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5" r:id="rId2"/>
  </p:sldMasterIdLst>
  <p:notesMasterIdLst>
    <p:notesMasterId r:id="rId153"/>
  </p:notesMasterIdLst>
  <p:handoutMasterIdLst>
    <p:handoutMasterId r:id="rId154"/>
  </p:handoutMasterIdLst>
  <p:sldIdLst>
    <p:sldId id="1237" r:id="rId3"/>
    <p:sldId id="1319" r:id="rId4"/>
    <p:sldId id="1338" r:id="rId5"/>
    <p:sldId id="1411" r:id="rId6"/>
    <p:sldId id="1409" r:id="rId7"/>
    <p:sldId id="1415" r:id="rId8"/>
    <p:sldId id="1412" r:id="rId9"/>
    <p:sldId id="1392" r:id="rId10"/>
    <p:sldId id="1391" r:id="rId11"/>
    <p:sldId id="1320" r:id="rId12"/>
    <p:sldId id="1408" r:id="rId13"/>
    <p:sldId id="1337" r:id="rId14"/>
    <p:sldId id="1406" r:id="rId15"/>
    <p:sldId id="1405" r:id="rId16"/>
    <p:sldId id="1347" r:id="rId17"/>
    <p:sldId id="1390" r:id="rId18"/>
    <p:sldId id="1410" r:id="rId19"/>
    <p:sldId id="1304" r:id="rId20"/>
    <p:sldId id="1308" r:id="rId21"/>
    <p:sldId id="1452" r:id="rId22"/>
    <p:sldId id="1453" r:id="rId23"/>
    <p:sldId id="1314" r:id="rId24"/>
    <p:sldId id="1309" r:id="rId25"/>
    <p:sldId id="1336" r:id="rId26"/>
    <p:sldId id="1416" r:id="rId27"/>
    <p:sldId id="1417" r:id="rId28"/>
    <p:sldId id="1413" r:id="rId29"/>
    <p:sldId id="1418" r:id="rId30"/>
    <p:sldId id="1419" r:id="rId31"/>
    <p:sldId id="1404" r:id="rId32"/>
    <p:sldId id="1396" r:id="rId33"/>
    <p:sldId id="1398" r:id="rId34"/>
    <p:sldId id="1400" r:id="rId35"/>
    <p:sldId id="1440" r:id="rId36"/>
    <p:sldId id="1429" r:id="rId37"/>
    <p:sldId id="1420" r:id="rId38"/>
    <p:sldId id="1257" r:id="rId39"/>
    <p:sldId id="1340" r:id="rId40"/>
    <p:sldId id="1341" r:id="rId41"/>
    <p:sldId id="1255" r:id="rId42"/>
    <p:sldId id="1256" r:id="rId43"/>
    <p:sldId id="1421" r:id="rId44"/>
    <p:sldId id="1135" r:id="rId45"/>
    <p:sldId id="1315" r:id="rId46"/>
    <p:sldId id="1301" r:id="rId47"/>
    <p:sldId id="1454" r:id="rId48"/>
    <p:sldId id="1460" r:id="rId49"/>
    <p:sldId id="1262" r:id="rId50"/>
    <p:sldId id="1265" r:id="rId51"/>
    <p:sldId id="1461" r:id="rId52"/>
    <p:sldId id="1187" r:id="rId53"/>
    <p:sldId id="1188" r:id="rId54"/>
    <p:sldId id="1263" r:id="rId55"/>
    <p:sldId id="1317" r:id="rId56"/>
    <p:sldId id="1342" r:id="rId57"/>
    <p:sldId id="1131" r:id="rId58"/>
    <p:sldId id="1186" r:id="rId59"/>
    <p:sldId id="1195" r:id="rId60"/>
    <p:sldId id="1193" r:id="rId61"/>
    <p:sldId id="1194" r:id="rId62"/>
    <p:sldId id="1196" r:id="rId63"/>
    <p:sldId id="1189" r:id="rId64"/>
    <p:sldId id="1343" r:id="rId65"/>
    <p:sldId id="1134" r:id="rId66"/>
    <p:sldId id="1197" r:id="rId67"/>
    <p:sldId id="1198" r:id="rId68"/>
    <p:sldId id="1201" r:id="rId69"/>
    <p:sldId id="1204" r:id="rId70"/>
    <p:sldId id="1199" r:id="rId71"/>
    <p:sldId id="1202" r:id="rId72"/>
    <p:sldId id="1344" r:id="rId73"/>
    <p:sldId id="1313" r:id="rId74"/>
    <p:sldId id="1311" r:id="rId75"/>
    <p:sldId id="1422" r:id="rId76"/>
    <p:sldId id="1272" r:id="rId77"/>
    <p:sldId id="1352" r:id="rId78"/>
    <p:sldId id="1349" r:id="rId79"/>
    <p:sldId id="1350" r:id="rId80"/>
    <p:sldId id="1273" r:id="rId81"/>
    <p:sldId id="1351" r:id="rId82"/>
    <p:sldId id="1348" r:id="rId83"/>
    <p:sldId id="1430" r:id="rId84"/>
    <p:sldId id="1353" r:id="rId85"/>
    <p:sldId id="1276" r:id="rId86"/>
    <p:sldId id="1354" r:id="rId87"/>
    <p:sldId id="1277" r:id="rId88"/>
    <p:sldId id="1278" r:id="rId89"/>
    <p:sldId id="1279" r:id="rId90"/>
    <p:sldId id="1287" r:id="rId91"/>
    <p:sldId id="1355" r:id="rId92"/>
    <p:sldId id="1280" r:id="rId93"/>
    <p:sldId id="1268" r:id="rId94"/>
    <p:sldId id="1356" r:id="rId95"/>
    <p:sldId id="1269" r:id="rId96"/>
    <p:sldId id="1357" r:id="rId97"/>
    <p:sldId id="1285" r:id="rId98"/>
    <p:sldId id="1358" r:id="rId99"/>
    <p:sldId id="1443" r:id="rId100"/>
    <p:sldId id="1444" r:id="rId101"/>
    <p:sldId id="1359" r:id="rId102"/>
    <p:sldId id="1441" r:id="rId103"/>
    <p:sldId id="1376" r:id="rId104"/>
    <p:sldId id="1379" r:id="rId105"/>
    <p:sldId id="1380" r:id="rId106"/>
    <p:sldId id="1423" r:id="rId107"/>
    <p:sldId id="1271" r:id="rId108"/>
    <p:sldId id="1152" r:id="rId109"/>
    <p:sldId id="1154" r:id="rId110"/>
    <p:sldId id="1297" r:id="rId111"/>
    <p:sldId id="1455" r:id="rId112"/>
    <p:sldId id="1155" r:id="rId113"/>
    <p:sldId id="1226" r:id="rId114"/>
    <p:sldId id="1375" r:id="rId115"/>
    <p:sldId id="1360" r:id="rId116"/>
    <p:sldId id="1361" r:id="rId117"/>
    <p:sldId id="1363" r:id="rId118"/>
    <p:sldId id="1364" r:id="rId119"/>
    <p:sldId id="1365" r:id="rId120"/>
    <p:sldId id="1366" r:id="rId121"/>
    <p:sldId id="1367" r:id="rId122"/>
    <p:sldId id="1368" r:id="rId123"/>
    <p:sldId id="1369" r:id="rId124"/>
    <p:sldId id="1370" r:id="rId125"/>
    <p:sldId id="1371" r:id="rId126"/>
    <p:sldId id="1374" r:id="rId127"/>
    <p:sldId id="1425" r:id="rId128"/>
    <p:sldId id="1426" r:id="rId129"/>
    <p:sldId id="1424" r:id="rId130"/>
    <p:sldId id="1217" r:id="rId131"/>
    <p:sldId id="1448" r:id="rId132"/>
    <p:sldId id="1449" r:id="rId133"/>
    <p:sldId id="1456" r:id="rId134"/>
    <p:sldId id="1457" r:id="rId135"/>
    <p:sldId id="1227" r:id="rId136"/>
    <p:sldId id="1451" r:id="rId137"/>
    <p:sldId id="1458" r:id="rId138"/>
    <p:sldId id="1459" r:id="rId139"/>
    <p:sldId id="1290" r:id="rId140"/>
    <p:sldId id="1022" r:id="rId141"/>
    <p:sldId id="1228" r:id="rId142"/>
    <p:sldId id="1427" r:id="rId143"/>
    <p:sldId id="1428" r:id="rId144"/>
    <p:sldId id="1381" r:id="rId145"/>
    <p:sldId id="1384" r:id="rId146"/>
    <p:sldId id="1385" r:id="rId147"/>
    <p:sldId id="1447" r:id="rId148"/>
    <p:sldId id="1230" r:id="rId149"/>
    <p:sldId id="1386" r:id="rId150"/>
    <p:sldId id="964" r:id="rId151"/>
    <p:sldId id="1445" r:id="rId152"/>
  </p:sldIdLst>
  <p:sldSz cx="10693400" cy="7561263"/>
  <p:notesSz cx="7099300" cy="10234613"/>
  <p:defaultTextStyle>
    <a:defPPr>
      <a:defRPr lang="en-US"/>
    </a:defPPr>
    <a:lvl1pPr marL="0" algn="l" defTabSz="521528" rtl="0" eaLnBrk="1" latinLnBrk="0" hangingPunct="1">
      <a:defRPr sz="2100" kern="1200">
        <a:solidFill>
          <a:schemeClr val="tx1"/>
        </a:solidFill>
        <a:latin typeface="+mn-lt"/>
        <a:ea typeface="+mn-ea"/>
        <a:cs typeface="+mn-cs"/>
      </a:defRPr>
    </a:lvl1pPr>
    <a:lvl2pPr marL="521528" algn="l" defTabSz="521528" rtl="0" eaLnBrk="1" latinLnBrk="0" hangingPunct="1">
      <a:defRPr sz="2100" kern="1200">
        <a:solidFill>
          <a:schemeClr val="tx1"/>
        </a:solidFill>
        <a:latin typeface="+mn-lt"/>
        <a:ea typeface="+mn-ea"/>
        <a:cs typeface="+mn-cs"/>
      </a:defRPr>
    </a:lvl2pPr>
    <a:lvl3pPr marL="1043056" algn="l" defTabSz="521528" rtl="0" eaLnBrk="1" latinLnBrk="0" hangingPunct="1">
      <a:defRPr sz="2100" kern="1200">
        <a:solidFill>
          <a:schemeClr val="tx1"/>
        </a:solidFill>
        <a:latin typeface="+mn-lt"/>
        <a:ea typeface="+mn-ea"/>
        <a:cs typeface="+mn-cs"/>
      </a:defRPr>
    </a:lvl3pPr>
    <a:lvl4pPr marL="1564584" algn="l" defTabSz="521528" rtl="0" eaLnBrk="1" latinLnBrk="0" hangingPunct="1">
      <a:defRPr sz="2100" kern="1200">
        <a:solidFill>
          <a:schemeClr val="tx1"/>
        </a:solidFill>
        <a:latin typeface="+mn-lt"/>
        <a:ea typeface="+mn-ea"/>
        <a:cs typeface="+mn-cs"/>
      </a:defRPr>
    </a:lvl4pPr>
    <a:lvl5pPr marL="2086112" algn="l" defTabSz="521528" rtl="0" eaLnBrk="1" latinLnBrk="0" hangingPunct="1">
      <a:defRPr sz="2100" kern="1200">
        <a:solidFill>
          <a:schemeClr val="tx1"/>
        </a:solidFill>
        <a:latin typeface="+mn-lt"/>
        <a:ea typeface="+mn-ea"/>
        <a:cs typeface="+mn-cs"/>
      </a:defRPr>
    </a:lvl5pPr>
    <a:lvl6pPr marL="2607640" algn="l" defTabSz="521528" rtl="0" eaLnBrk="1" latinLnBrk="0" hangingPunct="1">
      <a:defRPr sz="2100" kern="1200">
        <a:solidFill>
          <a:schemeClr val="tx1"/>
        </a:solidFill>
        <a:latin typeface="+mn-lt"/>
        <a:ea typeface="+mn-ea"/>
        <a:cs typeface="+mn-cs"/>
      </a:defRPr>
    </a:lvl6pPr>
    <a:lvl7pPr marL="3129168" algn="l" defTabSz="521528" rtl="0" eaLnBrk="1" latinLnBrk="0" hangingPunct="1">
      <a:defRPr sz="2100" kern="1200">
        <a:solidFill>
          <a:schemeClr val="tx1"/>
        </a:solidFill>
        <a:latin typeface="+mn-lt"/>
        <a:ea typeface="+mn-ea"/>
        <a:cs typeface="+mn-cs"/>
      </a:defRPr>
    </a:lvl7pPr>
    <a:lvl8pPr marL="3650696" algn="l" defTabSz="521528" rtl="0" eaLnBrk="1" latinLnBrk="0" hangingPunct="1">
      <a:defRPr sz="2100" kern="1200">
        <a:solidFill>
          <a:schemeClr val="tx1"/>
        </a:solidFill>
        <a:latin typeface="+mn-lt"/>
        <a:ea typeface="+mn-ea"/>
        <a:cs typeface="+mn-cs"/>
      </a:defRPr>
    </a:lvl8pPr>
    <a:lvl9pPr marL="4172224" algn="l" defTabSz="521528"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Ros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A6A6A6"/>
    <a:srgbClr val="7F7F7F"/>
    <a:srgbClr val="C6E2D2"/>
    <a:srgbClr val="C25F87"/>
    <a:srgbClr val="E2856F"/>
    <a:srgbClr val="9FCE65"/>
    <a:srgbClr val="50A271"/>
    <a:srgbClr val="B1005D"/>
    <a:srgbClr val="810048"/>
    <a:srgbClr val="6E0C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4" autoAdjust="0"/>
    <p:restoredTop sz="96410" autoAdjust="0"/>
  </p:normalViewPr>
  <p:slideViewPr>
    <p:cSldViewPr snapToGrid="0" snapToObjects="1">
      <p:cViewPr>
        <p:scale>
          <a:sx n="75" d="100"/>
          <a:sy n="75" d="100"/>
        </p:scale>
        <p:origin x="-2406" y="-1008"/>
      </p:cViewPr>
      <p:guideLst>
        <p:guide orient="horz" pos="2382"/>
        <p:guide pos="3368"/>
      </p:guideLst>
    </p:cSldViewPr>
  </p:slideViewPr>
  <p:outlineViewPr>
    <p:cViewPr>
      <p:scale>
        <a:sx n="33" d="100"/>
        <a:sy n="33" d="100"/>
      </p:scale>
      <p:origin x="85864" y="32200"/>
    </p:cViewPr>
  </p:outlineViewPr>
  <p:notesTextViewPr>
    <p:cViewPr>
      <p:scale>
        <a:sx n="100" d="100"/>
        <a:sy n="100" d="100"/>
      </p:scale>
      <p:origin x="0" y="0"/>
    </p:cViewPr>
  </p:notesTextViewPr>
  <p:sorterViewPr>
    <p:cViewPr>
      <p:scale>
        <a:sx n="115" d="100"/>
        <a:sy n="115" d="100"/>
      </p:scale>
      <p:origin x="0" y="11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handoutMaster" Target="handoutMasters/handoutMaster1.xml"/><Relationship Id="rId159"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kross:Oxygen%20Enterprise:12151_AusAID_ADRAS%20Governance%20for%20Decentralised%20Sanitation:Work%20in%20progress:2014%2010%20Data%20Trip:Working%20paper:How%20things%20get%20built:Program%20summary%202015%2001%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ross:Oxygen%20Enterprise:12151_AusAID_ADRAS%20Governance%20for%20Decentralised%20Sanitation:Work%20in%20progress:2014%2010%20Data%20Trip:Working%20paper:How%20things%20get%20built:Program%20summary%202015%2001%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'Systems built'!$B$3</c:f>
              <c:strCache>
                <c:ptCount val="1"/>
                <c:pt idx="0">
                  <c:v>GoI: DAK SLBM</c:v>
                </c:pt>
              </c:strCache>
            </c:strRef>
          </c:tx>
          <c:spPr>
            <a:solidFill>
              <a:srgbClr val="50A271">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built'!$B$4:$B$15</c:f>
              <c:numCache>
                <c:formatCode>General</c:formatCode>
                <c:ptCount val="12"/>
                <c:pt idx="0">
                  <c:v>0</c:v>
                </c:pt>
                <c:pt idx="1">
                  <c:v>0</c:v>
                </c:pt>
                <c:pt idx="2">
                  <c:v>0</c:v>
                </c:pt>
                <c:pt idx="3">
                  <c:v>0</c:v>
                </c:pt>
                <c:pt idx="4">
                  <c:v>0</c:v>
                </c:pt>
                <c:pt idx="5">
                  <c:v>0</c:v>
                </c:pt>
                <c:pt idx="6">
                  <c:v>0</c:v>
                </c:pt>
                <c:pt idx="7">
                  <c:v>1021</c:v>
                </c:pt>
                <c:pt idx="8">
                  <c:v>1199</c:v>
                </c:pt>
                <c:pt idx="9">
                  <c:v>1325</c:v>
                </c:pt>
                <c:pt idx="10">
                  <c:v>2294</c:v>
                </c:pt>
                <c:pt idx="11">
                  <c:v>4500</c:v>
                </c:pt>
              </c:numCache>
            </c:numRef>
          </c:val>
        </c:ser>
        <c:ser>
          <c:idx val="1"/>
          <c:order val="1"/>
          <c:tx>
            <c:strRef>
              <c:f>'Systems built'!$C$3</c:f>
              <c:strCache>
                <c:ptCount val="1"/>
                <c:pt idx="0">
                  <c:v>ADB: USRI support to PNPM</c:v>
                </c:pt>
              </c:strCache>
            </c:strRef>
          </c:tx>
          <c:spPr>
            <a:solidFill>
              <a:srgbClr val="C25F87">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built'!$C$4:$C$15</c:f>
              <c:numCache>
                <c:formatCode>General</c:formatCode>
                <c:ptCount val="12"/>
                <c:pt idx="0">
                  <c:v>0</c:v>
                </c:pt>
                <c:pt idx="1">
                  <c:v>0</c:v>
                </c:pt>
                <c:pt idx="2">
                  <c:v>0</c:v>
                </c:pt>
                <c:pt idx="3">
                  <c:v>0</c:v>
                </c:pt>
                <c:pt idx="4">
                  <c:v>0</c:v>
                </c:pt>
                <c:pt idx="5">
                  <c:v>0</c:v>
                </c:pt>
                <c:pt idx="6">
                  <c:v>0</c:v>
                </c:pt>
                <c:pt idx="7">
                  <c:v>0</c:v>
                </c:pt>
                <c:pt idx="8">
                  <c:v>0</c:v>
                </c:pt>
                <c:pt idx="9">
                  <c:v>496</c:v>
                </c:pt>
                <c:pt idx="10">
                  <c:v>461</c:v>
                </c:pt>
                <c:pt idx="11">
                  <c:v>400</c:v>
                </c:pt>
              </c:numCache>
            </c:numRef>
          </c:val>
        </c:ser>
        <c:ser>
          <c:idx val="2"/>
          <c:order val="2"/>
          <c:tx>
            <c:strRef>
              <c:f>'Systems built'!$D$3</c:f>
              <c:strCache>
                <c:ptCount val="1"/>
                <c:pt idx="0">
                  <c:v>GoI:APBN</c:v>
                </c:pt>
              </c:strCache>
            </c:strRef>
          </c:tx>
          <c:spPr>
            <a:solidFill>
              <a:srgbClr val="9FCE65">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built'!$D$4:$D$15</c:f>
              <c:numCache>
                <c:formatCode>General</c:formatCode>
                <c:ptCount val="12"/>
                <c:pt idx="7">
                  <c:v>0</c:v>
                </c:pt>
                <c:pt idx="8">
                  <c:v>67</c:v>
                </c:pt>
                <c:pt idx="9">
                  <c:v>82</c:v>
                </c:pt>
                <c:pt idx="10">
                  <c:v>392</c:v>
                </c:pt>
                <c:pt idx="11">
                  <c:v>461</c:v>
                </c:pt>
              </c:numCache>
            </c:numRef>
          </c:val>
        </c:ser>
        <c:ser>
          <c:idx val="3"/>
          <c:order val="3"/>
          <c:tx>
            <c:strRef>
              <c:f>'Systems built'!$E$3</c:f>
              <c:strCache>
                <c:ptCount val="1"/>
                <c:pt idx="0">
                  <c:v>SANIMAS</c:v>
                </c:pt>
              </c:strCache>
            </c:strRef>
          </c:tx>
          <c:spPr>
            <a:solidFill>
              <a:srgbClr val="B1005D"/>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built'!$E$4:$E$15</c:f>
              <c:numCache>
                <c:formatCode>General</c:formatCode>
                <c:ptCount val="12"/>
                <c:pt idx="0">
                  <c:v>6</c:v>
                </c:pt>
                <c:pt idx="1">
                  <c:v>8</c:v>
                </c:pt>
                <c:pt idx="2">
                  <c:v>13</c:v>
                </c:pt>
                <c:pt idx="3">
                  <c:v>65</c:v>
                </c:pt>
                <c:pt idx="4">
                  <c:v>130</c:v>
                </c:pt>
                <c:pt idx="5">
                  <c:v>107</c:v>
                </c:pt>
                <c:pt idx="6">
                  <c:v>108</c:v>
                </c:pt>
              </c:numCache>
            </c:numRef>
          </c:val>
        </c:ser>
        <c:ser>
          <c:idx val="4"/>
          <c:order val="4"/>
          <c:tx>
            <c:strRef>
              <c:f>'Systems built'!$F$3</c:f>
              <c:strCache>
                <c:ptCount val="1"/>
                <c:pt idx="0">
                  <c:v>IDB: SANIMAS</c:v>
                </c:pt>
              </c:strCache>
            </c:strRef>
          </c:tx>
          <c:spPr>
            <a:solidFill>
              <a:srgbClr val="E2856F">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built'!$F$4:$F$15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500</c:v>
                </c:pt>
              </c:numCache>
            </c:numRef>
          </c:val>
        </c:ser>
        <c:dLbls>
          <c:showLegendKey val="0"/>
          <c:showVal val="0"/>
          <c:showCatName val="0"/>
          <c:showSerName val="0"/>
          <c:showPercent val="0"/>
          <c:showBubbleSize val="0"/>
        </c:dLbls>
        <c:gapWidth val="150"/>
        <c:overlap val="100"/>
        <c:axId val="100060544"/>
        <c:axId val="101254272"/>
      </c:barChart>
      <c:scatterChart>
        <c:scatterStyle val="lineMarker"/>
        <c:varyColors val="0"/>
        <c:ser>
          <c:idx val="5"/>
          <c:order val="5"/>
          <c:tx>
            <c:v>Yearly total of systems funded for installation</c:v>
          </c:tx>
          <c:spPr>
            <a:ln w="25400">
              <a:noFill/>
            </a:ln>
          </c:spPr>
          <c:marker>
            <c:symbol val="dot"/>
            <c:size val="2"/>
            <c:spPr>
              <a:ln>
                <a:noFill/>
              </a:ln>
            </c:spPr>
          </c:marker>
          <c:dLbls>
            <c:dLblPos val="t"/>
            <c:showLegendKey val="0"/>
            <c:showVal val="1"/>
            <c:showCatName val="0"/>
            <c:showSerName val="0"/>
            <c:showPercent val="0"/>
            <c:showBubbleSize val="0"/>
            <c:showLeaderLines val="0"/>
          </c:dLbls>
          <c:yVal>
            <c:numRef>
              <c:f>'Systems built'!$G$4:$G$15</c:f>
              <c:numCache>
                <c:formatCode>General</c:formatCode>
                <c:ptCount val="12"/>
                <c:pt idx="0">
                  <c:v>6</c:v>
                </c:pt>
                <c:pt idx="1">
                  <c:v>8</c:v>
                </c:pt>
                <c:pt idx="2">
                  <c:v>13</c:v>
                </c:pt>
                <c:pt idx="3">
                  <c:v>65</c:v>
                </c:pt>
                <c:pt idx="4">
                  <c:v>130</c:v>
                </c:pt>
                <c:pt idx="5">
                  <c:v>107</c:v>
                </c:pt>
                <c:pt idx="6">
                  <c:v>108</c:v>
                </c:pt>
                <c:pt idx="7">
                  <c:v>1021</c:v>
                </c:pt>
                <c:pt idx="8">
                  <c:v>1266</c:v>
                </c:pt>
                <c:pt idx="9">
                  <c:v>1903</c:v>
                </c:pt>
                <c:pt idx="10">
                  <c:v>3147</c:v>
                </c:pt>
                <c:pt idx="11">
                  <c:v>5861</c:v>
                </c:pt>
              </c:numCache>
            </c:numRef>
          </c:yVal>
          <c:smooth val="0"/>
        </c:ser>
        <c:dLbls>
          <c:showLegendKey val="0"/>
          <c:showVal val="0"/>
          <c:showCatName val="0"/>
          <c:showSerName val="0"/>
          <c:showPercent val="0"/>
          <c:showBubbleSize val="0"/>
        </c:dLbls>
        <c:axId val="101257600"/>
        <c:axId val="101255808"/>
      </c:scatterChart>
      <c:catAx>
        <c:axId val="100060544"/>
        <c:scaling>
          <c:orientation val="minMax"/>
        </c:scaling>
        <c:delete val="0"/>
        <c:axPos val="b"/>
        <c:numFmt formatCode="General" sourceLinked="1"/>
        <c:majorTickMark val="out"/>
        <c:minorTickMark val="none"/>
        <c:tickLblPos val="nextTo"/>
        <c:crossAx val="101254272"/>
        <c:crosses val="autoZero"/>
        <c:auto val="1"/>
        <c:lblAlgn val="ctr"/>
        <c:lblOffset val="100"/>
        <c:noMultiLvlLbl val="0"/>
      </c:catAx>
      <c:valAx>
        <c:axId val="101254272"/>
        <c:scaling>
          <c:orientation val="minMax"/>
        </c:scaling>
        <c:delete val="0"/>
        <c:axPos val="l"/>
        <c:majorGridlines>
          <c:spPr>
            <a:ln>
              <a:noFill/>
            </a:ln>
          </c:spPr>
        </c:majorGridlines>
        <c:numFmt formatCode="General" sourceLinked="1"/>
        <c:majorTickMark val="out"/>
        <c:minorTickMark val="none"/>
        <c:tickLblPos val="nextTo"/>
        <c:crossAx val="100060544"/>
        <c:crosses val="autoZero"/>
        <c:crossBetween val="between"/>
      </c:valAx>
      <c:valAx>
        <c:axId val="101255808"/>
        <c:scaling>
          <c:orientation val="minMax"/>
        </c:scaling>
        <c:delete val="0"/>
        <c:axPos val="r"/>
        <c:numFmt formatCode="General" sourceLinked="1"/>
        <c:majorTickMark val="out"/>
        <c:minorTickMark val="none"/>
        <c:tickLblPos val="nextTo"/>
        <c:crossAx val="101257600"/>
        <c:crosses val="max"/>
        <c:crossBetween val="midCat"/>
      </c:valAx>
      <c:valAx>
        <c:axId val="101257600"/>
        <c:scaling>
          <c:orientation val="minMax"/>
        </c:scaling>
        <c:delete val="1"/>
        <c:axPos val="b"/>
        <c:majorTickMark val="out"/>
        <c:minorTickMark val="none"/>
        <c:tickLblPos val="none"/>
        <c:crossAx val="101255808"/>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'Systems built'!$B$3</c:f>
              <c:strCache>
                <c:ptCount val="1"/>
                <c:pt idx="0">
                  <c:v>SANIMAS (DAK SLBM)</c:v>
                </c:pt>
              </c:strCache>
            </c:strRef>
          </c:tx>
          <c:spPr>
            <a:solidFill>
              <a:srgbClr val="50A271">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built'!$B$4:$B$15</c:f>
              <c:numCache>
                <c:formatCode>General</c:formatCode>
                <c:ptCount val="12"/>
                <c:pt idx="0">
                  <c:v>0</c:v>
                </c:pt>
                <c:pt idx="1">
                  <c:v>0</c:v>
                </c:pt>
                <c:pt idx="2">
                  <c:v>0</c:v>
                </c:pt>
                <c:pt idx="3">
                  <c:v>0</c:v>
                </c:pt>
                <c:pt idx="4">
                  <c:v>0</c:v>
                </c:pt>
                <c:pt idx="5">
                  <c:v>0</c:v>
                </c:pt>
                <c:pt idx="6">
                  <c:v>0</c:v>
                </c:pt>
                <c:pt idx="7">
                  <c:v>1021</c:v>
                </c:pt>
                <c:pt idx="8">
                  <c:v>1199</c:v>
                </c:pt>
                <c:pt idx="9">
                  <c:v>1325</c:v>
                </c:pt>
                <c:pt idx="10">
                  <c:v>2294</c:v>
                </c:pt>
                <c:pt idx="11">
                  <c:v>4500</c:v>
                </c:pt>
              </c:numCache>
            </c:numRef>
          </c:val>
        </c:ser>
        <c:ser>
          <c:idx val="1"/>
          <c:order val="1"/>
          <c:tx>
            <c:strRef>
              <c:f>'Systems built'!$C$3</c:f>
              <c:strCache>
                <c:ptCount val="1"/>
                <c:pt idx="0">
                  <c:v>USRI (ADB loan)</c:v>
                </c:pt>
              </c:strCache>
            </c:strRef>
          </c:tx>
          <c:spPr>
            <a:solidFill>
              <a:srgbClr val="C25F87">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built'!$C$4:$C$15</c:f>
              <c:numCache>
                <c:formatCode>General</c:formatCode>
                <c:ptCount val="12"/>
                <c:pt idx="0">
                  <c:v>0</c:v>
                </c:pt>
                <c:pt idx="1">
                  <c:v>0</c:v>
                </c:pt>
                <c:pt idx="2">
                  <c:v>0</c:v>
                </c:pt>
                <c:pt idx="3">
                  <c:v>0</c:v>
                </c:pt>
                <c:pt idx="4">
                  <c:v>0</c:v>
                </c:pt>
                <c:pt idx="5">
                  <c:v>0</c:v>
                </c:pt>
                <c:pt idx="6">
                  <c:v>0</c:v>
                </c:pt>
                <c:pt idx="7">
                  <c:v>0</c:v>
                </c:pt>
                <c:pt idx="8">
                  <c:v>0</c:v>
                </c:pt>
                <c:pt idx="9">
                  <c:v>496</c:v>
                </c:pt>
                <c:pt idx="10">
                  <c:v>461</c:v>
                </c:pt>
                <c:pt idx="11">
                  <c:v>400</c:v>
                </c:pt>
              </c:numCache>
            </c:numRef>
          </c:val>
        </c:ser>
        <c:ser>
          <c:idx val="2"/>
          <c:order val="2"/>
          <c:tx>
            <c:strRef>
              <c:f>'Systems built'!$D$3</c:f>
              <c:strCache>
                <c:ptCount val="1"/>
                <c:pt idx="0">
                  <c:v>SANIMAS (Regular)</c:v>
                </c:pt>
              </c:strCache>
            </c:strRef>
          </c:tx>
          <c:spPr>
            <a:solidFill>
              <a:srgbClr val="9FCE65">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built'!$D$4:$D$15</c:f>
              <c:numCache>
                <c:formatCode>General</c:formatCode>
                <c:ptCount val="12"/>
                <c:pt idx="7">
                  <c:v>0</c:v>
                </c:pt>
                <c:pt idx="8">
                  <c:v>67</c:v>
                </c:pt>
                <c:pt idx="9">
                  <c:v>82</c:v>
                </c:pt>
                <c:pt idx="10">
                  <c:v>392</c:v>
                </c:pt>
                <c:pt idx="11">
                  <c:v>461</c:v>
                </c:pt>
              </c:numCache>
            </c:numRef>
          </c:val>
        </c:ser>
        <c:ser>
          <c:idx val="3"/>
          <c:order val="3"/>
          <c:tx>
            <c:strRef>
              <c:f>'Systems built'!$E$3</c:f>
              <c:strCache>
                <c:ptCount val="1"/>
                <c:pt idx="0">
                  <c:v>SANIMAS</c:v>
                </c:pt>
              </c:strCache>
            </c:strRef>
          </c:tx>
          <c:spPr>
            <a:solidFill>
              <a:srgbClr val="B1005D"/>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built'!$E$4:$E$15</c:f>
              <c:numCache>
                <c:formatCode>General</c:formatCode>
                <c:ptCount val="12"/>
                <c:pt idx="0">
                  <c:v>6</c:v>
                </c:pt>
                <c:pt idx="1">
                  <c:v>8</c:v>
                </c:pt>
                <c:pt idx="2">
                  <c:v>13</c:v>
                </c:pt>
                <c:pt idx="3">
                  <c:v>65</c:v>
                </c:pt>
                <c:pt idx="4">
                  <c:v>130</c:v>
                </c:pt>
                <c:pt idx="5">
                  <c:v>107</c:v>
                </c:pt>
                <c:pt idx="6">
                  <c:v>108</c:v>
                </c:pt>
              </c:numCache>
            </c:numRef>
          </c:val>
        </c:ser>
        <c:ser>
          <c:idx val="4"/>
          <c:order val="4"/>
          <c:tx>
            <c:strRef>
              <c:f>'Systems built'!$F$3</c:f>
              <c:strCache>
                <c:ptCount val="1"/>
                <c:pt idx="0">
                  <c:v>SANIMAS (IDB loan)</c:v>
                </c:pt>
              </c:strCache>
            </c:strRef>
          </c:tx>
          <c:spPr>
            <a:solidFill>
              <a:srgbClr val="E2856F">
                <a:alpha val="70000"/>
              </a:srgbClr>
            </a:solidFill>
          </c:spPr>
          <c:invertIfNegative val="0"/>
          <c:cat>
            <c:numRef>
              <c:f>'Systems built'!$A$4:$A$15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'Systems built'!$F$4:$F$15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500</c:v>
                </c:pt>
              </c:numCache>
            </c:numRef>
          </c:val>
        </c:ser>
        <c:dLbls>
          <c:showLegendKey val="0"/>
          <c:showVal val="0"/>
          <c:showCatName val="0"/>
          <c:showSerName val="0"/>
          <c:showPercent val="0"/>
          <c:showBubbleSize val="0"/>
        </c:dLbls>
        <c:gapWidth val="150"/>
        <c:overlap val="100"/>
        <c:axId val="101334400"/>
        <c:axId val="101336192"/>
      </c:barChart>
      <c:scatterChart>
        <c:scatterStyle val="lineMarker"/>
        <c:varyColors val="0"/>
        <c:ser>
          <c:idx val="5"/>
          <c:order val="5"/>
          <c:tx>
            <c:v>Yearly total of systems funded for installation</c:v>
          </c:tx>
          <c:spPr>
            <a:ln w="25400">
              <a:noFill/>
            </a:ln>
          </c:spPr>
          <c:marker>
            <c:symbol val="dot"/>
            <c:size val="5"/>
            <c:spPr>
              <a:ln>
                <a:noFill/>
              </a:ln>
            </c:spPr>
          </c:marker>
          <c:dLbls>
            <c:spPr>
              <a:noFill/>
              <a:ln>
                <a:noFill/>
              </a:ln>
            </c:spPr>
            <c:dLblPos val="t"/>
            <c:showLegendKey val="0"/>
            <c:showVal val="1"/>
            <c:showCatName val="0"/>
            <c:showSerName val="0"/>
            <c:showPercent val="0"/>
            <c:showBubbleSize val="0"/>
            <c:showLeaderLines val="0"/>
          </c:dLbls>
          <c:yVal>
            <c:numRef>
              <c:f>'Systems built'!$G$4:$G$15</c:f>
              <c:numCache>
                <c:formatCode>General</c:formatCode>
                <c:ptCount val="12"/>
                <c:pt idx="0">
                  <c:v>6</c:v>
                </c:pt>
                <c:pt idx="1">
                  <c:v>8</c:v>
                </c:pt>
                <c:pt idx="2">
                  <c:v>13</c:v>
                </c:pt>
                <c:pt idx="3">
                  <c:v>65</c:v>
                </c:pt>
                <c:pt idx="4">
                  <c:v>130</c:v>
                </c:pt>
                <c:pt idx="5">
                  <c:v>107</c:v>
                </c:pt>
                <c:pt idx="6">
                  <c:v>108</c:v>
                </c:pt>
                <c:pt idx="7">
                  <c:v>1021</c:v>
                </c:pt>
                <c:pt idx="8">
                  <c:v>1266</c:v>
                </c:pt>
                <c:pt idx="9">
                  <c:v>1903</c:v>
                </c:pt>
                <c:pt idx="10">
                  <c:v>3147</c:v>
                </c:pt>
                <c:pt idx="11">
                  <c:v>5861</c:v>
                </c:pt>
              </c:numCache>
            </c:numRef>
          </c:yVal>
          <c:smooth val="0"/>
        </c:ser>
        <c:dLbls>
          <c:showLegendKey val="0"/>
          <c:showVal val="0"/>
          <c:showCatName val="0"/>
          <c:showSerName val="0"/>
          <c:showPercent val="0"/>
          <c:showBubbleSize val="0"/>
        </c:dLbls>
        <c:axId val="101355904"/>
        <c:axId val="101337728"/>
      </c:scatterChart>
      <c:catAx>
        <c:axId val="101334400"/>
        <c:scaling>
          <c:orientation val="minMax"/>
        </c:scaling>
        <c:delete val="0"/>
        <c:axPos val="b"/>
        <c:numFmt formatCode="General" sourceLinked="1"/>
        <c:majorTickMark val="out"/>
        <c:minorTickMark val="none"/>
        <c:tickLblPos val="nextTo"/>
        <c:crossAx val="101336192"/>
        <c:crosses val="autoZero"/>
        <c:auto val="1"/>
        <c:lblAlgn val="ctr"/>
        <c:lblOffset val="100"/>
        <c:noMultiLvlLbl val="0"/>
      </c:catAx>
      <c:valAx>
        <c:axId val="101336192"/>
        <c:scaling>
          <c:orientation val="minMax"/>
        </c:scaling>
        <c:delete val="0"/>
        <c:axPos val="l"/>
        <c:majorGridlines/>
        <c:numFmt formatCode="General" sourceLinked="1"/>
        <c:majorTickMark val="out"/>
        <c:minorTickMark val="none"/>
        <c:tickLblPos val="nextTo"/>
        <c:crossAx val="101334400"/>
        <c:crosses val="autoZero"/>
        <c:crossBetween val="between"/>
      </c:valAx>
      <c:valAx>
        <c:axId val="101337728"/>
        <c:scaling>
          <c:orientation val="minMax"/>
        </c:scaling>
        <c:delete val="0"/>
        <c:axPos val="r"/>
        <c:numFmt formatCode="General" sourceLinked="1"/>
        <c:majorTickMark val="out"/>
        <c:minorTickMark val="none"/>
        <c:tickLblPos val="nextTo"/>
        <c:crossAx val="101355904"/>
        <c:crosses val="max"/>
        <c:crossBetween val="midCat"/>
      </c:valAx>
      <c:valAx>
        <c:axId val="101355904"/>
        <c:scaling>
          <c:orientation val="minMax"/>
        </c:scaling>
        <c:delete val="1"/>
        <c:axPos val="b"/>
        <c:majorTickMark val="out"/>
        <c:minorTickMark val="none"/>
        <c:tickLblPos val="none"/>
        <c:crossAx val="101337728"/>
        <c:crosses val="autoZero"/>
        <c:crossBetween val="midCat"/>
      </c:valAx>
    </c:plotArea>
    <c:legend>
      <c:legendPos val="r"/>
      <c:legendEntry>
        <c:idx val="5"/>
        <c:delete val="1"/>
      </c:legendEntry>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diagrams/_rels/data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39F67-D0A1-4D7D-B411-4E3A064CDDEC}" type="doc">
      <dgm:prSet loTypeId="urn:microsoft.com/office/officeart/2005/8/layout/matrix1" loCatId="matrix" qsTypeId="urn:microsoft.com/office/officeart/2005/8/quickstyle/3d7" qsCatId="3D" csTypeId="urn:microsoft.com/office/officeart/2005/8/colors/accent1_2" csCatId="accent1" phldr="1"/>
      <dgm:spPr/>
      <dgm:t>
        <a:bodyPr/>
        <a:lstStyle/>
        <a:p>
          <a:endParaRPr lang="en-US"/>
        </a:p>
      </dgm:t>
    </dgm:pt>
    <dgm:pt modelId="{8323D5F7-CC44-466B-9E8C-28A91B90B52D}">
      <dgm:prSet phldrT="[Text]" custT="1"/>
      <dgm:spPr/>
      <dgm:t>
        <a:bodyPr/>
        <a:lstStyle/>
        <a:p>
          <a:r>
            <a:rPr lang="en-US" sz="2000" dirty="0" smtClean="0"/>
            <a:t>Monitoring</a:t>
          </a:r>
          <a:r>
            <a:rPr lang="id-ID" sz="2000" dirty="0" smtClean="0"/>
            <a:t> &gt; </a:t>
          </a:r>
          <a:r>
            <a:rPr lang="en-US" sz="2000" dirty="0" smtClean="0"/>
            <a:t>500</a:t>
          </a:r>
          <a:r>
            <a:rPr lang="id-ID" sz="2000" dirty="0" smtClean="0"/>
            <a:t> KSM</a:t>
          </a:r>
          <a:endParaRPr lang="en-US" sz="2000" dirty="0"/>
        </a:p>
      </dgm:t>
    </dgm:pt>
    <dgm:pt modelId="{3CEC7EA2-3CE3-4660-981E-D07E0D7596EC}" type="parTrans" cxnId="{4E1F07E9-DCFC-492F-80A0-12E0B3548776}">
      <dgm:prSet/>
      <dgm:spPr/>
      <dgm:t>
        <a:bodyPr/>
        <a:lstStyle/>
        <a:p>
          <a:endParaRPr lang="en-US"/>
        </a:p>
      </dgm:t>
    </dgm:pt>
    <dgm:pt modelId="{F4A2B63F-6B3B-474A-BF35-68D6B943396B}" type="sibTrans" cxnId="{4E1F07E9-DCFC-492F-80A0-12E0B3548776}">
      <dgm:prSet/>
      <dgm:spPr/>
      <dgm:t>
        <a:bodyPr/>
        <a:lstStyle/>
        <a:p>
          <a:endParaRPr lang="en-US"/>
        </a:p>
      </dgm:t>
    </dgm:pt>
    <dgm:pt modelId="{6E936E11-8DB2-4EE0-961F-542AB82ACF90}">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dirty="0"/>
        </a:p>
      </dgm:t>
    </dgm:pt>
    <dgm:pt modelId="{6FE44771-35CD-4F32-AF9C-17E540996970}" type="parTrans" cxnId="{190FCE35-9257-4501-AA1E-FE0702B5CEA4}">
      <dgm:prSet/>
      <dgm:spPr/>
      <dgm:t>
        <a:bodyPr/>
        <a:lstStyle/>
        <a:p>
          <a:endParaRPr lang="en-US"/>
        </a:p>
      </dgm:t>
    </dgm:pt>
    <dgm:pt modelId="{01778CF2-944D-47EA-9E63-154057C326FC}" type="sibTrans" cxnId="{190FCE35-9257-4501-AA1E-FE0702B5CEA4}">
      <dgm:prSet/>
      <dgm:spPr/>
      <dgm:t>
        <a:bodyPr/>
        <a:lstStyle/>
        <a:p>
          <a:endParaRPr lang="en-US"/>
        </a:p>
      </dgm:t>
    </dgm:pt>
    <dgm:pt modelId="{8053B3E2-F510-4D3D-8A1C-4610D57373A8}">
      <dgm:prSet phldrT="[Text]"/>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dirty="0"/>
        </a:p>
      </dgm:t>
    </dgm:pt>
    <dgm:pt modelId="{F0C30428-5426-4014-B262-DD6A54F9E5F7}" type="parTrans" cxnId="{E57A5BE5-210B-460D-9AED-652FA04F1C49}">
      <dgm:prSet/>
      <dgm:spPr/>
      <dgm:t>
        <a:bodyPr/>
        <a:lstStyle/>
        <a:p>
          <a:endParaRPr lang="en-US"/>
        </a:p>
      </dgm:t>
    </dgm:pt>
    <dgm:pt modelId="{9D90D1B5-D36F-4092-A76F-76EDD651444B}" type="sibTrans" cxnId="{E57A5BE5-210B-460D-9AED-652FA04F1C49}">
      <dgm:prSet/>
      <dgm:spPr/>
      <dgm:t>
        <a:bodyPr/>
        <a:lstStyle/>
        <a:p>
          <a:endParaRPr lang="en-US"/>
        </a:p>
      </dgm:t>
    </dgm:pt>
    <dgm:pt modelId="{DA5E60DE-ECFB-461F-9930-02EA2142EC86}">
      <dgm:prSet phldrT="[Text]"/>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dirty="0"/>
        </a:p>
      </dgm:t>
    </dgm:pt>
    <dgm:pt modelId="{271F2227-EF13-451F-9525-27F32B09EB76}" type="parTrans" cxnId="{835908D2-20C6-4320-A01D-DE93A3754EAD}">
      <dgm:prSet/>
      <dgm:spPr/>
      <dgm:t>
        <a:bodyPr/>
        <a:lstStyle/>
        <a:p>
          <a:endParaRPr lang="en-US"/>
        </a:p>
      </dgm:t>
    </dgm:pt>
    <dgm:pt modelId="{30DDFD2B-EDCB-4F03-98CE-9A2BD6535945}" type="sibTrans" cxnId="{835908D2-20C6-4320-A01D-DE93A3754EAD}">
      <dgm:prSet/>
      <dgm:spPr/>
      <dgm:t>
        <a:bodyPr/>
        <a:lstStyle/>
        <a:p>
          <a:endParaRPr lang="en-US"/>
        </a:p>
      </dgm:t>
    </dgm:pt>
    <dgm:pt modelId="{C63E4662-7EFA-404A-8F1E-249FC6D64AB9}">
      <dgm:prSet phldrT="[Text]"/>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n-US" dirty="0"/>
        </a:p>
      </dgm:t>
    </dgm:pt>
    <dgm:pt modelId="{B1AFC2C9-C2A5-4959-B7DF-D5B62D2A72E0}" type="parTrans" cxnId="{7134E5E2-CF90-4F5D-9C9E-659062BD3E0B}">
      <dgm:prSet/>
      <dgm:spPr/>
      <dgm:t>
        <a:bodyPr/>
        <a:lstStyle/>
        <a:p>
          <a:endParaRPr lang="en-US"/>
        </a:p>
      </dgm:t>
    </dgm:pt>
    <dgm:pt modelId="{8EF4A432-22E8-4238-8435-2E3E9BFBA179}" type="sibTrans" cxnId="{7134E5E2-CF90-4F5D-9C9E-659062BD3E0B}">
      <dgm:prSet/>
      <dgm:spPr/>
      <dgm:t>
        <a:bodyPr/>
        <a:lstStyle/>
        <a:p>
          <a:endParaRPr lang="en-US"/>
        </a:p>
      </dgm:t>
    </dgm:pt>
    <dgm:pt modelId="{D57F2422-1668-4A19-A657-98C5101D427C}" type="pres">
      <dgm:prSet presAssocID="{44039F67-D0A1-4D7D-B411-4E3A064CDDEC}" presName="diagram" presStyleCnt="0">
        <dgm:presLayoutVars>
          <dgm:chMax val="1"/>
          <dgm:dir/>
          <dgm:animLvl val="ctr"/>
          <dgm:resizeHandles val="exact"/>
        </dgm:presLayoutVars>
      </dgm:prSet>
      <dgm:spPr/>
      <dgm:t>
        <a:bodyPr/>
        <a:lstStyle/>
        <a:p>
          <a:endParaRPr lang="en-US"/>
        </a:p>
      </dgm:t>
    </dgm:pt>
    <dgm:pt modelId="{CEAE00D7-FCE8-4F3E-8F7B-C72D0CE51135}" type="pres">
      <dgm:prSet presAssocID="{44039F67-D0A1-4D7D-B411-4E3A064CDDEC}" presName="matrix" presStyleCnt="0"/>
      <dgm:spPr/>
    </dgm:pt>
    <dgm:pt modelId="{7886B7E1-F29B-4452-A9DF-AAA70AF82861}" type="pres">
      <dgm:prSet presAssocID="{44039F67-D0A1-4D7D-B411-4E3A064CDDEC}" presName="tile1" presStyleLbl="node1" presStyleIdx="0" presStyleCnt="4"/>
      <dgm:spPr/>
      <dgm:t>
        <a:bodyPr/>
        <a:lstStyle/>
        <a:p>
          <a:endParaRPr lang="en-US"/>
        </a:p>
      </dgm:t>
    </dgm:pt>
    <dgm:pt modelId="{1D4C061C-AACD-4649-9553-CDB7ECAE29C6}" type="pres">
      <dgm:prSet presAssocID="{44039F67-D0A1-4D7D-B411-4E3A064CDDEC}" presName="tile1text" presStyleLbl="node1" presStyleIdx="0" presStyleCnt="4">
        <dgm:presLayoutVars>
          <dgm:chMax val="0"/>
          <dgm:chPref val="0"/>
          <dgm:bulletEnabled val="1"/>
        </dgm:presLayoutVars>
      </dgm:prSet>
      <dgm:spPr/>
      <dgm:t>
        <a:bodyPr/>
        <a:lstStyle/>
        <a:p>
          <a:endParaRPr lang="en-US"/>
        </a:p>
      </dgm:t>
    </dgm:pt>
    <dgm:pt modelId="{C5027788-8159-487A-BC27-FC1DE062D579}" type="pres">
      <dgm:prSet presAssocID="{44039F67-D0A1-4D7D-B411-4E3A064CDDEC}" presName="tile2" presStyleLbl="node1" presStyleIdx="1" presStyleCnt="4" custLinFactNeighborX="0" custLinFactNeighborY="-5872"/>
      <dgm:spPr/>
      <dgm:t>
        <a:bodyPr/>
        <a:lstStyle/>
        <a:p>
          <a:endParaRPr lang="en-US"/>
        </a:p>
      </dgm:t>
    </dgm:pt>
    <dgm:pt modelId="{BA858BA0-AE6B-4626-A1B7-A752AF1B5CE5}" type="pres">
      <dgm:prSet presAssocID="{44039F67-D0A1-4D7D-B411-4E3A064CDDEC}" presName="tile2text" presStyleLbl="node1" presStyleIdx="1" presStyleCnt="4">
        <dgm:presLayoutVars>
          <dgm:chMax val="0"/>
          <dgm:chPref val="0"/>
          <dgm:bulletEnabled val="1"/>
        </dgm:presLayoutVars>
      </dgm:prSet>
      <dgm:spPr/>
      <dgm:t>
        <a:bodyPr/>
        <a:lstStyle/>
        <a:p>
          <a:endParaRPr lang="en-US"/>
        </a:p>
      </dgm:t>
    </dgm:pt>
    <dgm:pt modelId="{BF898E6B-BF21-4480-8318-2087E84B2D69}" type="pres">
      <dgm:prSet presAssocID="{44039F67-D0A1-4D7D-B411-4E3A064CDDEC}" presName="tile3" presStyleLbl="node1" presStyleIdx="2" presStyleCnt="4"/>
      <dgm:spPr/>
      <dgm:t>
        <a:bodyPr/>
        <a:lstStyle/>
        <a:p>
          <a:endParaRPr lang="en-US"/>
        </a:p>
      </dgm:t>
    </dgm:pt>
    <dgm:pt modelId="{502EC22A-0104-4B36-8B23-EE3257D1A2BB}" type="pres">
      <dgm:prSet presAssocID="{44039F67-D0A1-4D7D-B411-4E3A064CDDEC}" presName="tile3text" presStyleLbl="node1" presStyleIdx="2" presStyleCnt="4">
        <dgm:presLayoutVars>
          <dgm:chMax val="0"/>
          <dgm:chPref val="0"/>
          <dgm:bulletEnabled val="1"/>
        </dgm:presLayoutVars>
      </dgm:prSet>
      <dgm:spPr/>
      <dgm:t>
        <a:bodyPr/>
        <a:lstStyle/>
        <a:p>
          <a:endParaRPr lang="en-US"/>
        </a:p>
      </dgm:t>
    </dgm:pt>
    <dgm:pt modelId="{5BFA3A41-3610-4F77-B6B3-FE748BD2B14B}" type="pres">
      <dgm:prSet presAssocID="{44039F67-D0A1-4D7D-B411-4E3A064CDDEC}" presName="tile4" presStyleLbl="node1" presStyleIdx="3" presStyleCnt="4"/>
      <dgm:spPr/>
      <dgm:t>
        <a:bodyPr/>
        <a:lstStyle/>
        <a:p>
          <a:endParaRPr lang="en-US"/>
        </a:p>
      </dgm:t>
    </dgm:pt>
    <dgm:pt modelId="{FD594FB7-8B5B-4FCB-8594-7AD0CD246E3D}" type="pres">
      <dgm:prSet presAssocID="{44039F67-D0A1-4D7D-B411-4E3A064CDDEC}" presName="tile4text" presStyleLbl="node1" presStyleIdx="3" presStyleCnt="4">
        <dgm:presLayoutVars>
          <dgm:chMax val="0"/>
          <dgm:chPref val="0"/>
          <dgm:bulletEnabled val="1"/>
        </dgm:presLayoutVars>
      </dgm:prSet>
      <dgm:spPr/>
      <dgm:t>
        <a:bodyPr/>
        <a:lstStyle/>
        <a:p>
          <a:endParaRPr lang="en-US"/>
        </a:p>
      </dgm:t>
    </dgm:pt>
    <dgm:pt modelId="{DF481719-E641-4ADE-B0FE-500ED3EDF1E3}" type="pres">
      <dgm:prSet presAssocID="{44039F67-D0A1-4D7D-B411-4E3A064CDDEC}" presName="centerTile" presStyleLbl="fgShp" presStyleIdx="0" presStyleCnt="1">
        <dgm:presLayoutVars>
          <dgm:chMax val="0"/>
          <dgm:chPref val="0"/>
        </dgm:presLayoutVars>
      </dgm:prSet>
      <dgm:spPr/>
      <dgm:t>
        <a:bodyPr/>
        <a:lstStyle/>
        <a:p>
          <a:endParaRPr lang="en-US"/>
        </a:p>
      </dgm:t>
    </dgm:pt>
  </dgm:ptLst>
  <dgm:cxnLst>
    <dgm:cxn modelId="{B0C2D4C8-4DEB-1148-BA9A-BECB772EB477}" type="presOf" srcId="{C63E4662-7EFA-404A-8F1E-249FC6D64AB9}" destId="{5BFA3A41-3610-4F77-B6B3-FE748BD2B14B}" srcOrd="0" destOrd="0" presId="urn:microsoft.com/office/officeart/2005/8/layout/matrix1"/>
    <dgm:cxn modelId="{B21A6E2C-C43D-2940-86F1-BFCE7CB5EB25}" type="presOf" srcId="{6E936E11-8DB2-4EE0-961F-542AB82ACF90}" destId="{1D4C061C-AACD-4649-9553-CDB7ECAE29C6}" srcOrd="1" destOrd="0" presId="urn:microsoft.com/office/officeart/2005/8/layout/matrix1"/>
    <dgm:cxn modelId="{AB840809-E4F4-044A-BA44-03BACF2CFD78}" type="presOf" srcId="{44039F67-D0A1-4D7D-B411-4E3A064CDDEC}" destId="{D57F2422-1668-4A19-A657-98C5101D427C}" srcOrd="0" destOrd="0" presId="urn:microsoft.com/office/officeart/2005/8/layout/matrix1"/>
    <dgm:cxn modelId="{190FCE35-9257-4501-AA1E-FE0702B5CEA4}" srcId="{8323D5F7-CC44-466B-9E8C-28A91B90B52D}" destId="{6E936E11-8DB2-4EE0-961F-542AB82ACF90}" srcOrd="0" destOrd="0" parTransId="{6FE44771-35CD-4F32-AF9C-17E540996970}" sibTransId="{01778CF2-944D-47EA-9E63-154057C326FC}"/>
    <dgm:cxn modelId="{7134E5E2-CF90-4F5D-9C9E-659062BD3E0B}" srcId="{8323D5F7-CC44-466B-9E8C-28A91B90B52D}" destId="{C63E4662-7EFA-404A-8F1E-249FC6D64AB9}" srcOrd="3" destOrd="0" parTransId="{B1AFC2C9-C2A5-4959-B7DF-D5B62D2A72E0}" sibTransId="{8EF4A432-22E8-4238-8435-2E3E9BFBA179}"/>
    <dgm:cxn modelId="{835908D2-20C6-4320-A01D-DE93A3754EAD}" srcId="{8323D5F7-CC44-466B-9E8C-28A91B90B52D}" destId="{DA5E60DE-ECFB-461F-9930-02EA2142EC86}" srcOrd="2" destOrd="0" parTransId="{271F2227-EF13-451F-9525-27F32B09EB76}" sibTransId="{30DDFD2B-EDCB-4F03-98CE-9A2BD6535945}"/>
    <dgm:cxn modelId="{4E1F07E9-DCFC-492F-80A0-12E0B3548776}" srcId="{44039F67-D0A1-4D7D-B411-4E3A064CDDEC}" destId="{8323D5F7-CC44-466B-9E8C-28A91B90B52D}" srcOrd="0" destOrd="0" parTransId="{3CEC7EA2-3CE3-4660-981E-D07E0D7596EC}" sibTransId="{F4A2B63F-6B3B-474A-BF35-68D6B943396B}"/>
    <dgm:cxn modelId="{A8D76494-637A-DA42-89F6-123388B0DAA0}" type="presOf" srcId="{DA5E60DE-ECFB-461F-9930-02EA2142EC86}" destId="{502EC22A-0104-4B36-8B23-EE3257D1A2BB}" srcOrd="1" destOrd="0" presId="urn:microsoft.com/office/officeart/2005/8/layout/matrix1"/>
    <dgm:cxn modelId="{FC0B734E-CA2F-984F-A231-6DD70903F502}" type="presOf" srcId="{DA5E60DE-ECFB-461F-9930-02EA2142EC86}" destId="{BF898E6B-BF21-4480-8318-2087E84B2D69}" srcOrd="0" destOrd="0" presId="urn:microsoft.com/office/officeart/2005/8/layout/matrix1"/>
    <dgm:cxn modelId="{ADA22F56-B324-1D4A-814D-54DE7138CBFF}" type="presOf" srcId="{8053B3E2-F510-4D3D-8A1C-4610D57373A8}" destId="{C5027788-8159-487A-BC27-FC1DE062D579}" srcOrd="0" destOrd="0" presId="urn:microsoft.com/office/officeart/2005/8/layout/matrix1"/>
    <dgm:cxn modelId="{C9582549-964E-4F4D-9F83-382EF3A27891}" type="presOf" srcId="{8053B3E2-F510-4D3D-8A1C-4610D57373A8}" destId="{BA858BA0-AE6B-4626-A1B7-A752AF1B5CE5}" srcOrd="1" destOrd="0" presId="urn:microsoft.com/office/officeart/2005/8/layout/matrix1"/>
    <dgm:cxn modelId="{E57A5BE5-210B-460D-9AED-652FA04F1C49}" srcId="{8323D5F7-CC44-466B-9E8C-28A91B90B52D}" destId="{8053B3E2-F510-4D3D-8A1C-4610D57373A8}" srcOrd="1" destOrd="0" parTransId="{F0C30428-5426-4014-B262-DD6A54F9E5F7}" sibTransId="{9D90D1B5-D36F-4092-A76F-76EDD651444B}"/>
    <dgm:cxn modelId="{9AF6FF41-446B-BD46-9D4F-B05E4272A229}" type="presOf" srcId="{8323D5F7-CC44-466B-9E8C-28A91B90B52D}" destId="{DF481719-E641-4ADE-B0FE-500ED3EDF1E3}" srcOrd="0" destOrd="0" presId="urn:microsoft.com/office/officeart/2005/8/layout/matrix1"/>
    <dgm:cxn modelId="{537CA0B8-94F1-3445-A620-E623015AF142}" type="presOf" srcId="{6E936E11-8DB2-4EE0-961F-542AB82ACF90}" destId="{7886B7E1-F29B-4452-A9DF-AAA70AF82861}" srcOrd="0" destOrd="0" presId="urn:microsoft.com/office/officeart/2005/8/layout/matrix1"/>
    <dgm:cxn modelId="{228A76D4-EF74-114F-918D-E63BA76F6E96}" type="presOf" srcId="{C63E4662-7EFA-404A-8F1E-249FC6D64AB9}" destId="{FD594FB7-8B5B-4FCB-8594-7AD0CD246E3D}" srcOrd="1" destOrd="0" presId="urn:microsoft.com/office/officeart/2005/8/layout/matrix1"/>
    <dgm:cxn modelId="{C5736285-0410-B647-AC05-9B43B94687C2}" type="presParOf" srcId="{D57F2422-1668-4A19-A657-98C5101D427C}" destId="{CEAE00D7-FCE8-4F3E-8F7B-C72D0CE51135}" srcOrd="0" destOrd="0" presId="urn:microsoft.com/office/officeart/2005/8/layout/matrix1"/>
    <dgm:cxn modelId="{55423B60-FD88-3D43-A27C-58AA82AC0C53}" type="presParOf" srcId="{CEAE00D7-FCE8-4F3E-8F7B-C72D0CE51135}" destId="{7886B7E1-F29B-4452-A9DF-AAA70AF82861}" srcOrd="0" destOrd="0" presId="urn:microsoft.com/office/officeart/2005/8/layout/matrix1"/>
    <dgm:cxn modelId="{40629CE7-3847-1C40-BEC2-BD60ADB93DF2}" type="presParOf" srcId="{CEAE00D7-FCE8-4F3E-8F7B-C72D0CE51135}" destId="{1D4C061C-AACD-4649-9553-CDB7ECAE29C6}" srcOrd="1" destOrd="0" presId="urn:microsoft.com/office/officeart/2005/8/layout/matrix1"/>
    <dgm:cxn modelId="{39688F4B-485E-2343-9058-50407D8FEB74}" type="presParOf" srcId="{CEAE00D7-FCE8-4F3E-8F7B-C72D0CE51135}" destId="{C5027788-8159-487A-BC27-FC1DE062D579}" srcOrd="2" destOrd="0" presId="urn:microsoft.com/office/officeart/2005/8/layout/matrix1"/>
    <dgm:cxn modelId="{25C9722D-6747-3545-B220-CDB1FA4C5F90}" type="presParOf" srcId="{CEAE00D7-FCE8-4F3E-8F7B-C72D0CE51135}" destId="{BA858BA0-AE6B-4626-A1B7-A752AF1B5CE5}" srcOrd="3" destOrd="0" presId="urn:microsoft.com/office/officeart/2005/8/layout/matrix1"/>
    <dgm:cxn modelId="{512065C8-55F8-AA43-96E4-912F849CD816}" type="presParOf" srcId="{CEAE00D7-FCE8-4F3E-8F7B-C72D0CE51135}" destId="{BF898E6B-BF21-4480-8318-2087E84B2D69}" srcOrd="4" destOrd="0" presId="urn:microsoft.com/office/officeart/2005/8/layout/matrix1"/>
    <dgm:cxn modelId="{EFA7C902-94B4-CA4A-98F8-810DB1B2DAD7}" type="presParOf" srcId="{CEAE00D7-FCE8-4F3E-8F7B-C72D0CE51135}" destId="{502EC22A-0104-4B36-8B23-EE3257D1A2BB}" srcOrd="5" destOrd="0" presId="urn:microsoft.com/office/officeart/2005/8/layout/matrix1"/>
    <dgm:cxn modelId="{80A44B04-8E45-C141-87FD-7B1A3875A323}" type="presParOf" srcId="{CEAE00D7-FCE8-4F3E-8F7B-C72D0CE51135}" destId="{5BFA3A41-3610-4F77-B6B3-FE748BD2B14B}" srcOrd="6" destOrd="0" presId="urn:microsoft.com/office/officeart/2005/8/layout/matrix1"/>
    <dgm:cxn modelId="{2DD42559-3D53-E14B-8D1C-1CC0B9A5D9C7}" type="presParOf" srcId="{CEAE00D7-FCE8-4F3E-8F7B-C72D0CE51135}" destId="{FD594FB7-8B5B-4FCB-8594-7AD0CD246E3D}" srcOrd="7" destOrd="0" presId="urn:microsoft.com/office/officeart/2005/8/layout/matrix1"/>
    <dgm:cxn modelId="{78C6AD20-551D-2E4D-82AF-19E9DBB5737C}" type="presParOf" srcId="{D57F2422-1668-4A19-A657-98C5101D427C}" destId="{DF481719-E641-4ADE-B0FE-500ED3EDF1E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6A73FE-037B-4F4D-9CFB-1D27CE790E1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97EDAA18-4570-4B87-B289-FBF6030D142C}">
      <dgm:prSet phldrT="[Text]"/>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dirty="0"/>
        </a:p>
      </dgm:t>
    </dgm:pt>
    <dgm:pt modelId="{103E6A32-99BD-470E-B9EB-BBCBB67701E7}" type="parTrans" cxnId="{881498CF-387E-4460-BF6A-E08D6ED8AA4F}">
      <dgm:prSet/>
      <dgm:spPr/>
      <dgm:t>
        <a:bodyPr/>
        <a:lstStyle/>
        <a:p>
          <a:endParaRPr lang="en-US"/>
        </a:p>
      </dgm:t>
    </dgm:pt>
    <dgm:pt modelId="{601ECECC-3571-4E1B-B4C0-DFCE946CE367}" type="sibTrans" cxnId="{881498CF-387E-4460-BF6A-E08D6ED8AA4F}">
      <dgm:prSet/>
      <dgm:spPr/>
      <dgm:t>
        <a:bodyPr/>
        <a:lstStyle/>
        <a:p>
          <a:endParaRPr lang="en-US"/>
        </a:p>
      </dgm:t>
    </dgm:pt>
    <dgm:pt modelId="{2751DCDD-A8BC-40CD-9C8B-8A5168E5AD00}">
      <dgm:prSet phldrT="[Text]"/>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dirty="0"/>
        </a:p>
      </dgm:t>
    </dgm:pt>
    <dgm:pt modelId="{E5B87A77-4D3B-4D45-83C6-ECBAE1709EB6}" type="parTrans" cxnId="{A83804D3-3547-4170-8C46-0F447327E40D}">
      <dgm:prSet/>
      <dgm:spPr/>
      <dgm:t>
        <a:bodyPr/>
        <a:lstStyle/>
        <a:p>
          <a:endParaRPr lang="en-US"/>
        </a:p>
      </dgm:t>
    </dgm:pt>
    <dgm:pt modelId="{69D3DA85-6498-45FE-AA07-30F0018B92C2}" type="sibTrans" cxnId="{A83804D3-3547-4170-8C46-0F447327E40D}">
      <dgm:prSet/>
      <dgm:spPr/>
      <dgm:t>
        <a:bodyPr/>
        <a:lstStyle/>
        <a:p>
          <a:endParaRPr lang="en-US"/>
        </a:p>
      </dgm:t>
    </dgm:pt>
    <dgm:pt modelId="{9E36BA74-6151-4208-B35C-28E7096EBA62}" type="pres">
      <dgm:prSet presAssocID="{C76A73FE-037B-4F4D-9CFB-1D27CE790E11}" presName="matrix" presStyleCnt="0">
        <dgm:presLayoutVars>
          <dgm:chMax val="1"/>
          <dgm:dir/>
          <dgm:resizeHandles val="exact"/>
        </dgm:presLayoutVars>
      </dgm:prSet>
      <dgm:spPr/>
      <dgm:t>
        <a:bodyPr/>
        <a:lstStyle/>
        <a:p>
          <a:endParaRPr lang="en-US"/>
        </a:p>
      </dgm:t>
    </dgm:pt>
    <dgm:pt modelId="{9CB466F2-1658-42E1-B5E2-0A259B202C7C}" type="pres">
      <dgm:prSet presAssocID="{C76A73FE-037B-4F4D-9CFB-1D27CE790E11}" presName="axisShape" presStyleLbl="bgShp" presStyleIdx="0" presStyleCnt="1"/>
      <dgm:spPr/>
    </dgm:pt>
    <dgm:pt modelId="{755E2A75-7B89-457F-A3FA-71229F4237F3}" type="pres">
      <dgm:prSet presAssocID="{C76A73FE-037B-4F4D-9CFB-1D27CE790E11}" presName="rect1" presStyleLbl="node1" presStyleIdx="0" presStyleCnt="4" custScaleX="142785" custLinFactNeighborX="-19393" custLinFactNeighborY="-519">
        <dgm:presLayoutVars>
          <dgm:chMax val="0"/>
          <dgm:chPref val="0"/>
          <dgm:bulletEnabled val="1"/>
        </dgm:presLayoutVars>
      </dgm:prSet>
      <dgm:spPr/>
      <dgm:t>
        <a:bodyPr/>
        <a:lstStyle/>
        <a:p>
          <a:endParaRPr lang="en-US"/>
        </a:p>
      </dgm:t>
    </dgm:pt>
    <dgm:pt modelId="{805B1FA7-71A3-4C76-AE70-D8093E2929C1}" type="pres">
      <dgm:prSet presAssocID="{C76A73FE-037B-4F4D-9CFB-1D27CE790E11}" presName="rect2" presStyleLbl="node1" presStyleIdx="1" presStyleCnt="4" custScaleX="143772" custLinFactNeighborX="20749" custLinFactNeighborY="-519">
        <dgm:presLayoutVars>
          <dgm:chMax val="0"/>
          <dgm:chPref val="0"/>
          <dgm:bulletEnabled val="1"/>
        </dgm:presLayoutVars>
      </dgm:prSet>
      <dgm:spPr/>
      <dgm:t>
        <a:bodyPr/>
        <a:lstStyle/>
        <a:p>
          <a:endParaRPr lang="en-US"/>
        </a:p>
      </dgm:t>
    </dgm:pt>
    <dgm:pt modelId="{B3D2D063-B45A-4D35-A855-2211B6BC7192}" type="pres">
      <dgm:prSet presAssocID="{C76A73FE-037B-4F4D-9CFB-1D27CE790E11}" presName="rect3" presStyleLbl="node1" presStyleIdx="2" presStyleCnt="4" custScaleX="141920" custLinFactNeighborX="-19162" custLinFactNeighborY="-654">
        <dgm:presLayoutVars>
          <dgm:chMax val="0"/>
          <dgm:chPref val="0"/>
          <dgm:bulletEnabled val="1"/>
        </dgm:presLayoutVars>
      </dgm:prSet>
      <dgm:spPr>
        <a:noFill/>
        <a:ln>
          <a:noFill/>
        </a:ln>
      </dgm:spPr>
      <dgm:t>
        <a:bodyPr/>
        <a:lstStyle/>
        <a:p>
          <a:endParaRPr lang="en-US"/>
        </a:p>
      </dgm:t>
    </dgm:pt>
    <dgm:pt modelId="{385D5C85-FC75-4C1B-88FC-AAC3DCFBED71}" type="pres">
      <dgm:prSet presAssocID="{C76A73FE-037B-4F4D-9CFB-1D27CE790E11}" presName="rect4" presStyleLbl="node1" presStyleIdx="3" presStyleCnt="4" custScaleX="149562" custLinFactNeighborX="22508" custLinFactNeighborY="-654">
        <dgm:presLayoutVars>
          <dgm:chMax val="0"/>
          <dgm:chPref val="0"/>
          <dgm:bulletEnabled val="1"/>
        </dgm:presLayoutVars>
      </dgm:prSet>
      <dgm:spPr>
        <a:noFill/>
        <a:ln>
          <a:noFill/>
        </a:ln>
      </dgm:spPr>
      <dgm:t>
        <a:bodyPr/>
        <a:lstStyle/>
        <a:p>
          <a:endParaRPr lang="en-US"/>
        </a:p>
      </dgm:t>
    </dgm:pt>
  </dgm:ptLst>
  <dgm:cxnLst>
    <dgm:cxn modelId="{DCAE0053-5B19-6B4F-8B46-6CA236E06159}" type="presOf" srcId="{97EDAA18-4570-4B87-B289-FBF6030D142C}" destId="{755E2A75-7B89-457F-A3FA-71229F4237F3}" srcOrd="0" destOrd="0" presId="urn:microsoft.com/office/officeart/2005/8/layout/matrix2"/>
    <dgm:cxn modelId="{A83804D3-3547-4170-8C46-0F447327E40D}" srcId="{C76A73FE-037B-4F4D-9CFB-1D27CE790E11}" destId="{2751DCDD-A8BC-40CD-9C8B-8A5168E5AD00}" srcOrd="1" destOrd="0" parTransId="{E5B87A77-4D3B-4D45-83C6-ECBAE1709EB6}" sibTransId="{69D3DA85-6498-45FE-AA07-30F0018B92C2}"/>
    <dgm:cxn modelId="{881498CF-387E-4460-BF6A-E08D6ED8AA4F}" srcId="{C76A73FE-037B-4F4D-9CFB-1D27CE790E11}" destId="{97EDAA18-4570-4B87-B289-FBF6030D142C}" srcOrd="0" destOrd="0" parTransId="{103E6A32-99BD-470E-B9EB-BBCBB67701E7}" sibTransId="{601ECECC-3571-4E1B-B4C0-DFCE946CE367}"/>
    <dgm:cxn modelId="{A7ED923E-456E-0849-91CB-86522947B4B3}" type="presOf" srcId="{2751DCDD-A8BC-40CD-9C8B-8A5168E5AD00}" destId="{805B1FA7-71A3-4C76-AE70-D8093E2929C1}" srcOrd="0" destOrd="0" presId="urn:microsoft.com/office/officeart/2005/8/layout/matrix2"/>
    <dgm:cxn modelId="{49BE61BB-8873-4E4B-AA5F-A117F1283651}" type="presOf" srcId="{C76A73FE-037B-4F4D-9CFB-1D27CE790E11}" destId="{9E36BA74-6151-4208-B35C-28E7096EBA62}" srcOrd="0" destOrd="0" presId="urn:microsoft.com/office/officeart/2005/8/layout/matrix2"/>
    <dgm:cxn modelId="{917A255B-D5AA-794A-B0BB-4E9C3B15C466}" type="presParOf" srcId="{9E36BA74-6151-4208-B35C-28E7096EBA62}" destId="{9CB466F2-1658-42E1-B5E2-0A259B202C7C}" srcOrd="0" destOrd="0" presId="urn:microsoft.com/office/officeart/2005/8/layout/matrix2"/>
    <dgm:cxn modelId="{24B4C51E-3252-A14C-BD49-790CD647F8FF}" type="presParOf" srcId="{9E36BA74-6151-4208-B35C-28E7096EBA62}" destId="{755E2A75-7B89-457F-A3FA-71229F4237F3}" srcOrd="1" destOrd="0" presId="urn:microsoft.com/office/officeart/2005/8/layout/matrix2"/>
    <dgm:cxn modelId="{CC9D39DB-0B32-624C-8E2C-5B28DDBED8D3}" type="presParOf" srcId="{9E36BA74-6151-4208-B35C-28E7096EBA62}" destId="{805B1FA7-71A3-4C76-AE70-D8093E2929C1}" srcOrd="2" destOrd="0" presId="urn:microsoft.com/office/officeart/2005/8/layout/matrix2"/>
    <dgm:cxn modelId="{D700820E-311A-6146-AC2E-69A98291CEF3}" type="presParOf" srcId="{9E36BA74-6151-4208-B35C-28E7096EBA62}" destId="{B3D2D063-B45A-4D35-A855-2211B6BC7192}" srcOrd="3" destOrd="0" presId="urn:microsoft.com/office/officeart/2005/8/layout/matrix2"/>
    <dgm:cxn modelId="{A5D1A78E-B261-1F49-8550-025FF7567712}" type="presParOf" srcId="{9E36BA74-6151-4208-B35C-28E7096EBA62}" destId="{385D5C85-FC75-4C1B-88FC-AAC3DCFBED71}"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drawing1.xml><?xml version="1.0" encoding="utf-8"?>
<c:userShapes xmlns:c="http://schemas.openxmlformats.org/drawingml/2006/chart">
  <cdr:relSizeAnchor xmlns:cdr="http://schemas.openxmlformats.org/drawingml/2006/chartDrawing">
    <cdr:from>
      <cdr:x>0.10611</cdr:x>
      <cdr:y>0.49258</cdr:y>
    </cdr:from>
    <cdr:to>
      <cdr:x>0.56987</cdr:x>
      <cdr:y>0.77046</cdr:y>
    </cdr:to>
    <cdr:sp macro="" textlink="">
      <cdr:nvSpPr>
        <cdr:cNvPr id="3" name="Oval 2"/>
        <cdr:cNvSpPr/>
      </cdr:nvSpPr>
      <cdr:spPr>
        <a:xfrm xmlns:a="http://schemas.openxmlformats.org/drawingml/2006/main">
          <a:off x="882001" y="2098807"/>
          <a:ext cx="3854813" cy="1184007"/>
        </a:xfrm>
        <a:prstGeom xmlns:a="http://schemas.openxmlformats.org/drawingml/2006/main" prst="ellipse">
          <a:avLst/>
        </a:prstGeom>
        <a:solidFill xmlns:a="http://schemas.openxmlformats.org/drawingml/2006/main">
          <a:schemeClr val="bg1">
            <a:alpha val="70000"/>
          </a:schemeClr>
        </a:solidFill>
        <a:ln xmlns:a="http://schemas.openxmlformats.org/drawingml/2006/main">
          <a:solidFill>
            <a:srgbClr val="B1005D">
              <a:alpha val="90000"/>
            </a:srgbClr>
          </a:solidFill>
        </a:ln>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dirty="0" smtClean="0">
              <a:solidFill>
                <a:srgbClr val="7F7F7F"/>
              </a:solidFill>
              <a:effectLst/>
            </a:rPr>
            <a:t>Air </a:t>
          </a:r>
          <a:r>
            <a:rPr lang="en-US" dirty="0" err="1" smtClean="0">
              <a:solidFill>
                <a:srgbClr val="7F7F7F"/>
              </a:solidFill>
              <a:effectLst/>
            </a:rPr>
            <a:t>limbah</a:t>
          </a:r>
          <a:r>
            <a:rPr lang="en-US" dirty="0" smtClean="0">
              <a:solidFill>
                <a:srgbClr val="7F7F7F"/>
              </a:solidFill>
              <a:effectLst/>
            </a:rPr>
            <a:t> </a:t>
          </a:r>
          <a:r>
            <a:rPr lang="en-US" dirty="0" err="1" smtClean="0">
              <a:solidFill>
                <a:srgbClr val="7F7F7F"/>
              </a:solidFill>
              <a:effectLst/>
            </a:rPr>
            <a:t>diuji</a:t>
          </a:r>
          <a:r>
            <a:rPr lang="en-US" dirty="0" smtClean="0">
              <a:solidFill>
                <a:srgbClr val="7F7F7F"/>
              </a:solidFill>
              <a:effectLst/>
            </a:rPr>
            <a:t> </a:t>
          </a:r>
          <a:r>
            <a:rPr lang="en-US" dirty="0" err="1" smtClean="0">
              <a:solidFill>
                <a:srgbClr val="7F7F7F"/>
              </a:solidFill>
              <a:effectLst/>
            </a:rPr>
            <a:t>pada</a:t>
          </a:r>
          <a:r>
            <a:rPr lang="en-US" dirty="0" smtClean="0">
              <a:solidFill>
                <a:srgbClr val="7F7F7F"/>
              </a:solidFill>
              <a:effectLst/>
            </a:rPr>
            <a:t> </a:t>
          </a:r>
          <a:r>
            <a:rPr lang="en-US" dirty="0" err="1" smtClean="0">
              <a:solidFill>
                <a:srgbClr val="7F7F7F"/>
              </a:solidFill>
              <a:effectLst/>
            </a:rPr>
            <a:t>tahun</a:t>
          </a:r>
          <a:r>
            <a:rPr lang="en-US" dirty="0" smtClean="0">
              <a:solidFill>
                <a:srgbClr val="7F7F7F"/>
              </a:solidFill>
              <a:effectLst/>
            </a:rPr>
            <a:t> 2011 (</a:t>
          </a:r>
          <a:r>
            <a:rPr lang="en-US" dirty="0" err="1" smtClean="0">
              <a:solidFill>
                <a:srgbClr val="7F7F7F"/>
              </a:solidFill>
              <a:effectLst/>
            </a:rPr>
            <a:t>Eales</a:t>
          </a:r>
          <a:r>
            <a:rPr lang="en-US" dirty="0" smtClean="0">
              <a:solidFill>
                <a:srgbClr val="7F7F7F"/>
              </a:solidFill>
              <a:effectLst/>
            </a:rPr>
            <a:t> et al). </a:t>
          </a:r>
          <a:r>
            <a:rPr lang="en-US" dirty="0" err="1" smtClean="0">
              <a:solidFill>
                <a:srgbClr val="7F7F7F"/>
              </a:solidFill>
              <a:effectLst/>
            </a:rPr>
            <a:t>Sebagian</a:t>
          </a:r>
          <a:r>
            <a:rPr lang="en-US" dirty="0" smtClean="0">
              <a:solidFill>
                <a:srgbClr val="7F7F7F"/>
              </a:solidFill>
              <a:effectLst/>
            </a:rPr>
            <a:t> </a:t>
          </a:r>
          <a:r>
            <a:rPr lang="en-US" dirty="0" err="1" smtClean="0">
              <a:solidFill>
                <a:srgbClr val="7F7F7F"/>
              </a:solidFill>
              <a:effectLst/>
            </a:rPr>
            <a:t>besar</a:t>
          </a:r>
          <a:r>
            <a:rPr lang="en-US" dirty="0" smtClean="0">
              <a:solidFill>
                <a:srgbClr val="7F7F7F"/>
              </a:solidFill>
              <a:effectLst/>
            </a:rPr>
            <a:t> </a:t>
          </a:r>
          <a:r>
            <a:rPr lang="en-US" dirty="0" err="1" smtClean="0">
              <a:solidFill>
                <a:srgbClr val="7F7F7F"/>
              </a:solidFill>
              <a:effectLst/>
            </a:rPr>
            <a:t>sistem</a:t>
          </a:r>
          <a:r>
            <a:rPr lang="en-US" dirty="0" smtClean="0">
              <a:solidFill>
                <a:srgbClr val="7F7F7F"/>
              </a:solidFill>
              <a:effectLst/>
            </a:rPr>
            <a:t> </a:t>
          </a:r>
          <a:r>
            <a:rPr lang="en-US" dirty="0" err="1" smtClean="0">
              <a:solidFill>
                <a:srgbClr val="7F7F7F"/>
              </a:solidFill>
              <a:effectLst/>
            </a:rPr>
            <a:t>adalah</a:t>
          </a:r>
          <a:r>
            <a:rPr lang="en-US" dirty="0" smtClean="0">
              <a:solidFill>
                <a:srgbClr val="7F7F7F"/>
              </a:solidFill>
              <a:effectLst/>
            </a:rPr>
            <a:t> SANIMAS </a:t>
          </a:r>
          <a:r>
            <a:rPr lang="en-US" dirty="0" err="1" smtClean="0">
              <a:solidFill>
                <a:srgbClr val="7F7F7F"/>
              </a:solidFill>
              <a:effectLst/>
            </a:rPr>
            <a:t>dan</a:t>
          </a:r>
          <a:r>
            <a:rPr lang="en-US" dirty="0" smtClean="0">
              <a:solidFill>
                <a:srgbClr val="7F7F7F"/>
              </a:solidFill>
              <a:effectLst/>
            </a:rPr>
            <a:t> </a:t>
          </a:r>
          <a:r>
            <a:rPr lang="en-US" sz="1800" b="1" dirty="0" smtClean="0">
              <a:solidFill>
                <a:srgbClr val="B1005D"/>
              </a:solidFill>
              <a:effectLst/>
            </a:rPr>
            <a:t>92%</a:t>
          </a:r>
          <a:r>
            <a:rPr lang="en-US" sz="1800" b="1" dirty="0" smtClean="0">
              <a:solidFill>
                <a:schemeClr val="accent4">
                  <a:lumMod val="75000"/>
                </a:schemeClr>
              </a:solidFill>
              <a:effectLst/>
            </a:rPr>
            <a:t> </a:t>
          </a:r>
          <a:r>
            <a:rPr lang="en-US" dirty="0" err="1" smtClean="0">
              <a:solidFill>
                <a:srgbClr val="7F7F7F"/>
              </a:solidFill>
              <a:effectLst/>
            </a:rPr>
            <a:t>memenuhi</a:t>
          </a:r>
          <a:r>
            <a:rPr lang="en-US" dirty="0" smtClean="0">
              <a:solidFill>
                <a:srgbClr val="7F7F7F"/>
              </a:solidFill>
              <a:effectLst/>
            </a:rPr>
            <a:t> </a:t>
          </a:r>
          <a:r>
            <a:rPr lang="en-US" dirty="0" err="1" smtClean="0">
              <a:solidFill>
                <a:srgbClr val="7F7F7F"/>
              </a:solidFill>
              <a:effectLst/>
            </a:rPr>
            <a:t>standar</a:t>
          </a:r>
          <a:r>
            <a:rPr lang="en-US" dirty="0" smtClean="0">
              <a:solidFill>
                <a:srgbClr val="7F7F7F"/>
              </a:solidFill>
              <a:effectLst/>
            </a:rPr>
            <a:t> (n=99).</a:t>
          </a:r>
          <a:endParaRPr lang="en-US" dirty="0">
            <a:solidFill>
              <a:srgbClr val="7F7F7F"/>
            </a:solidFill>
            <a:effectLst/>
          </a:endParaRPr>
        </a:p>
      </cdr:txBody>
    </cdr:sp>
  </cdr:relSizeAnchor>
  <cdr:relSizeAnchor xmlns:cdr="http://schemas.openxmlformats.org/drawingml/2006/chartDrawing">
    <cdr:from>
      <cdr:x>0.41465</cdr:x>
      <cdr:y>0.35514</cdr:y>
    </cdr:from>
    <cdr:to>
      <cdr:x>0.77326</cdr:x>
      <cdr:y>0.52724</cdr:y>
    </cdr:to>
    <cdr:sp macro="" textlink="">
      <cdr:nvSpPr>
        <cdr:cNvPr id="4" name="Oval 3"/>
        <cdr:cNvSpPr/>
      </cdr:nvSpPr>
      <cdr:spPr>
        <a:xfrm xmlns:a="http://schemas.openxmlformats.org/drawingml/2006/main">
          <a:off x="3446653" y="1513195"/>
          <a:ext cx="2980800" cy="733295"/>
        </a:xfrm>
        <a:prstGeom xmlns:a="http://schemas.openxmlformats.org/drawingml/2006/main" prst="ellipse">
          <a:avLst/>
        </a:prstGeom>
        <a:ln xmlns:a="http://schemas.openxmlformats.org/drawingml/2006/main">
          <a:solidFill>
            <a:srgbClr val="C25F87">
              <a:alpha val="70000"/>
            </a:srgbClr>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err="1">
              <a:solidFill>
                <a:srgbClr val="7F7F7F"/>
              </a:solidFill>
            </a:rPr>
            <a:t>Diperkirakan</a:t>
          </a:r>
          <a:r>
            <a:rPr lang="en-US" dirty="0">
              <a:solidFill>
                <a:schemeClr val="tx1"/>
              </a:solidFill>
            </a:rPr>
            <a:t> </a:t>
          </a:r>
          <a:r>
            <a:rPr lang="en-US" sz="1800" b="1" dirty="0">
              <a:solidFill>
                <a:srgbClr val="C25F87"/>
              </a:solidFill>
            </a:rPr>
            <a:t>50% </a:t>
          </a:r>
          <a:r>
            <a:rPr lang="en-US" dirty="0" err="1">
              <a:solidFill>
                <a:srgbClr val="7F7F7F"/>
              </a:solidFill>
            </a:rPr>
            <a:t>kesesuaian</a:t>
          </a:r>
          <a:r>
            <a:rPr lang="en-US" dirty="0">
              <a:solidFill>
                <a:srgbClr val="7F7F7F"/>
              </a:solidFill>
            </a:rPr>
            <a:t>,(n=~70) (</a:t>
          </a:r>
          <a:r>
            <a:rPr lang="en-US" dirty="0" err="1">
              <a:solidFill>
                <a:srgbClr val="7F7F7F"/>
              </a:solidFill>
            </a:rPr>
            <a:t>pers</a:t>
          </a:r>
          <a:r>
            <a:rPr lang="en-US" dirty="0">
              <a:solidFill>
                <a:srgbClr val="7F7F7F"/>
              </a:solidFill>
            </a:rPr>
            <a:t> </a:t>
          </a:r>
          <a:r>
            <a:rPr lang="en-US" dirty="0" err="1">
              <a:solidFill>
                <a:srgbClr val="7F7F7F"/>
              </a:solidFill>
            </a:rPr>
            <a:t>comm</a:t>
          </a:r>
          <a:r>
            <a:rPr lang="en-US" dirty="0">
              <a:solidFill>
                <a:srgbClr val="7F7F7F"/>
              </a:solidFill>
            </a:rPr>
            <a:t>).</a:t>
          </a:r>
        </a:p>
      </cdr:txBody>
    </cdr:sp>
  </cdr:relSizeAnchor>
  <cdr:relSizeAnchor xmlns:cdr="http://schemas.openxmlformats.org/drawingml/2006/chartDrawing">
    <cdr:from>
      <cdr:x>0.44387</cdr:x>
      <cdr:y>0.17915</cdr:y>
    </cdr:from>
    <cdr:to>
      <cdr:x>0.82319</cdr:x>
      <cdr:y>0.32368</cdr:y>
    </cdr:to>
    <cdr:sp macro="" textlink="">
      <cdr:nvSpPr>
        <cdr:cNvPr id="5" name="Oval 4"/>
        <cdr:cNvSpPr/>
      </cdr:nvSpPr>
      <cdr:spPr>
        <a:xfrm xmlns:a="http://schemas.openxmlformats.org/drawingml/2006/main">
          <a:off x="3689500" y="763317"/>
          <a:ext cx="3152964" cy="615821"/>
        </a:xfrm>
        <a:prstGeom xmlns:a="http://schemas.openxmlformats.org/drawingml/2006/main" prst="ellipse">
          <a:avLst/>
        </a:prstGeom>
        <a:ln xmlns:a="http://schemas.openxmlformats.org/drawingml/2006/main">
          <a:solidFill>
            <a:srgbClr val="9FCE65">
              <a:alpha val="70000"/>
            </a:srgbClr>
          </a:solid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b="1" dirty="0" smtClean="0">
              <a:solidFill>
                <a:schemeClr val="accent3">
                  <a:lumMod val="75000"/>
                </a:schemeClr>
              </a:solidFill>
              <a:effectLst/>
            </a:rPr>
            <a:t>80% </a:t>
          </a:r>
          <a:r>
            <a:rPr lang="en-US" dirty="0" err="1" smtClean="0">
              <a:solidFill>
                <a:srgbClr val="7F7F7F"/>
              </a:solidFill>
              <a:effectLst/>
            </a:rPr>
            <a:t>memiliki</a:t>
          </a:r>
          <a:r>
            <a:rPr lang="en-US" dirty="0" smtClean="0">
              <a:solidFill>
                <a:srgbClr val="7F7F7F"/>
              </a:solidFill>
              <a:effectLst/>
            </a:rPr>
            <a:t> BOD &lt;100 mg (n=45).</a:t>
          </a:r>
          <a:endParaRPr lang="en-US" dirty="0">
            <a:solidFill>
              <a:srgbClr val="7F7F7F"/>
            </a:solidFill>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E056B694-0E23-3A49-BD88-1E3906326849}" type="datetime1">
              <a:rPr lang="en-AU" smtClean="0"/>
              <a:pPr/>
              <a:t>30/01/2017</a:t>
            </a:fld>
            <a:endParaRPr lang="en-AU"/>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4D09814-AE95-6148-9E25-129483C89D61}" type="slidenum">
              <a:rPr lang="en-AU" smtClean="0"/>
              <a:pPr/>
              <a:t>‹#›</a:t>
            </a:fld>
            <a:endParaRPr lang="en-AU"/>
          </a:p>
        </p:txBody>
      </p:sp>
    </p:spTree>
    <p:extLst>
      <p:ext uri="{BB962C8B-B14F-4D97-AF65-F5344CB8AC3E}">
        <p14:creationId xmlns:p14="http://schemas.microsoft.com/office/powerpoint/2010/main" val="1060116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D207258-EEC4-8A40-A8E8-D6A3A13FE265}" type="datetime1">
              <a:rPr lang="en-AU" smtClean="0"/>
              <a:pPr/>
              <a:t>30/01/2017</a:t>
            </a:fld>
            <a:endParaRPr lang="en-AU"/>
          </a:p>
        </p:txBody>
      </p:sp>
      <p:sp>
        <p:nvSpPr>
          <p:cNvPr id="4" name="Slide Image Placeholder 3"/>
          <p:cNvSpPr>
            <a:spLocks noGrp="1" noRot="1" noChangeAspect="1"/>
          </p:cNvSpPr>
          <p:nvPr>
            <p:ph type="sldImg" idx="2"/>
          </p:nvPr>
        </p:nvSpPr>
        <p:spPr>
          <a:xfrm>
            <a:off x="836613" y="768350"/>
            <a:ext cx="5426075" cy="3836988"/>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FD9C815-EE44-6942-9EE7-BF16C7108841}" type="slidenum">
              <a:rPr lang="en-AU" smtClean="0"/>
              <a:pPr/>
              <a:t>‹#›</a:t>
            </a:fld>
            <a:endParaRPr lang="en-AU"/>
          </a:p>
        </p:txBody>
      </p:sp>
    </p:spTree>
    <p:extLst>
      <p:ext uri="{BB962C8B-B14F-4D97-AF65-F5344CB8AC3E}">
        <p14:creationId xmlns:p14="http://schemas.microsoft.com/office/powerpoint/2010/main" val="2935765136"/>
      </p:ext>
    </p:extLst>
  </p:cSld>
  <p:clrMap bg1="lt1" tx1="dk1" bg2="lt2" tx2="dk2" accent1="accent1" accent2="accent2" accent3="accent3" accent4="accent4" accent5="accent5" accent6="accent6" hlink="hlink" folHlink="folHlink"/>
  <p:hf hdr="0" ftr="0" dt="0"/>
  <p:notesStyle>
    <a:lvl1pPr marL="0" algn="l" defTabSz="521528" rtl="0" eaLnBrk="1" latinLnBrk="0" hangingPunct="1">
      <a:defRPr sz="1400" kern="1200">
        <a:solidFill>
          <a:schemeClr val="tx1"/>
        </a:solidFill>
        <a:latin typeface="+mn-lt"/>
        <a:ea typeface="+mn-ea"/>
        <a:cs typeface="+mn-cs"/>
      </a:defRPr>
    </a:lvl1pPr>
    <a:lvl2pPr marL="521528" algn="l" defTabSz="521528" rtl="0" eaLnBrk="1" latinLnBrk="0" hangingPunct="1">
      <a:defRPr sz="1400" kern="1200">
        <a:solidFill>
          <a:schemeClr val="tx1"/>
        </a:solidFill>
        <a:latin typeface="+mn-lt"/>
        <a:ea typeface="+mn-ea"/>
        <a:cs typeface="+mn-cs"/>
      </a:defRPr>
    </a:lvl2pPr>
    <a:lvl3pPr marL="1043056" algn="l" defTabSz="521528" rtl="0" eaLnBrk="1" latinLnBrk="0" hangingPunct="1">
      <a:defRPr sz="1400" kern="1200">
        <a:solidFill>
          <a:schemeClr val="tx1"/>
        </a:solidFill>
        <a:latin typeface="+mn-lt"/>
        <a:ea typeface="+mn-ea"/>
        <a:cs typeface="+mn-cs"/>
      </a:defRPr>
    </a:lvl3pPr>
    <a:lvl4pPr marL="1564584" algn="l" defTabSz="521528" rtl="0" eaLnBrk="1" latinLnBrk="0" hangingPunct="1">
      <a:defRPr sz="1400" kern="1200">
        <a:solidFill>
          <a:schemeClr val="tx1"/>
        </a:solidFill>
        <a:latin typeface="+mn-lt"/>
        <a:ea typeface="+mn-ea"/>
        <a:cs typeface="+mn-cs"/>
      </a:defRPr>
    </a:lvl4pPr>
    <a:lvl5pPr marL="2086112" algn="l" defTabSz="521528" rtl="0" eaLnBrk="1" latinLnBrk="0" hangingPunct="1">
      <a:defRPr sz="1400" kern="1200">
        <a:solidFill>
          <a:schemeClr val="tx1"/>
        </a:solidFill>
        <a:latin typeface="+mn-lt"/>
        <a:ea typeface="+mn-ea"/>
        <a:cs typeface="+mn-cs"/>
      </a:defRPr>
    </a:lvl5pPr>
    <a:lvl6pPr marL="2607640" algn="l" defTabSz="521528" rtl="0" eaLnBrk="1" latinLnBrk="0" hangingPunct="1">
      <a:defRPr sz="1400" kern="1200">
        <a:solidFill>
          <a:schemeClr val="tx1"/>
        </a:solidFill>
        <a:latin typeface="+mn-lt"/>
        <a:ea typeface="+mn-ea"/>
        <a:cs typeface="+mn-cs"/>
      </a:defRPr>
    </a:lvl6pPr>
    <a:lvl7pPr marL="3129168" algn="l" defTabSz="521528" rtl="0" eaLnBrk="1" latinLnBrk="0" hangingPunct="1">
      <a:defRPr sz="1400" kern="1200">
        <a:solidFill>
          <a:schemeClr val="tx1"/>
        </a:solidFill>
        <a:latin typeface="+mn-lt"/>
        <a:ea typeface="+mn-ea"/>
        <a:cs typeface="+mn-cs"/>
      </a:defRPr>
    </a:lvl7pPr>
    <a:lvl8pPr marL="3650696" algn="l" defTabSz="521528" rtl="0" eaLnBrk="1" latinLnBrk="0" hangingPunct="1">
      <a:defRPr sz="1400" kern="1200">
        <a:solidFill>
          <a:schemeClr val="tx1"/>
        </a:solidFill>
        <a:latin typeface="+mn-lt"/>
        <a:ea typeface="+mn-ea"/>
        <a:cs typeface="+mn-cs"/>
      </a:defRPr>
    </a:lvl8pPr>
    <a:lvl9pPr marL="4172224" algn="l" defTabSz="52152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D9C815-EE44-6942-9EE7-BF16C7108841}" type="slidenum">
              <a:rPr lang="en-AU" smtClean="0"/>
              <a:pPr/>
              <a:t>1</a:t>
            </a:fld>
            <a:endParaRPr lang="en-AU"/>
          </a:p>
        </p:txBody>
      </p:sp>
    </p:spTree>
    <p:extLst>
      <p:ext uri="{BB962C8B-B14F-4D97-AF65-F5344CB8AC3E}">
        <p14:creationId xmlns:p14="http://schemas.microsoft.com/office/powerpoint/2010/main" val="323136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26</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30</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D9C815-EE44-6942-9EE7-BF16C7108841}" type="slidenum">
              <a:rPr lang="en-AU" smtClean="0"/>
              <a:pPr/>
              <a:t>31</a:t>
            </a:fld>
            <a:endParaRPr lang="en-AU"/>
          </a:p>
        </p:txBody>
      </p:sp>
    </p:spTree>
    <p:extLst>
      <p:ext uri="{BB962C8B-B14F-4D97-AF65-F5344CB8AC3E}">
        <p14:creationId xmlns:p14="http://schemas.microsoft.com/office/powerpoint/2010/main" val="277233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D9C815-EE44-6942-9EE7-BF16C7108841}" type="slidenum">
              <a:rPr lang="en-AU" smtClean="0"/>
              <a:pPr/>
              <a:t>32</a:t>
            </a:fld>
            <a:endParaRPr lang="en-AU"/>
          </a:p>
        </p:txBody>
      </p:sp>
    </p:spTree>
    <p:extLst>
      <p:ext uri="{BB962C8B-B14F-4D97-AF65-F5344CB8AC3E}">
        <p14:creationId xmlns:p14="http://schemas.microsoft.com/office/powerpoint/2010/main" val="21207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D9C815-EE44-6942-9EE7-BF16C7108841}" type="slidenum">
              <a:rPr lang="en-AU" smtClean="0"/>
              <a:pPr/>
              <a:t>33</a:t>
            </a:fld>
            <a:endParaRPr lang="en-AU"/>
          </a:p>
        </p:txBody>
      </p:sp>
    </p:spTree>
    <p:extLst>
      <p:ext uri="{BB962C8B-B14F-4D97-AF65-F5344CB8AC3E}">
        <p14:creationId xmlns:p14="http://schemas.microsoft.com/office/powerpoint/2010/main" val="27920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34</a:t>
            </a:fld>
            <a:endParaRPr lang="en-AU"/>
          </a:p>
        </p:txBody>
      </p:sp>
    </p:spTree>
    <p:extLst>
      <p:ext uri="{BB962C8B-B14F-4D97-AF65-F5344CB8AC3E}">
        <p14:creationId xmlns:p14="http://schemas.microsoft.com/office/powerpoint/2010/main" val="124883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2FD9C815-EE44-6942-9EE7-BF16C7108841}" type="slidenum">
              <a:rPr lang="en-AU" smtClean="0"/>
              <a:pPr/>
              <a:t>35</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37</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40</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2FD9C815-EE44-6942-9EE7-BF16C7108841}" type="slidenum">
              <a:rPr lang="en-AU" smtClean="0"/>
              <a:pPr/>
              <a:t>41</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4</a:t>
            </a:fld>
            <a:endParaRPr lang="en-AU"/>
          </a:p>
        </p:txBody>
      </p:sp>
    </p:spTree>
    <p:extLst>
      <p:ext uri="{BB962C8B-B14F-4D97-AF65-F5344CB8AC3E}">
        <p14:creationId xmlns:p14="http://schemas.microsoft.com/office/powerpoint/2010/main" val="4465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D9C815-EE44-6942-9EE7-BF16C7108841}" type="slidenum">
              <a:rPr lang="en-AU" smtClean="0"/>
              <a:pPr/>
              <a:t>46</a:t>
            </a:fld>
            <a:endParaRPr lang="en-AU"/>
          </a:p>
        </p:txBody>
      </p:sp>
    </p:spTree>
    <p:extLst>
      <p:ext uri="{BB962C8B-B14F-4D97-AF65-F5344CB8AC3E}">
        <p14:creationId xmlns:p14="http://schemas.microsoft.com/office/powerpoint/2010/main" val="383890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47</a:t>
            </a:fld>
            <a:endParaRPr lang="en-AU"/>
          </a:p>
        </p:txBody>
      </p:sp>
    </p:spTree>
    <p:extLst>
      <p:ext uri="{BB962C8B-B14F-4D97-AF65-F5344CB8AC3E}">
        <p14:creationId xmlns:p14="http://schemas.microsoft.com/office/powerpoint/2010/main" val="4050514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80BB6DA-B157-E04B-A750-A5785218D5E1}" type="slidenum">
              <a:rPr lang="en-US" smtClean="0"/>
              <a:pPr/>
              <a:t>48</a:t>
            </a:fld>
            <a:endParaRPr lang="en-US"/>
          </a:p>
        </p:txBody>
      </p:sp>
    </p:spTree>
    <p:extLst>
      <p:ext uri="{BB962C8B-B14F-4D97-AF65-F5344CB8AC3E}">
        <p14:creationId xmlns:p14="http://schemas.microsoft.com/office/powerpoint/2010/main" val="390687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80BB6DA-B157-E04B-A750-A5785218D5E1}" type="slidenum">
              <a:rPr lang="en-US" smtClean="0"/>
              <a:pPr/>
              <a:t>49</a:t>
            </a:fld>
            <a:endParaRPr lang="en-US"/>
          </a:p>
        </p:txBody>
      </p:sp>
    </p:spTree>
    <p:extLst>
      <p:ext uri="{BB962C8B-B14F-4D97-AF65-F5344CB8AC3E}">
        <p14:creationId xmlns:p14="http://schemas.microsoft.com/office/powerpoint/2010/main" val="390687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50</a:t>
            </a:fld>
            <a:endParaRPr lang="en-AU"/>
          </a:p>
        </p:txBody>
      </p:sp>
    </p:spTree>
    <p:extLst>
      <p:ext uri="{BB962C8B-B14F-4D97-AF65-F5344CB8AC3E}">
        <p14:creationId xmlns:p14="http://schemas.microsoft.com/office/powerpoint/2010/main" val="405051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E46C74-328C-A04C-89B2-DC11FA527B94}" type="slidenum">
              <a:rPr lang="en-AU" smtClean="0"/>
              <a:pPr/>
              <a:t>51</a:t>
            </a:fld>
            <a:endParaRPr lang="en-AU"/>
          </a:p>
        </p:txBody>
      </p:sp>
    </p:spTree>
    <p:extLst>
      <p:ext uri="{BB962C8B-B14F-4D97-AF65-F5344CB8AC3E}">
        <p14:creationId xmlns:p14="http://schemas.microsoft.com/office/powerpoint/2010/main" val="1653829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52</a:t>
            </a:fld>
            <a:endParaRPr lang="en-AU"/>
          </a:p>
        </p:txBody>
      </p:sp>
    </p:spTree>
    <p:extLst>
      <p:ext uri="{BB962C8B-B14F-4D97-AF65-F5344CB8AC3E}">
        <p14:creationId xmlns:p14="http://schemas.microsoft.com/office/powerpoint/2010/main" val="3838904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53</a:t>
            </a:fld>
            <a:endParaRPr lang="en-AU"/>
          </a:p>
        </p:txBody>
      </p:sp>
    </p:spTree>
    <p:extLst>
      <p:ext uri="{BB962C8B-B14F-4D97-AF65-F5344CB8AC3E}">
        <p14:creationId xmlns:p14="http://schemas.microsoft.com/office/powerpoint/2010/main" val="258096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54</a:t>
            </a:fld>
            <a:endParaRPr lang="en-AU"/>
          </a:p>
        </p:txBody>
      </p:sp>
    </p:spTree>
    <p:extLst>
      <p:ext uri="{BB962C8B-B14F-4D97-AF65-F5344CB8AC3E}">
        <p14:creationId xmlns:p14="http://schemas.microsoft.com/office/powerpoint/2010/main" val="2580964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55</a:t>
            </a:fld>
            <a:endParaRPr lang="en-AU"/>
          </a:p>
        </p:txBody>
      </p:sp>
    </p:spTree>
    <p:extLst>
      <p:ext uri="{BB962C8B-B14F-4D97-AF65-F5344CB8AC3E}">
        <p14:creationId xmlns:p14="http://schemas.microsoft.com/office/powerpoint/2010/main" val="258096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AU" b="1" dirty="0" smtClean="0"/>
              <a:t>NOTE for facilitator: </a:t>
            </a:r>
          </a:p>
          <a:p>
            <a:endParaRPr lang="en-AU" dirty="0" smtClean="0"/>
          </a:p>
          <a:p>
            <a:r>
              <a:rPr lang="en-AU" dirty="0" smtClean="0">
                <a:solidFill>
                  <a:srgbClr val="404040"/>
                </a:solidFill>
              </a:rPr>
              <a:t>Local scale wastewater services refer to sanitation services that utilise local scale infrastructure (services that collect wastewater from 50-200 households and treat wastewater locally/close to where it is produced).  </a:t>
            </a:r>
          </a:p>
          <a:p>
            <a:r>
              <a:rPr lang="en-AU" dirty="0" smtClean="0">
                <a:solidFill>
                  <a:srgbClr val="404040"/>
                </a:solidFill>
              </a:rPr>
              <a:t>Local scale wastewater services in Indonesia are predominantly delivered by KSMs (community based organisations) who are responsible for operation and maintenance of the local scale infrastructure – a model commonly known as SANIMAS. </a:t>
            </a:r>
          </a:p>
          <a:p>
            <a:r>
              <a:rPr lang="en-AU" dirty="0" smtClean="0">
                <a:solidFill>
                  <a:srgbClr val="404040"/>
                </a:solidFill>
              </a:rPr>
              <a:t>Our terminology is introduced to make a distinction between the scale of technology and the model for operation and management, which may encompass management by KSMs as well as other management/governance models</a:t>
            </a:r>
            <a:endParaRPr lang="en-AU" dirty="0" smtClean="0"/>
          </a:p>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a:t>
            </a:fld>
            <a:endParaRPr lang="en-AU"/>
          </a:p>
        </p:txBody>
      </p:sp>
    </p:spTree>
    <p:extLst>
      <p:ext uri="{BB962C8B-B14F-4D97-AF65-F5344CB8AC3E}">
        <p14:creationId xmlns:p14="http://schemas.microsoft.com/office/powerpoint/2010/main" val="127927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57</a:t>
            </a:fld>
            <a:endParaRPr lang="en-AU"/>
          </a:p>
        </p:txBody>
      </p:sp>
    </p:spTree>
    <p:extLst>
      <p:ext uri="{BB962C8B-B14F-4D97-AF65-F5344CB8AC3E}">
        <p14:creationId xmlns:p14="http://schemas.microsoft.com/office/powerpoint/2010/main" val="2132367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59</a:t>
            </a:fld>
            <a:endParaRPr lang="en-AU"/>
          </a:p>
        </p:txBody>
      </p:sp>
    </p:spTree>
    <p:extLst>
      <p:ext uri="{BB962C8B-B14F-4D97-AF65-F5344CB8AC3E}">
        <p14:creationId xmlns:p14="http://schemas.microsoft.com/office/powerpoint/2010/main" val="3154771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62</a:t>
            </a:fld>
            <a:endParaRPr lang="en-AU"/>
          </a:p>
        </p:txBody>
      </p:sp>
    </p:spTree>
    <p:extLst>
      <p:ext uri="{BB962C8B-B14F-4D97-AF65-F5344CB8AC3E}">
        <p14:creationId xmlns:p14="http://schemas.microsoft.com/office/powerpoint/2010/main" val="1889259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63</a:t>
            </a:fld>
            <a:endParaRPr lang="en-AU"/>
          </a:p>
        </p:txBody>
      </p:sp>
    </p:spTree>
    <p:extLst>
      <p:ext uri="{BB962C8B-B14F-4D97-AF65-F5344CB8AC3E}">
        <p14:creationId xmlns:p14="http://schemas.microsoft.com/office/powerpoint/2010/main" val="258096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AU" sz="1300" dirty="0"/>
              <a:t>Description from AKSANSI:</a:t>
            </a:r>
          </a:p>
          <a:p>
            <a:r>
              <a:rPr lang="en-AU" sz="1300" b="1" i="1" dirty="0"/>
              <a:t>KSM</a:t>
            </a:r>
            <a:r>
              <a:rPr lang="en-AU" sz="1300" dirty="0"/>
              <a:t> </a:t>
            </a:r>
            <a:r>
              <a:rPr lang="en-AU" sz="1300" b="1" i="1" dirty="0"/>
              <a:t>Honest</a:t>
            </a:r>
            <a:r>
              <a:rPr lang="en-AU" sz="1300" dirty="0"/>
              <a:t> </a:t>
            </a:r>
            <a:r>
              <a:rPr lang="en-AU" sz="1300" b="1" i="1" dirty="0" err="1"/>
              <a:t>Mandiri</a:t>
            </a:r>
            <a:r>
              <a:rPr lang="en-AU" sz="1300" dirty="0"/>
              <a:t> </a:t>
            </a:r>
            <a:r>
              <a:rPr lang="en-AU" sz="1300" b="1" i="1" dirty="0"/>
              <a:t>(PP</a:t>
            </a:r>
            <a:r>
              <a:rPr lang="en-AU" sz="1300" dirty="0"/>
              <a:t> </a:t>
            </a:r>
            <a:r>
              <a:rPr lang="en-AU" sz="1300" b="1" i="1" dirty="0" err="1"/>
              <a:t>Wahdah</a:t>
            </a:r>
            <a:r>
              <a:rPr lang="en-AU" sz="1300" dirty="0"/>
              <a:t> </a:t>
            </a:r>
            <a:r>
              <a:rPr lang="en-AU" sz="1300" b="1" i="1" dirty="0" err="1"/>
              <a:t>Islamiyah</a:t>
            </a:r>
            <a:r>
              <a:rPr lang="en-AU" sz="1300" b="1" i="1" dirty="0"/>
              <a:t>),</a:t>
            </a:r>
            <a:r>
              <a:rPr lang="en-AU" sz="1300" dirty="0"/>
              <a:t> </a:t>
            </a:r>
            <a:r>
              <a:rPr lang="en-AU" sz="1300" b="1" i="1" dirty="0" err="1"/>
              <a:t>Kab</a:t>
            </a:r>
            <a:r>
              <a:rPr lang="en-AU" sz="1300" b="1" i="1" dirty="0"/>
              <a:t>.</a:t>
            </a:r>
            <a:r>
              <a:rPr lang="en-AU" sz="1300" dirty="0"/>
              <a:t> </a:t>
            </a:r>
            <a:r>
              <a:rPr lang="en-AU" sz="1300" b="1" i="1" dirty="0" err="1"/>
              <a:t>Bulukumba</a:t>
            </a:r>
            <a:r>
              <a:rPr lang="en-AU" sz="1300" b="1" i="1" dirty="0"/>
              <a:t>, South Sulawesi</a:t>
            </a:r>
            <a:endParaRPr lang="en-AU" sz="1300" dirty="0"/>
          </a:p>
          <a:p>
            <a:r>
              <a:rPr lang="en-AU" sz="1300" dirty="0"/>
              <a:t>Communal WWTP and MCK ++ which is in boarding school in </a:t>
            </a:r>
            <a:r>
              <a:rPr lang="en-AU" sz="1300" dirty="0" err="1"/>
              <a:t>Kampung</a:t>
            </a:r>
            <a:r>
              <a:rPr lang="en-AU" sz="1300" dirty="0"/>
              <a:t> </a:t>
            </a:r>
            <a:r>
              <a:rPr lang="en-AU" sz="1300" dirty="0" err="1"/>
              <a:t>Gantarang</a:t>
            </a:r>
            <a:r>
              <a:rPr lang="en-AU" sz="1300" dirty="0"/>
              <a:t>, </a:t>
            </a:r>
            <a:r>
              <a:rPr lang="en-AU" sz="1300" dirty="0" err="1"/>
              <a:t>Kab</a:t>
            </a:r>
            <a:r>
              <a:rPr lang="en-AU" sz="1300" dirty="0"/>
              <a:t>. </a:t>
            </a:r>
            <a:r>
              <a:rPr lang="en-AU" sz="1300" dirty="0" err="1"/>
              <a:t>Bulukumba</a:t>
            </a:r>
            <a:r>
              <a:rPr lang="en-AU" sz="1300" dirty="0"/>
              <a:t>, South Sulawesi. Operational since the date: January 1, 2015, users of this means as much as 4 house connections (SR) from the hostel daughter, son, and business managers RO water and ± 50 people for MCK ++. KSM chairman who is head of business </a:t>
            </a:r>
            <a:r>
              <a:rPr lang="en-AU" sz="1300" dirty="0" err="1"/>
              <a:t>Asrudi</a:t>
            </a:r>
            <a:r>
              <a:rPr lang="en-AU" sz="1300" dirty="0"/>
              <a:t> boarding school </a:t>
            </a:r>
            <a:r>
              <a:rPr lang="en-AU" sz="1300" dirty="0" err="1"/>
              <a:t>Mr.</a:t>
            </a:r>
            <a:r>
              <a:rPr lang="en-AU" sz="1300" dirty="0"/>
              <a:t> Ahmad explained, WWTP effluent water used for creeping plants of passion fruit and some ponds, there are more than 10 pools with length and width varying adjust the conditions. Pak </a:t>
            </a:r>
            <a:r>
              <a:rPr lang="en-AU" sz="1300" dirty="0" err="1"/>
              <a:t>Baharuddin</a:t>
            </a:r>
            <a:r>
              <a:rPr lang="en-AU" sz="1300" dirty="0"/>
              <a:t>, A farmer fish as well as a board member for the Development KSM MCK this combination, see the potential of effluent water discharged into the drain culverts and happen to be disposed near the ground that he had. Fully aware that water and nutrients in the feed is very vital to the growth of African catfish pet, then the effluent discharge him flush into the first pond which covers around 20 m </a:t>
            </a:r>
            <a:r>
              <a:rPr lang="en-AU" sz="1300" baseline="30000" dirty="0"/>
              <a:t>2</a:t>
            </a:r>
            <a:r>
              <a:rPr lang="en-AU" sz="1300" dirty="0"/>
              <a:t> which then flows into four pools with almost the same size behind. African catfish produced is not directly sold to consumers, but there is a restaurant that regularly take fish from this pond as much as 20-25 kg every week with a price range of </a:t>
            </a:r>
            <a:r>
              <a:rPr lang="en-AU" sz="1300" dirty="0" err="1"/>
              <a:t>Rp</a:t>
            </a:r>
            <a:r>
              <a:rPr lang="en-AU" sz="1300" dirty="0"/>
              <a:t>. 25,000 / kg, the price is higher than the market price of African catfish in the district. </a:t>
            </a:r>
            <a:r>
              <a:rPr lang="en-AU" sz="1300" dirty="0" err="1"/>
              <a:t>Bulukumba</a:t>
            </a:r>
            <a:r>
              <a:rPr lang="en-AU" sz="1300" dirty="0"/>
              <a:t> that </a:t>
            </a:r>
            <a:r>
              <a:rPr lang="en-AU" sz="1300" dirty="0" err="1"/>
              <a:t>bekisar</a:t>
            </a:r>
            <a:r>
              <a:rPr lang="en-AU" sz="1300" dirty="0"/>
              <a:t> </a:t>
            </a:r>
            <a:r>
              <a:rPr lang="en-AU" sz="1300" dirty="0" err="1"/>
              <a:t>Rp</a:t>
            </a:r>
            <a:r>
              <a:rPr lang="en-AU" sz="1300" dirty="0"/>
              <a:t>. 18,000 / kg. In addition to the restaurant there is also individual consumers are willing to pay to buy directly from him at the same price. Swimming on land area of 350 m </a:t>
            </a:r>
            <a:r>
              <a:rPr lang="en-AU" sz="1300" baseline="30000" dirty="0"/>
              <a:t>2</a:t>
            </a:r>
            <a:r>
              <a:rPr lang="en-AU" sz="1300" dirty="0"/>
              <a:t> is 1 year old and has produced 3 tons of African catfish with a turnover of about 75 million, with a rough estimate of 60% of production costs, or about 40 million, it is predicted that the father earn an average income of $ 2.5 million per month. It's a very large number when compared with the average KSM acceptance of user fees</a:t>
            </a:r>
          </a:p>
          <a:p>
            <a:endParaRPr lang="en-AU" sz="1300" dirty="0"/>
          </a:p>
          <a:p>
            <a:r>
              <a:rPr lang="en-AU" sz="1300" dirty="0"/>
              <a:t>Apparently not just stop there, it turns out his African catfish ponds not only attract customers but also other </a:t>
            </a:r>
            <a:r>
              <a:rPr lang="en-AU" sz="1300" dirty="0" err="1"/>
              <a:t>penambak</a:t>
            </a:r>
            <a:r>
              <a:rPr lang="en-AU" sz="1300" dirty="0"/>
              <a:t> who want to buy seeds catfish. Seeing this opportunity, he was setting up a hatchery pond and the separation of the seeds of African catfish. The plan two pools will be set up for this purpose</a:t>
            </a:r>
          </a:p>
          <a:p>
            <a:endParaRPr lang="en-AU" sz="1300" dirty="0"/>
          </a:p>
          <a:p>
            <a:pPr marL="309524" indent="-309524">
              <a:buFont typeface="Arial"/>
              <a:buChar char="•"/>
            </a:pPr>
            <a:r>
              <a:rPr lang="en-AU" sz="1300" dirty="0"/>
              <a:t>There are five secondary treatment ponds in the form of cat-fish ponds. </a:t>
            </a:r>
          </a:p>
          <a:p>
            <a:pPr marL="309524" indent="-309524">
              <a:buFont typeface="Arial"/>
              <a:buChar char="•"/>
            </a:pPr>
            <a:r>
              <a:rPr lang="en-AU" sz="1300" dirty="0"/>
              <a:t>There is no cement bottom, which allows a more natural process and is better for the catfish. </a:t>
            </a:r>
          </a:p>
          <a:p>
            <a:pPr marL="309524" indent="-309524">
              <a:buFont typeface="Arial"/>
              <a:buChar char="•"/>
            </a:pPr>
            <a:r>
              <a:rPr lang="en-AU" sz="1300" dirty="0"/>
              <a:t>The water doesn’t smell this way, as the water can move slowly, as it evaporates, move through the ponds or sinks into the ground (this way it is a filter and a replenish-</a:t>
            </a:r>
            <a:r>
              <a:rPr lang="en-AU" sz="1300" dirty="0" err="1"/>
              <a:t>er</a:t>
            </a:r>
            <a:r>
              <a:rPr lang="en-AU" sz="1300" dirty="0"/>
              <a:t> of the ground water) </a:t>
            </a:r>
          </a:p>
          <a:p>
            <a:pPr marL="309524" indent="-309524">
              <a:buFont typeface="Arial"/>
              <a:buChar char="•"/>
            </a:pPr>
            <a:r>
              <a:rPr lang="en-AU" sz="1300" dirty="0"/>
              <a:t>There is a drain pipe that can be pulled if they want to drain the ponds. </a:t>
            </a:r>
          </a:p>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65</a:t>
            </a:fld>
            <a:endParaRPr lang="en-AU"/>
          </a:p>
        </p:txBody>
      </p:sp>
    </p:spTree>
    <p:extLst>
      <p:ext uri="{BB962C8B-B14F-4D97-AF65-F5344CB8AC3E}">
        <p14:creationId xmlns:p14="http://schemas.microsoft.com/office/powerpoint/2010/main" val="2752999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AU" dirty="0" smtClean="0"/>
              <a:t>This site</a:t>
            </a:r>
            <a:r>
              <a:rPr lang="en-AU" baseline="0" dirty="0" smtClean="0"/>
              <a:t> in </a:t>
            </a:r>
            <a:r>
              <a:rPr lang="en-AU" baseline="0" dirty="0" err="1" smtClean="0"/>
              <a:t>Sleman</a:t>
            </a:r>
            <a:r>
              <a:rPr lang="en-AU" baseline="0" dirty="0" smtClean="0"/>
              <a:t> coordinated the weekly flushing so that all users would flush their systems at the same time and day, and the Managers of the system would divert the water from this coordinated flushing to irrigate </a:t>
            </a:r>
            <a:r>
              <a:rPr lang="en-AU" baseline="0" dirty="0" err="1" smtClean="0"/>
              <a:t>casava</a:t>
            </a:r>
            <a:r>
              <a:rPr lang="en-AU" baseline="0" dirty="0" smtClean="0"/>
              <a:t> and banana plants directly adjacent to the treatment plant. </a:t>
            </a:r>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66</a:t>
            </a:fld>
            <a:endParaRPr lang="en-AU"/>
          </a:p>
        </p:txBody>
      </p:sp>
    </p:spTree>
    <p:extLst>
      <p:ext uri="{BB962C8B-B14F-4D97-AF65-F5344CB8AC3E}">
        <p14:creationId xmlns:p14="http://schemas.microsoft.com/office/powerpoint/2010/main" val="141505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pPr defTabSz="495239">
              <a:defRPr/>
            </a:pPr>
            <a:r>
              <a:rPr lang="en-US" sz="1300" dirty="0"/>
              <a:t>Description from AKSANSI:</a:t>
            </a:r>
          </a:p>
          <a:p>
            <a:pPr defTabSz="495239">
              <a:defRPr/>
            </a:pPr>
            <a:r>
              <a:rPr lang="en-US" sz="1300" dirty="0"/>
              <a:t>MCK ++, KSM Beautiful Flowers to innovate in terms of finance, began pioneering micro-credit activities. KSM income that each month millions of rupiah, because coupled with RO water replenishment effort, KSM is able to employ the operator with a salary of nearly 2 million each month, even an operator to complete the installment of motorcycle types of </a:t>
            </a:r>
            <a:r>
              <a:rPr lang="en-US" sz="1300" dirty="0" err="1"/>
              <a:t>tossa</a:t>
            </a:r>
            <a:r>
              <a:rPr lang="en-US" sz="1300" dirty="0"/>
              <a:t>, because routinely maintain the facilities so keep </a:t>
            </a:r>
            <a:r>
              <a:rPr lang="en-US" sz="1300" dirty="0" err="1"/>
              <a:t>beropersional</a:t>
            </a:r>
            <a:r>
              <a:rPr lang="en-US" sz="1300" dirty="0"/>
              <a:t>. We have already started to pioneer for a savings and loan, near </a:t>
            </a:r>
            <a:r>
              <a:rPr lang="en-US" sz="1300" dirty="0" err="1"/>
              <a:t>Ipal</a:t>
            </a:r>
            <a:r>
              <a:rPr lang="en-US" sz="1300" dirty="0"/>
              <a:t> built a fish pond, where to purchase fish seeds in </a:t>
            </a:r>
            <a:r>
              <a:rPr lang="en-US" sz="1300" dirty="0" err="1"/>
              <a:t>Kas</a:t>
            </a:r>
            <a:r>
              <a:rPr lang="en-US" sz="1300" dirty="0"/>
              <a:t> KSM loan of $ 1.2 million, with a system of soft loans, with a term that is not defined, but given the firmness in the loan repayment, because it is still pioneering, so that loans are still using the principle of the family. In addition KSM Beautiful Flowers become regular donors to the activities PHBI (Day of the Islam), Youth, August 17 warnings and other holidays</a:t>
            </a:r>
          </a:p>
          <a:p>
            <a:pPr defTabSz="495239">
              <a:defRPr/>
            </a:pPr>
            <a:endParaRPr lang="en-US" sz="1300" dirty="0"/>
          </a:p>
          <a:p>
            <a:pPr defTabSz="495239">
              <a:defRPr/>
            </a:pPr>
            <a:r>
              <a:rPr lang="en-US" sz="1300" dirty="0" err="1"/>
              <a:t>Bahasa</a:t>
            </a:r>
            <a:r>
              <a:rPr lang="en-US" sz="1300" dirty="0"/>
              <a:t>:</a:t>
            </a:r>
          </a:p>
          <a:p>
            <a:pPr defTabSz="495239">
              <a:defRPr/>
            </a:pPr>
            <a:r>
              <a:rPr lang="en-US" sz="1300" dirty="0"/>
              <a:t>MCK++, KSM </a:t>
            </a:r>
            <a:r>
              <a:rPr lang="en-US" sz="1300" dirty="0" err="1"/>
              <a:t>Bunga</a:t>
            </a:r>
            <a:r>
              <a:rPr lang="en-US" sz="1300" dirty="0"/>
              <a:t> Indah </a:t>
            </a:r>
            <a:r>
              <a:rPr lang="en-US" sz="1300" dirty="0" err="1"/>
              <a:t>melakukan</a:t>
            </a:r>
            <a:r>
              <a:rPr lang="en-US" sz="1300" dirty="0"/>
              <a:t> </a:t>
            </a:r>
            <a:r>
              <a:rPr lang="en-US" sz="1300" dirty="0" err="1"/>
              <a:t>inovasi</a:t>
            </a:r>
            <a:r>
              <a:rPr lang="en-US" sz="1300" dirty="0"/>
              <a:t> </a:t>
            </a:r>
            <a:r>
              <a:rPr lang="en-US" sz="1300" dirty="0" err="1"/>
              <a:t>dalam</a:t>
            </a:r>
            <a:r>
              <a:rPr lang="en-US" sz="1300" dirty="0"/>
              <a:t> </a:t>
            </a:r>
            <a:r>
              <a:rPr lang="en-US" sz="1300" dirty="0" err="1"/>
              <a:t>hal</a:t>
            </a:r>
            <a:r>
              <a:rPr lang="en-US" sz="1300" dirty="0"/>
              <a:t> </a:t>
            </a:r>
            <a:r>
              <a:rPr lang="en-US" sz="1300" dirty="0" err="1"/>
              <a:t>keuangan</a:t>
            </a:r>
            <a:r>
              <a:rPr lang="en-US" sz="1300" dirty="0"/>
              <a:t>, </a:t>
            </a:r>
            <a:r>
              <a:rPr lang="en-US" sz="1300" dirty="0" err="1"/>
              <a:t>mulai</a:t>
            </a:r>
            <a:r>
              <a:rPr lang="en-US" sz="1300" dirty="0"/>
              <a:t> </a:t>
            </a:r>
            <a:r>
              <a:rPr lang="en-US" sz="1300" dirty="0" err="1"/>
              <a:t>merintis</a:t>
            </a:r>
            <a:r>
              <a:rPr lang="en-US" sz="1300" dirty="0"/>
              <a:t> </a:t>
            </a:r>
            <a:r>
              <a:rPr lang="en-US" sz="1300" dirty="0" err="1"/>
              <a:t>kegiatan</a:t>
            </a:r>
            <a:r>
              <a:rPr lang="en-US" sz="1300" dirty="0"/>
              <a:t> </a:t>
            </a:r>
            <a:r>
              <a:rPr lang="en-US" sz="1300" dirty="0" err="1"/>
              <a:t>simpan</a:t>
            </a:r>
            <a:r>
              <a:rPr lang="en-US" sz="1300" dirty="0"/>
              <a:t> </a:t>
            </a:r>
            <a:r>
              <a:rPr lang="en-US" sz="1300" dirty="0" err="1"/>
              <a:t>pinjam</a:t>
            </a:r>
            <a:r>
              <a:rPr lang="en-US" sz="1300" dirty="0"/>
              <a:t>. </a:t>
            </a:r>
            <a:r>
              <a:rPr lang="en-US" sz="1300" dirty="0" err="1"/>
              <a:t>Penghasilan</a:t>
            </a:r>
            <a:r>
              <a:rPr lang="en-US" sz="1300" dirty="0"/>
              <a:t> KSM yang </a:t>
            </a:r>
            <a:r>
              <a:rPr lang="en-US" sz="1300" dirty="0" err="1"/>
              <a:t>tiap</a:t>
            </a:r>
            <a:r>
              <a:rPr lang="en-US" sz="1300" dirty="0"/>
              <a:t> </a:t>
            </a:r>
            <a:r>
              <a:rPr lang="en-US" sz="1300" dirty="0" err="1"/>
              <a:t>bulannya</a:t>
            </a:r>
            <a:r>
              <a:rPr lang="en-US" sz="1300" dirty="0"/>
              <a:t> </a:t>
            </a:r>
            <a:r>
              <a:rPr lang="en-US" sz="1300" dirty="0" err="1"/>
              <a:t>mencapai</a:t>
            </a:r>
            <a:r>
              <a:rPr lang="en-US" sz="1300" dirty="0"/>
              <a:t> </a:t>
            </a:r>
            <a:r>
              <a:rPr lang="en-US" sz="1300" dirty="0" err="1"/>
              <a:t>jutaan</a:t>
            </a:r>
            <a:r>
              <a:rPr lang="en-US" sz="1300" dirty="0"/>
              <a:t> rupiah, </a:t>
            </a:r>
            <a:r>
              <a:rPr lang="en-US" sz="1300" dirty="0" err="1"/>
              <a:t>karena</a:t>
            </a:r>
            <a:r>
              <a:rPr lang="en-US" sz="1300" dirty="0"/>
              <a:t> </a:t>
            </a:r>
            <a:r>
              <a:rPr lang="en-US" sz="1300" dirty="0" err="1"/>
              <a:t>dibarengi</a:t>
            </a:r>
            <a:r>
              <a:rPr lang="en-US" sz="1300" dirty="0"/>
              <a:t> </a:t>
            </a:r>
            <a:r>
              <a:rPr lang="en-US" sz="1300" dirty="0" err="1"/>
              <a:t>dengan</a:t>
            </a:r>
            <a:r>
              <a:rPr lang="en-US" sz="1300" dirty="0"/>
              <a:t> </a:t>
            </a:r>
            <a:r>
              <a:rPr lang="en-US" sz="1300" dirty="0" err="1"/>
              <a:t>usaha</a:t>
            </a:r>
            <a:r>
              <a:rPr lang="en-US" sz="1300" dirty="0"/>
              <a:t> </a:t>
            </a:r>
            <a:r>
              <a:rPr lang="en-US" sz="1300" dirty="0" err="1"/>
              <a:t>pengisian</a:t>
            </a:r>
            <a:r>
              <a:rPr lang="en-US" sz="1300" dirty="0"/>
              <a:t> </a:t>
            </a:r>
            <a:r>
              <a:rPr lang="en-US" sz="1300" dirty="0" err="1"/>
              <a:t>ulang</a:t>
            </a:r>
            <a:r>
              <a:rPr lang="en-US" sz="1300" dirty="0"/>
              <a:t> air RO, KSM </a:t>
            </a:r>
            <a:r>
              <a:rPr lang="en-US" sz="1300" dirty="0" err="1"/>
              <a:t>ini</a:t>
            </a:r>
            <a:r>
              <a:rPr lang="en-US" sz="1300" dirty="0"/>
              <a:t> </a:t>
            </a:r>
            <a:r>
              <a:rPr lang="en-US" sz="1300" dirty="0" err="1"/>
              <a:t>mampu</a:t>
            </a:r>
            <a:r>
              <a:rPr lang="en-US" sz="1300" dirty="0"/>
              <a:t> </a:t>
            </a:r>
            <a:r>
              <a:rPr lang="en-US" sz="1300" dirty="0" err="1"/>
              <a:t>mempekerjakan</a:t>
            </a:r>
            <a:r>
              <a:rPr lang="en-US" sz="1300" dirty="0"/>
              <a:t> operator </a:t>
            </a:r>
            <a:r>
              <a:rPr lang="en-US" sz="1300" dirty="0" err="1"/>
              <a:t>dengan</a:t>
            </a:r>
            <a:r>
              <a:rPr lang="en-US" sz="1300" dirty="0"/>
              <a:t> </a:t>
            </a:r>
            <a:r>
              <a:rPr lang="en-US" sz="1300" dirty="0" err="1"/>
              <a:t>gaji</a:t>
            </a:r>
            <a:r>
              <a:rPr lang="en-US" sz="1300" dirty="0"/>
              <a:t> </a:t>
            </a:r>
            <a:r>
              <a:rPr lang="en-US" sz="1300" dirty="0" err="1"/>
              <a:t>hampir</a:t>
            </a:r>
            <a:r>
              <a:rPr lang="en-US" sz="1300" dirty="0"/>
              <a:t> 2 </a:t>
            </a:r>
            <a:r>
              <a:rPr lang="en-US" sz="1300" dirty="0" err="1"/>
              <a:t>juta</a:t>
            </a:r>
            <a:r>
              <a:rPr lang="en-US" sz="1300" dirty="0"/>
              <a:t> </a:t>
            </a:r>
            <a:r>
              <a:rPr lang="en-US" sz="1300" dirty="0" err="1"/>
              <a:t>tiap</a:t>
            </a:r>
            <a:r>
              <a:rPr lang="en-US" sz="1300" dirty="0"/>
              <a:t> </a:t>
            </a:r>
            <a:r>
              <a:rPr lang="en-US" sz="1300" dirty="0" err="1"/>
              <a:t>bulannya</a:t>
            </a:r>
            <a:r>
              <a:rPr lang="en-US" sz="1300" dirty="0"/>
              <a:t>, </a:t>
            </a:r>
            <a:r>
              <a:rPr lang="en-US" sz="1300" dirty="0" err="1"/>
              <a:t>bahkan</a:t>
            </a:r>
            <a:r>
              <a:rPr lang="en-US" sz="1300" dirty="0"/>
              <a:t> operator </a:t>
            </a:r>
            <a:r>
              <a:rPr lang="en-US" sz="1300" dirty="0" err="1"/>
              <a:t>mampu</a:t>
            </a:r>
            <a:r>
              <a:rPr lang="en-US" sz="1300" dirty="0"/>
              <a:t> </a:t>
            </a:r>
            <a:r>
              <a:rPr lang="en-US" sz="1300" dirty="0" err="1"/>
              <a:t>menyelesaikan</a:t>
            </a:r>
            <a:r>
              <a:rPr lang="en-US" sz="1300" dirty="0"/>
              <a:t> </a:t>
            </a:r>
            <a:r>
              <a:rPr lang="en-US" sz="1300" dirty="0" err="1"/>
              <a:t>cicilan</a:t>
            </a:r>
            <a:r>
              <a:rPr lang="en-US" sz="1300" dirty="0"/>
              <a:t> </a:t>
            </a:r>
            <a:r>
              <a:rPr lang="en-US" sz="1300" dirty="0" err="1"/>
              <a:t>sepeda</a:t>
            </a:r>
            <a:r>
              <a:rPr lang="en-US" sz="1300" dirty="0"/>
              <a:t> motor </a:t>
            </a:r>
            <a:r>
              <a:rPr lang="en-US" sz="1300" dirty="0" err="1"/>
              <a:t>jenis</a:t>
            </a:r>
            <a:r>
              <a:rPr lang="en-US" sz="1300" dirty="0"/>
              <a:t> </a:t>
            </a:r>
            <a:r>
              <a:rPr lang="en-US" sz="1300" dirty="0" err="1"/>
              <a:t>tossa</a:t>
            </a:r>
            <a:r>
              <a:rPr lang="en-US" sz="1300" dirty="0"/>
              <a:t>, </a:t>
            </a:r>
            <a:r>
              <a:rPr lang="en-US" sz="1300" dirty="0" err="1"/>
              <a:t>karena</a:t>
            </a:r>
            <a:r>
              <a:rPr lang="en-US" sz="1300" dirty="0"/>
              <a:t> </a:t>
            </a:r>
            <a:r>
              <a:rPr lang="en-US" sz="1300" dirty="0" err="1"/>
              <a:t>rutin</a:t>
            </a:r>
            <a:r>
              <a:rPr lang="en-US" sz="1300" dirty="0"/>
              <a:t> </a:t>
            </a:r>
            <a:r>
              <a:rPr lang="en-US" sz="1300" dirty="0" err="1"/>
              <a:t>memelihara</a:t>
            </a:r>
            <a:r>
              <a:rPr lang="en-US" sz="1300" dirty="0"/>
              <a:t> </a:t>
            </a:r>
            <a:r>
              <a:rPr lang="en-US" sz="1300" dirty="0" err="1"/>
              <a:t>sarana</a:t>
            </a:r>
            <a:r>
              <a:rPr lang="en-US" sz="1300" dirty="0"/>
              <a:t> </a:t>
            </a:r>
            <a:r>
              <a:rPr lang="en-US" sz="1300" dirty="0" err="1"/>
              <a:t>sehingga</a:t>
            </a:r>
            <a:r>
              <a:rPr lang="en-US" sz="1300" dirty="0"/>
              <a:t> </a:t>
            </a:r>
            <a:r>
              <a:rPr lang="en-US" sz="1300" dirty="0" err="1"/>
              <a:t>terus</a:t>
            </a:r>
            <a:r>
              <a:rPr lang="en-US" sz="1300" dirty="0"/>
              <a:t> </a:t>
            </a:r>
            <a:r>
              <a:rPr lang="en-US" sz="1300" dirty="0" err="1"/>
              <a:t>beropersional</a:t>
            </a:r>
            <a:r>
              <a:rPr lang="en-US" sz="1300" dirty="0"/>
              <a:t>. </a:t>
            </a:r>
            <a:r>
              <a:rPr lang="en-US" sz="1300" dirty="0" err="1"/>
              <a:t>Saat</a:t>
            </a:r>
            <a:r>
              <a:rPr lang="en-US" sz="1300" dirty="0"/>
              <a:t> </a:t>
            </a:r>
            <a:r>
              <a:rPr lang="en-US" sz="1300" dirty="0" err="1"/>
              <a:t>ini</a:t>
            </a:r>
            <a:r>
              <a:rPr lang="en-US" sz="1300" dirty="0"/>
              <a:t> </a:t>
            </a:r>
            <a:r>
              <a:rPr lang="en-US" sz="1300" dirty="0" err="1"/>
              <a:t>sudah</a:t>
            </a:r>
            <a:r>
              <a:rPr lang="en-US" sz="1300" dirty="0"/>
              <a:t> </a:t>
            </a:r>
            <a:r>
              <a:rPr lang="en-US" sz="1300" dirty="0" err="1"/>
              <a:t>mulai</a:t>
            </a:r>
            <a:r>
              <a:rPr lang="en-US" sz="1300" dirty="0"/>
              <a:t> </a:t>
            </a:r>
            <a:r>
              <a:rPr lang="en-US" sz="1300" dirty="0" err="1"/>
              <a:t>merintis</a:t>
            </a:r>
            <a:r>
              <a:rPr lang="en-US" sz="1300" dirty="0"/>
              <a:t> </a:t>
            </a:r>
            <a:r>
              <a:rPr lang="en-US" sz="1300" dirty="0" err="1"/>
              <a:t>untuk</a:t>
            </a:r>
            <a:r>
              <a:rPr lang="en-US" sz="1300" dirty="0"/>
              <a:t> </a:t>
            </a:r>
            <a:r>
              <a:rPr lang="en-US" sz="1300" dirty="0" err="1"/>
              <a:t>simpan</a:t>
            </a:r>
            <a:r>
              <a:rPr lang="en-US" sz="1300" dirty="0"/>
              <a:t> </a:t>
            </a:r>
            <a:r>
              <a:rPr lang="en-US" sz="1300" dirty="0" err="1"/>
              <a:t>pinjam</a:t>
            </a:r>
            <a:r>
              <a:rPr lang="en-US" sz="1300" dirty="0"/>
              <a:t>, di </a:t>
            </a:r>
            <a:r>
              <a:rPr lang="en-US" sz="1300" dirty="0" err="1"/>
              <a:t>dekat</a:t>
            </a:r>
            <a:r>
              <a:rPr lang="en-US" sz="1300" dirty="0"/>
              <a:t> </a:t>
            </a:r>
            <a:r>
              <a:rPr lang="en-US" sz="1300" dirty="0" err="1"/>
              <a:t>Ipal</a:t>
            </a:r>
            <a:r>
              <a:rPr lang="en-US" sz="1300" dirty="0"/>
              <a:t> di </a:t>
            </a:r>
            <a:r>
              <a:rPr lang="en-US" sz="1300" dirty="0" err="1"/>
              <a:t>bangun</a:t>
            </a:r>
            <a:r>
              <a:rPr lang="en-US" sz="1300" dirty="0"/>
              <a:t> </a:t>
            </a:r>
            <a:r>
              <a:rPr lang="en-US" sz="1300" dirty="0" err="1"/>
              <a:t>kolam</a:t>
            </a:r>
            <a:r>
              <a:rPr lang="en-US" sz="1300" dirty="0"/>
              <a:t> </a:t>
            </a:r>
            <a:r>
              <a:rPr lang="en-US" sz="1300" dirty="0" err="1"/>
              <a:t>ikan</a:t>
            </a:r>
            <a:r>
              <a:rPr lang="en-US" sz="1300" dirty="0"/>
              <a:t>, </a:t>
            </a:r>
            <a:r>
              <a:rPr lang="en-US" sz="1300" dirty="0" err="1"/>
              <a:t>dimana</a:t>
            </a:r>
            <a:r>
              <a:rPr lang="en-US" sz="1300" dirty="0"/>
              <a:t> </a:t>
            </a:r>
            <a:r>
              <a:rPr lang="en-US" sz="1300" dirty="0" err="1"/>
              <a:t>untuk</a:t>
            </a:r>
            <a:r>
              <a:rPr lang="en-US" sz="1300" dirty="0"/>
              <a:t> </a:t>
            </a:r>
            <a:r>
              <a:rPr lang="en-US" sz="1300" dirty="0" err="1"/>
              <a:t>pembelian</a:t>
            </a:r>
            <a:r>
              <a:rPr lang="en-US" sz="1300" dirty="0"/>
              <a:t> </a:t>
            </a:r>
            <a:r>
              <a:rPr lang="en-US" sz="1300" dirty="0" err="1"/>
              <a:t>benih</a:t>
            </a:r>
            <a:r>
              <a:rPr lang="en-US" sz="1300" dirty="0"/>
              <a:t> </a:t>
            </a:r>
            <a:r>
              <a:rPr lang="en-US" sz="1300" dirty="0" err="1"/>
              <a:t>ikan</a:t>
            </a:r>
            <a:r>
              <a:rPr lang="en-US" sz="1300" dirty="0"/>
              <a:t> di </a:t>
            </a:r>
            <a:r>
              <a:rPr lang="en-US" sz="1300" dirty="0" err="1"/>
              <a:t>pinjamkan</a:t>
            </a:r>
            <a:r>
              <a:rPr lang="en-US" sz="1300" dirty="0"/>
              <a:t> </a:t>
            </a:r>
            <a:r>
              <a:rPr lang="en-US" sz="1300" dirty="0" err="1"/>
              <a:t>dari</a:t>
            </a:r>
            <a:r>
              <a:rPr lang="en-US" sz="1300" dirty="0"/>
              <a:t> </a:t>
            </a:r>
            <a:r>
              <a:rPr lang="en-US" sz="1300" dirty="0" err="1"/>
              <a:t>Kas</a:t>
            </a:r>
            <a:r>
              <a:rPr lang="en-US" sz="1300" dirty="0"/>
              <a:t> KSM </a:t>
            </a:r>
            <a:r>
              <a:rPr lang="en-US" sz="1300" dirty="0" err="1"/>
              <a:t>sebesar</a:t>
            </a:r>
            <a:r>
              <a:rPr lang="en-US" sz="1300" dirty="0"/>
              <a:t> 1,2 </a:t>
            </a:r>
            <a:r>
              <a:rPr lang="en-US" sz="1300" dirty="0" err="1"/>
              <a:t>juta</a:t>
            </a:r>
            <a:r>
              <a:rPr lang="en-US" sz="1300" dirty="0"/>
              <a:t>, </a:t>
            </a:r>
            <a:r>
              <a:rPr lang="en-US" sz="1300" dirty="0" err="1"/>
              <a:t>dengan</a:t>
            </a:r>
            <a:r>
              <a:rPr lang="en-US" sz="1300" dirty="0"/>
              <a:t> system </a:t>
            </a:r>
            <a:r>
              <a:rPr lang="en-US" sz="1300" dirty="0" err="1"/>
              <a:t>pinjaman</a:t>
            </a:r>
            <a:r>
              <a:rPr lang="en-US" sz="1300" dirty="0"/>
              <a:t> </a:t>
            </a:r>
            <a:r>
              <a:rPr lang="en-US" sz="1300" dirty="0" err="1"/>
              <a:t>lunak</a:t>
            </a:r>
            <a:r>
              <a:rPr lang="en-US" sz="1300" dirty="0"/>
              <a:t>, </a:t>
            </a:r>
            <a:r>
              <a:rPr lang="en-US" sz="1300" dirty="0" err="1"/>
              <a:t>dengan</a:t>
            </a:r>
            <a:r>
              <a:rPr lang="en-US" sz="1300" dirty="0"/>
              <a:t> </a:t>
            </a:r>
            <a:r>
              <a:rPr lang="en-US" sz="1300" dirty="0" err="1"/>
              <a:t>jangka</a:t>
            </a:r>
            <a:r>
              <a:rPr lang="en-US" sz="1300" dirty="0"/>
              <a:t> </a:t>
            </a:r>
            <a:r>
              <a:rPr lang="en-US" sz="1300" dirty="0" err="1"/>
              <a:t>waktu</a:t>
            </a:r>
            <a:r>
              <a:rPr lang="en-US" sz="1300" dirty="0"/>
              <a:t> yang </a:t>
            </a:r>
            <a:r>
              <a:rPr lang="en-US" sz="1300" dirty="0" err="1"/>
              <a:t>tidak</a:t>
            </a:r>
            <a:r>
              <a:rPr lang="en-US" sz="1300" dirty="0"/>
              <a:t> </a:t>
            </a:r>
            <a:r>
              <a:rPr lang="en-US" sz="1300" dirty="0" err="1"/>
              <a:t>ditentukan</a:t>
            </a:r>
            <a:r>
              <a:rPr lang="en-US" sz="1300" dirty="0"/>
              <a:t>, </a:t>
            </a:r>
            <a:r>
              <a:rPr lang="en-US" sz="1300" dirty="0" err="1"/>
              <a:t>tetapi</a:t>
            </a:r>
            <a:r>
              <a:rPr lang="en-US" sz="1300" dirty="0"/>
              <a:t> di </a:t>
            </a:r>
            <a:r>
              <a:rPr lang="en-US" sz="1300" dirty="0" err="1"/>
              <a:t>beri</a:t>
            </a:r>
            <a:r>
              <a:rPr lang="en-US" sz="1300" dirty="0"/>
              <a:t> </a:t>
            </a:r>
            <a:r>
              <a:rPr lang="en-US" sz="1300" dirty="0" err="1"/>
              <a:t>ketegasan</a:t>
            </a:r>
            <a:r>
              <a:rPr lang="en-US" sz="1300" dirty="0"/>
              <a:t> </a:t>
            </a:r>
            <a:r>
              <a:rPr lang="en-US" sz="1300" dirty="0" err="1"/>
              <a:t>dalam</a:t>
            </a:r>
            <a:r>
              <a:rPr lang="en-US" sz="1300" dirty="0"/>
              <a:t> </a:t>
            </a:r>
            <a:r>
              <a:rPr lang="en-US" sz="1300" dirty="0" err="1"/>
              <a:t>pengembalian</a:t>
            </a:r>
            <a:r>
              <a:rPr lang="en-US" sz="1300" dirty="0"/>
              <a:t> </a:t>
            </a:r>
            <a:r>
              <a:rPr lang="en-US" sz="1300" dirty="0" err="1"/>
              <a:t>pinjaman</a:t>
            </a:r>
            <a:r>
              <a:rPr lang="en-US" sz="1300" dirty="0"/>
              <a:t> </a:t>
            </a:r>
            <a:r>
              <a:rPr lang="en-US" sz="1300" dirty="0" err="1"/>
              <a:t>tersebut</a:t>
            </a:r>
            <a:r>
              <a:rPr lang="en-US" sz="1300" dirty="0"/>
              <a:t>, </a:t>
            </a:r>
            <a:r>
              <a:rPr lang="en-US" sz="1300" dirty="0" err="1"/>
              <a:t>karena</a:t>
            </a:r>
            <a:r>
              <a:rPr lang="en-US" sz="1300" dirty="0"/>
              <a:t> </a:t>
            </a:r>
            <a:r>
              <a:rPr lang="en-US" sz="1300" dirty="0" err="1"/>
              <a:t>sifatnya</a:t>
            </a:r>
            <a:r>
              <a:rPr lang="en-US" sz="1300" dirty="0"/>
              <a:t> </a:t>
            </a:r>
            <a:r>
              <a:rPr lang="en-US" sz="1300" dirty="0" err="1"/>
              <a:t>masih</a:t>
            </a:r>
            <a:r>
              <a:rPr lang="en-US" sz="1300" dirty="0"/>
              <a:t> </a:t>
            </a:r>
            <a:r>
              <a:rPr lang="en-US" sz="1300" dirty="0" err="1"/>
              <a:t>merintis</a:t>
            </a:r>
            <a:r>
              <a:rPr lang="en-US" sz="1300" dirty="0"/>
              <a:t>, </a:t>
            </a:r>
            <a:r>
              <a:rPr lang="en-US" sz="1300" dirty="0" err="1"/>
              <a:t>sehingga</a:t>
            </a:r>
            <a:r>
              <a:rPr lang="en-US" sz="1300" dirty="0"/>
              <a:t> </a:t>
            </a:r>
            <a:r>
              <a:rPr lang="en-US" sz="1300" dirty="0" err="1"/>
              <a:t>pinjaman</a:t>
            </a:r>
            <a:r>
              <a:rPr lang="en-US" sz="1300" dirty="0"/>
              <a:t> yang </a:t>
            </a:r>
            <a:r>
              <a:rPr lang="en-US" sz="1300" dirty="0" err="1"/>
              <a:t>diberikan</a:t>
            </a:r>
            <a:r>
              <a:rPr lang="en-US" sz="1300" dirty="0"/>
              <a:t> </a:t>
            </a:r>
            <a:r>
              <a:rPr lang="en-US" sz="1300" dirty="0" err="1"/>
              <a:t>masih</a:t>
            </a:r>
            <a:r>
              <a:rPr lang="en-US" sz="1300" dirty="0"/>
              <a:t> </a:t>
            </a:r>
            <a:r>
              <a:rPr lang="en-US" sz="1300" dirty="0" err="1"/>
              <a:t>menggunakan</a:t>
            </a:r>
            <a:r>
              <a:rPr lang="en-US" sz="1300" dirty="0"/>
              <a:t> </a:t>
            </a:r>
            <a:r>
              <a:rPr lang="en-US" sz="1300" dirty="0" err="1"/>
              <a:t>asas</a:t>
            </a:r>
            <a:r>
              <a:rPr lang="en-US" sz="1300" dirty="0"/>
              <a:t> </a:t>
            </a:r>
            <a:r>
              <a:rPr lang="en-US" sz="1300" dirty="0" err="1"/>
              <a:t>kekeluargaan</a:t>
            </a:r>
            <a:r>
              <a:rPr lang="en-US" sz="1300" dirty="0"/>
              <a:t>. </a:t>
            </a:r>
            <a:r>
              <a:rPr lang="en-US" sz="1300" dirty="0" err="1"/>
              <a:t>Selain</a:t>
            </a:r>
            <a:r>
              <a:rPr lang="en-US" sz="1300" dirty="0"/>
              <a:t> </a:t>
            </a:r>
            <a:r>
              <a:rPr lang="en-US" sz="1300" dirty="0" err="1"/>
              <a:t>itu</a:t>
            </a:r>
            <a:r>
              <a:rPr lang="en-US" sz="1300" dirty="0"/>
              <a:t> KSM </a:t>
            </a:r>
            <a:r>
              <a:rPr lang="en-US" sz="1300" dirty="0" err="1"/>
              <a:t>Bunga</a:t>
            </a:r>
            <a:r>
              <a:rPr lang="en-US" sz="1300" dirty="0"/>
              <a:t> Indah </a:t>
            </a:r>
            <a:r>
              <a:rPr lang="en-US" sz="1300" dirty="0" err="1"/>
              <a:t>menjadi</a:t>
            </a:r>
            <a:r>
              <a:rPr lang="en-US" sz="1300" dirty="0"/>
              <a:t> </a:t>
            </a:r>
            <a:r>
              <a:rPr lang="en-US" sz="1300" dirty="0" err="1"/>
              <a:t>donatur</a:t>
            </a:r>
            <a:r>
              <a:rPr lang="en-US" sz="1300" dirty="0"/>
              <a:t> </a:t>
            </a:r>
            <a:r>
              <a:rPr lang="en-US" sz="1300" dirty="0" err="1"/>
              <a:t>tetap</a:t>
            </a:r>
            <a:r>
              <a:rPr lang="en-US" sz="1300" dirty="0"/>
              <a:t> </a:t>
            </a:r>
            <a:r>
              <a:rPr lang="en-US" sz="1300" dirty="0" err="1"/>
              <a:t>untuk</a:t>
            </a:r>
            <a:r>
              <a:rPr lang="en-US" sz="1300" dirty="0"/>
              <a:t> </a:t>
            </a:r>
            <a:r>
              <a:rPr lang="en-US" sz="1300" dirty="0" err="1"/>
              <a:t>kegiatan</a:t>
            </a:r>
            <a:r>
              <a:rPr lang="en-US" sz="1300" dirty="0"/>
              <a:t> PHBI (</a:t>
            </a:r>
            <a:r>
              <a:rPr lang="en-US" sz="1300" dirty="0" err="1"/>
              <a:t>Peringatan</a:t>
            </a:r>
            <a:r>
              <a:rPr lang="en-US" sz="1300" dirty="0"/>
              <a:t> </a:t>
            </a:r>
            <a:r>
              <a:rPr lang="en-US" sz="1300" dirty="0" err="1"/>
              <a:t>Hari</a:t>
            </a:r>
            <a:r>
              <a:rPr lang="en-US" sz="1300" dirty="0"/>
              <a:t> </a:t>
            </a:r>
            <a:r>
              <a:rPr lang="en-US" sz="1300" dirty="0" err="1"/>
              <a:t>Besar</a:t>
            </a:r>
            <a:r>
              <a:rPr lang="en-US" sz="1300" dirty="0"/>
              <a:t> Islam), </a:t>
            </a:r>
            <a:r>
              <a:rPr lang="en-US" sz="1300" dirty="0" err="1"/>
              <a:t>Kepemudaan</a:t>
            </a:r>
            <a:r>
              <a:rPr lang="en-US" sz="1300" dirty="0"/>
              <a:t>, </a:t>
            </a:r>
            <a:r>
              <a:rPr lang="en-US" sz="1300" dirty="0" err="1"/>
              <a:t>peringatan</a:t>
            </a:r>
            <a:r>
              <a:rPr lang="en-US" sz="1300" dirty="0"/>
              <a:t> 17 </a:t>
            </a:r>
            <a:r>
              <a:rPr lang="en-US" sz="1300" dirty="0" err="1"/>
              <a:t>Agustus</a:t>
            </a:r>
            <a:r>
              <a:rPr lang="en-US" sz="1300" dirty="0"/>
              <a:t> </a:t>
            </a:r>
            <a:r>
              <a:rPr lang="en-US" sz="1300" dirty="0" err="1"/>
              <a:t>dan</a:t>
            </a:r>
            <a:r>
              <a:rPr lang="en-US" sz="1300" dirty="0"/>
              <a:t> </a:t>
            </a:r>
            <a:r>
              <a:rPr lang="en-US" sz="1300" dirty="0" err="1"/>
              <a:t>hari</a:t>
            </a:r>
            <a:r>
              <a:rPr lang="en-US" sz="1300" dirty="0"/>
              <a:t> </a:t>
            </a:r>
            <a:r>
              <a:rPr lang="en-US" sz="1300" dirty="0" err="1"/>
              <a:t>besar</a:t>
            </a:r>
            <a:r>
              <a:rPr lang="en-US" sz="1300" dirty="0"/>
              <a:t> </a:t>
            </a:r>
            <a:r>
              <a:rPr lang="en-US" sz="1300" dirty="0" err="1"/>
              <a:t>lainnya</a:t>
            </a:r>
            <a:endParaRPr lang="en-AU" sz="1300" dirty="0"/>
          </a:p>
          <a:p>
            <a:pPr defTabSz="495239">
              <a:defRPr/>
            </a:pPr>
            <a:endParaRPr lang="en-AU" sz="1300" dirty="0"/>
          </a:p>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67</a:t>
            </a:fld>
            <a:endParaRPr lang="en-AU"/>
          </a:p>
        </p:txBody>
      </p:sp>
    </p:spTree>
    <p:extLst>
      <p:ext uri="{BB962C8B-B14F-4D97-AF65-F5344CB8AC3E}">
        <p14:creationId xmlns:p14="http://schemas.microsoft.com/office/powerpoint/2010/main" val="2288374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AU" dirty="0" smtClean="0"/>
              <a:t>Description</a:t>
            </a:r>
            <a:r>
              <a:rPr lang="en-AU" baseline="0" dirty="0" smtClean="0"/>
              <a:t> f</a:t>
            </a:r>
            <a:r>
              <a:rPr lang="en-AU" dirty="0" smtClean="0"/>
              <a:t>rom AKSANSI:</a:t>
            </a:r>
          </a:p>
          <a:p>
            <a:r>
              <a:rPr lang="en-US" sz="1300" dirty="0"/>
              <a:t>Joint Group of women farmers to plant vegetables on and around land WWTP. The vegetables were harvested three times and sold to mothers around. Dues WWTP by mothers every month. Land WWTP is located on the ground CASH village and happened to be next to the cattle pens groups, making it easier for organic fertilizer for plants</a:t>
            </a:r>
            <a:r>
              <a:rPr lang="en-AU" dirty="0" smtClean="0">
                <a:effectLst/>
              </a:rPr>
              <a:t> </a:t>
            </a:r>
            <a:endParaRPr lang="en-AU" dirty="0" smtClean="0"/>
          </a:p>
          <a:p>
            <a:endParaRPr lang="en-AU" dirty="0" smtClean="0"/>
          </a:p>
          <a:p>
            <a:endParaRPr lang="en-AU" dirty="0" smtClean="0"/>
          </a:p>
          <a:p>
            <a:r>
              <a:rPr lang="en-AU" dirty="0" err="1" smtClean="0"/>
              <a:t>Bahasa</a:t>
            </a:r>
            <a:r>
              <a:rPr lang="en-AU" dirty="0" smtClean="0"/>
              <a:t>:</a:t>
            </a:r>
            <a:r>
              <a:rPr lang="en-AU" baseline="0" dirty="0" smtClean="0"/>
              <a:t> </a:t>
            </a:r>
          </a:p>
          <a:p>
            <a:pPr defTabSz="495239">
              <a:defRPr/>
            </a:pPr>
            <a:r>
              <a:rPr lang="en-US" sz="1300" dirty="0" err="1"/>
              <a:t>Bersama</a:t>
            </a:r>
            <a:r>
              <a:rPr lang="en-US" sz="1300" dirty="0"/>
              <a:t> </a:t>
            </a:r>
            <a:r>
              <a:rPr lang="en-US" sz="1300" dirty="0" err="1"/>
              <a:t>Kelompok</a:t>
            </a:r>
            <a:r>
              <a:rPr lang="en-US" sz="1300" dirty="0"/>
              <a:t> </a:t>
            </a:r>
            <a:r>
              <a:rPr lang="en-US" sz="1300" dirty="0" err="1"/>
              <a:t>wanita</a:t>
            </a:r>
            <a:r>
              <a:rPr lang="en-US" sz="1300" dirty="0"/>
              <a:t> </a:t>
            </a:r>
            <a:r>
              <a:rPr lang="en-US" sz="1300" dirty="0" err="1"/>
              <a:t>tani</a:t>
            </a:r>
            <a:r>
              <a:rPr lang="en-US" sz="1300" dirty="0"/>
              <a:t> </a:t>
            </a:r>
            <a:r>
              <a:rPr lang="en-US" sz="1300" dirty="0" err="1"/>
              <a:t>menanam</a:t>
            </a:r>
            <a:r>
              <a:rPr lang="en-US" sz="1300" dirty="0"/>
              <a:t> </a:t>
            </a:r>
            <a:r>
              <a:rPr lang="en-US" sz="1300" dirty="0" err="1"/>
              <a:t>tanaman</a:t>
            </a:r>
            <a:r>
              <a:rPr lang="en-US" sz="1300" dirty="0"/>
              <a:t> </a:t>
            </a:r>
            <a:r>
              <a:rPr lang="en-US" sz="1300" dirty="0" err="1"/>
              <a:t>sayur</a:t>
            </a:r>
            <a:r>
              <a:rPr lang="en-US" sz="1300" dirty="0"/>
              <a:t> </a:t>
            </a:r>
            <a:r>
              <a:rPr lang="en-US" sz="1300" dirty="0" err="1"/>
              <a:t>diatas</a:t>
            </a:r>
            <a:r>
              <a:rPr lang="en-US" sz="1300" dirty="0"/>
              <a:t> </a:t>
            </a:r>
            <a:r>
              <a:rPr lang="en-US" sz="1300" dirty="0" err="1"/>
              <a:t>dan</a:t>
            </a:r>
            <a:r>
              <a:rPr lang="en-US" sz="1300" dirty="0"/>
              <a:t> </a:t>
            </a:r>
            <a:r>
              <a:rPr lang="en-US" sz="1300" dirty="0" err="1"/>
              <a:t>sekitar</a:t>
            </a:r>
            <a:r>
              <a:rPr lang="en-US" sz="1300" dirty="0"/>
              <a:t> </a:t>
            </a:r>
            <a:r>
              <a:rPr lang="en-US" sz="1300" dirty="0" err="1"/>
              <a:t>lahan</a:t>
            </a:r>
            <a:r>
              <a:rPr lang="en-US" sz="1300" dirty="0"/>
              <a:t> IPAL. </a:t>
            </a:r>
            <a:r>
              <a:rPr lang="en-US" sz="1300" dirty="0" err="1"/>
              <a:t>Sayuran</a:t>
            </a:r>
            <a:r>
              <a:rPr lang="en-US" sz="1300" dirty="0"/>
              <a:t> </a:t>
            </a:r>
            <a:r>
              <a:rPr lang="en-US" sz="1300" dirty="0" err="1"/>
              <a:t>sudah</a:t>
            </a:r>
            <a:r>
              <a:rPr lang="en-US" sz="1300" dirty="0"/>
              <a:t> di </a:t>
            </a:r>
            <a:r>
              <a:rPr lang="en-US" sz="1300" dirty="0" err="1"/>
              <a:t>panen</a:t>
            </a:r>
            <a:r>
              <a:rPr lang="en-US" sz="1300" dirty="0"/>
              <a:t> 3 kali </a:t>
            </a:r>
            <a:r>
              <a:rPr lang="en-US" sz="1300" dirty="0" err="1"/>
              <a:t>dan</a:t>
            </a:r>
            <a:r>
              <a:rPr lang="en-US" sz="1300" dirty="0"/>
              <a:t> di </a:t>
            </a:r>
            <a:r>
              <a:rPr lang="en-US" sz="1300" dirty="0" err="1"/>
              <a:t>jual</a:t>
            </a:r>
            <a:r>
              <a:rPr lang="en-US" sz="1300" dirty="0"/>
              <a:t> </a:t>
            </a:r>
            <a:r>
              <a:rPr lang="en-US" sz="1300" dirty="0" err="1"/>
              <a:t>kepada</a:t>
            </a:r>
            <a:r>
              <a:rPr lang="en-US" sz="1300" dirty="0"/>
              <a:t> </a:t>
            </a:r>
            <a:r>
              <a:rPr lang="en-US" sz="1300" dirty="0" err="1"/>
              <a:t>ibu-ibu</a:t>
            </a:r>
            <a:r>
              <a:rPr lang="en-US" sz="1300" dirty="0"/>
              <a:t> </a:t>
            </a:r>
            <a:r>
              <a:rPr lang="en-US" sz="1300" dirty="0" err="1"/>
              <a:t>sekitar</a:t>
            </a:r>
            <a:r>
              <a:rPr lang="en-US" sz="1300" dirty="0"/>
              <a:t>. </a:t>
            </a:r>
            <a:r>
              <a:rPr lang="en-US" sz="1300" dirty="0" err="1"/>
              <a:t>Penarikan</a:t>
            </a:r>
            <a:r>
              <a:rPr lang="en-US" sz="1300" dirty="0"/>
              <a:t> </a:t>
            </a:r>
            <a:r>
              <a:rPr lang="en-US" sz="1300" dirty="0" err="1"/>
              <a:t>iuran</a:t>
            </a:r>
            <a:r>
              <a:rPr lang="en-US" sz="1300" dirty="0"/>
              <a:t> IPAL </a:t>
            </a:r>
            <a:r>
              <a:rPr lang="en-US" sz="1300" dirty="0" err="1"/>
              <a:t>oleh</a:t>
            </a:r>
            <a:r>
              <a:rPr lang="en-US" sz="1300" dirty="0"/>
              <a:t> </a:t>
            </a:r>
            <a:r>
              <a:rPr lang="en-US" sz="1300" dirty="0" err="1"/>
              <a:t>ibu-ibu</a:t>
            </a:r>
            <a:r>
              <a:rPr lang="en-US" sz="1300" dirty="0"/>
              <a:t> </a:t>
            </a:r>
            <a:r>
              <a:rPr lang="en-US" sz="1300" dirty="0" err="1"/>
              <a:t>setiap</a:t>
            </a:r>
            <a:r>
              <a:rPr lang="en-US" sz="1300" dirty="0"/>
              <a:t> </a:t>
            </a:r>
            <a:r>
              <a:rPr lang="en-US" sz="1300" dirty="0" err="1"/>
              <a:t>bulannya</a:t>
            </a:r>
            <a:r>
              <a:rPr lang="en-US" sz="1300" dirty="0"/>
              <a:t>. Tanah IPAL </a:t>
            </a:r>
            <a:r>
              <a:rPr lang="en-US" sz="1300" dirty="0" err="1"/>
              <a:t>terletak</a:t>
            </a:r>
            <a:r>
              <a:rPr lang="en-US" sz="1300" dirty="0"/>
              <a:t> </a:t>
            </a:r>
            <a:r>
              <a:rPr lang="en-US" sz="1300" dirty="0" err="1"/>
              <a:t>pada</a:t>
            </a:r>
            <a:r>
              <a:rPr lang="en-US" sz="1300" dirty="0"/>
              <a:t> </a:t>
            </a:r>
            <a:r>
              <a:rPr lang="en-US" sz="1300" dirty="0" err="1"/>
              <a:t>tanah</a:t>
            </a:r>
            <a:r>
              <a:rPr lang="en-US" sz="1300" dirty="0"/>
              <a:t> KAS </a:t>
            </a:r>
            <a:r>
              <a:rPr lang="en-US" sz="1300" dirty="0" err="1"/>
              <a:t>desa</a:t>
            </a:r>
            <a:r>
              <a:rPr lang="en-US" sz="1300" dirty="0"/>
              <a:t> </a:t>
            </a:r>
            <a:r>
              <a:rPr lang="en-US" sz="1300" dirty="0" err="1"/>
              <a:t>dan</a:t>
            </a:r>
            <a:r>
              <a:rPr lang="en-US" sz="1300" dirty="0"/>
              <a:t> </a:t>
            </a:r>
            <a:r>
              <a:rPr lang="en-US" sz="1300" dirty="0" err="1"/>
              <a:t>kebetulan</a:t>
            </a:r>
            <a:r>
              <a:rPr lang="en-US" sz="1300" dirty="0"/>
              <a:t> </a:t>
            </a:r>
            <a:r>
              <a:rPr lang="en-US" sz="1300" dirty="0" err="1"/>
              <a:t>berada</a:t>
            </a:r>
            <a:r>
              <a:rPr lang="en-US" sz="1300" dirty="0"/>
              <a:t> </a:t>
            </a:r>
            <a:r>
              <a:rPr lang="en-US" sz="1300" dirty="0" err="1"/>
              <a:t>disamping</a:t>
            </a:r>
            <a:r>
              <a:rPr lang="en-US" sz="1300" dirty="0"/>
              <a:t> </a:t>
            </a:r>
            <a:r>
              <a:rPr lang="en-US" sz="1300" dirty="0" err="1"/>
              <a:t>kandang</a:t>
            </a:r>
            <a:r>
              <a:rPr lang="en-US" sz="1300" dirty="0"/>
              <a:t> </a:t>
            </a:r>
            <a:r>
              <a:rPr lang="en-US" sz="1300" dirty="0" err="1"/>
              <a:t>ternak</a:t>
            </a:r>
            <a:r>
              <a:rPr lang="en-US" sz="1300" dirty="0"/>
              <a:t> </a:t>
            </a:r>
            <a:r>
              <a:rPr lang="en-US" sz="1300" dirty="0" err="1"/>
              <a:t>kelompok</a:t>
            </a:r>
            <a:r>
              <a:rPr lang="en-US" sz="1300" dirty="0"/>
              <a:t>, </a:t>
            </a:r>
            <a:r>
              <a:rPr lang="en-US" sz="1300" dirty="0" err="1"/>
              <a:t>sehingga</a:t>
            </a:r>
            <a:r>
              <a:rPr lang="en-US" sz="1300" dirty="0"/>
              <a:t> </a:t>
            </a:r>
            <a:r>
              <a:rPr lang="en-US" sz="1300" dirty="0" err="1"/>
              <a:t>memudahkan</a:t>
            </a:r>
            <a:r>
              <a:rPr lang="en-US" sz="1300" dirty="0"/>
              <a:t> </a:t>
            </a:r>
            <a:r>
              <a:rPr lang="en-US" sz="1300" dirty="0" err="1"/>
              <a:t>pemberian</a:t>
            </a:r>
            <a:r>
              <a:rPr lang="en-US" sz="1300" dirty="0"/>
              <a:t> </a:t>
            </a:r>
            <a:r>
              <a:rPr lang="en-US" sz="1300" dirty="0" err="1"/>
              <a:t>pupuk</a:t>
            </a:r>
            <a:r>
              <a:rPr lang="en-US" sz="1300" dirty="0"/>
              <a:t> </a:t>
            </a:r>
            <a:r>
              <a:rPr lang="en-US" sz="1300" dirty="0" err="1"/>
              <a:t>organik</a:t>
            </a:r>
            <a:r>
              <a:rPr lang="en-US" sz="1300" dirty="0"/>
              <a:t> </a:t>
            </a:r>
            <a:r>
              <a:rPr lang="en-US" sz="1300" dirty="0" err="1"/>
              <a:t>untuk</a:t>
            </a:r>
            <a:r>
              <a:rPr lang="en-US" sz="1300" dirty="0"/>
              <a:t> </a:t>
            </a:r>
            <a:r>
              <a:rPr lang="en-US" sz="1300" dirty="0" err="1"/>
              <a:t>tanaman</a:t>
            </a:r>
            <a:r>
              <a:rPr lang="en-US" sz="1300" dirty="0"/>
              <a:t> </a:t>
            </a:r>
            <a:r>
              <a:rPr lang="en-US" sz="1300" dirty="0" err="1"/>
              <a:t>tersebut</a:t>
            </a:r>
            <a:endParaRPr lang="en-AU" sz="1300" dirty="0"/>
          </a:p>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68</a:t>
            </a:fld>
            <a:endParaRPr lang="en-AU"/>
          </a:p>
        </p:txBody>
      </p:sp>
    </p:spTree>
    <p:extLst>
      <p:ext uri="{BB962C8B-B14F-4D97-AF65-F5344CB8AC3E}">
        <p14:creationId xmlns:p14="http://schemas.microsoft.com/office/powerpoint/2010/main" val="149461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76</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81</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83</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36613" y="768350"/>
            <a:ext cx="5426075" cy="3836988"/>
          </a:xfrm>
          <a:ln/>
        </p:spPr>
      </p:sp>
      <p:sp>
        <p:nvSpPr>
          <p:cNvPr id="19459" name="Rectangle 3"/>
          <p:cNvSpPr>
            <a:spLocks noGrp="1" noChangeArrowheads="1"/>
          </p:cNvSpPr>
          <p:nvPr>
            <p:ph type="body" idx="1"/>
          </p:nvPr>
        </p:nvSpPr>
        <p:spPr>
          <a:noFill/>
          <a:ln/>
        </p:spPr>
        <p:txBody>
          <a:bodyPr/>
          <a:lstStyle/>
          <a:p>
            <a:r>
              <a:rPr lang="en-AU" baseline="0" dirty="0" smtClean="0">
                <a:latin typeface="Times" charset="0"/>
              </a:rPr>
              <a:t>Decentralisation agenda and legislation leave LG as the likely perceived guarantor of service delivery at local level. Interviews reveal that, while implementation under most SL-PAL programmes is entrusted to third parties (e.g. NGOs like BEST), various LG working units have a visible role in scheme construction. </a:t>
            </a:r>
          </a:p>
          <a:p>
            <a:endParaRPr lang="en-AU" baseline="0" dirty="0" smtClean="0">
              <a:latin typeface="Times" charset="0"/>
            </a:endParaRPr>
          </a:p>
          <a:p>
            <a:pPr defTabSz="495239">
              <a:defRPr/>
            </a:pPr>
            <a:r>
              <a:rPr lang="en-GB" sz="1300" dirty="0"/>
              <a:t>Long term, however, LG may be caught in the pinch of broader expectations: decentralisation policies which leave them as perceived guarantor of local service delivery, and their visible role in SL-PAL construction</a:t>
            </a:r>
          </a:p>
          <a:p>
            <a:endParaRPr lang="en-AU" baseline="0" dirty="0" smtClean="0">
              <a:latin typeface="Times" charset="0"/>
            </a:endParaRPr>
          </a:p>
          <a:p>
            <a:pPr defTabSz="495239">
              <a:defRPr/>
            </a:pPr>
            <a:r>
              <a:rPr lang="en-GB" sz="1300" dirty="0"/>
              <a:t>This means that LG may struggle to avoid blame for system failure, and needs to think strategically about how it can support systems in the long-term</a:t>
            </a:r>
          </a:p>
          <a:p>
            <a:pPr defTabSz="495239">
              <a:defRPr/>
            </a:pPr>
            <a:endParaRPr lang="en-GB" sz="1300" dirty="0"/>
          </a:p>
          <a:p>
            <a:endParaRPr lang="en-AU" baseline="0" dirty="0" smtClean="0">
              <a:latin typeface="Times" charset="0"/>
            </a:endParaRPr>
          </a:p>
        </p:txBody>
      </p:sp>
    </p:spTree>
    <p:extLst>
      <p:ext uri="{BB962C8B-B14F-4D97-AF65-F5344CB8AC3E}">
        <p14:creationId xmlns:p14="http://schemas.microsoft.com/office/powerpoint/2010/main" val="3323367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85</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BB6DA-B157-E04B-A750-A5785218D5E1}" type="slidenum">
              <a:rPr lang="en-US" smtClean="0"/>
              <a:pPr/>
              <a:t>86</a:t>
            </a:fld>
            <a:endParaRPr lang="en-US"/>
          </a:p>
        </p:txBody>
      </p:sp>
    </p:spTree>
    <p:extLst>
      <p:ext uri="{BB962C8B-B14F-4D97-AF65-F5344CB8AC3E}">
        <p14:creationId xmlns:p14="http://schemas.microsoft.com/office/powerpoint/2010/main" val="4176293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US" dirty="0" smtClean="0"/>
              <a:t>All costs </a:t>
            </a:r>
            <a:r>
              <a:rPr lang="en-US" dirty="0" err="1" smtClean="0"/>
              <a:t>normalised</a:t>
            </a:r>
            <a:r>
              <a:rPr lang="en-US" dirty="0" smtClean="0"/>
              <a:t> to ‘per </a:t>
            </a:r>
            <a:r>
              <a:rPr lang="en-US" dirty="0" err="1" smtClean="0"/>
              <a:t>hh</a:t>
            </a:r>
            <a:r>
              <a:rPr lang="en-US" dirty="0" smtClean="0"/>
              <a:t> connected (SSS/combined) or served (MCK)’:</a:t>
            </a:r>
          </a:p>
          <a:p>
            <a:r>
              <a:rPr lang="en-US" b="1" dirty="0" smtClean="0"/>
              <a:t>CAPEX</a:t>
            </a:r>
          </a:p>
          <a:p>
            <a:r>
              <a:rPr lang="en-US" b="1" dirty="0" smtClean="0"/>
              <a:t>Grant per site</a:t>
            </a:r>
            <a:r>
              <a:rPr lang="en-US" dirty="0" smtClean="0"/>
              <a:t>: 350M - </a:t>
            </a:r>
            <a:r>
              <a:rPr lang="en-US" baseline="0" dirty="0" smtClean="0"/>
              <a:t>400M (USRI and PU Sanimas 2013-2014) – source PU spreadsheet. per </a:t>
            </a:r>
            <a:r>
              <a:rPr lang="en-US" baseline="0" dirty="0" err="1" smtClean="0"/>
              <a:t>hh</a:t>
            </a:r>
            <a:r>
              <a:rPr lang="en-US" baseline="0" dirty="0" smtClean="0"/>
              <a:t> based on  45 </a:t>
            </a:r>
            <a:r>
              <a:rPr lang="en-US" baseline="0" dirty="0" err="1" smtClean="0"/>
              <a:t>hh</a:t>
            </a:r>
            <a:r>
              <a:rPr lang="en-US" baseline="0" dirty="0" smtClean="0"/>
              <a:t> served per system (USRI average) or 50 </a:t>
            </a:r>
            <a:r>
              <a:rPr lang="en-US" baseline="0" dirty="0" err="1" smtClean="0"/>
              <a:t>hh</a:t>
            </a:r>
            <a:r>
              <a:rPr lang="en-US" baseline="0" dirty="0" smtClean="0"/>
              <a:t> for PU Sanimas.</a:t>
            </a:r>
          </a:p>
          <a:p>
            <a:r>
              <a:rPr lang="en-US" b="1" baseline="0" dirty="0" smtClean="0"/>
              <a:t>HH connection</a:t>
            </a:r>
            <a:r>
              <a:rPr lang="en-US" baseline="0" dirty="0" smtClean="0"/>
              <a:t>: Median 1M (SSS systems), sometimes funded by program</a:t>
            </a:r>
          </a:p>
          <a:p>
            <a:r>
              <a:rPr lang="en-US" baseline="0" dirty="0" smtClean="0"/>
              <a:t>(there is also a small community cash contribution – 100k/</a:t>
            </a:r>
            <a:r>
              <a:rPr lang="en-US" baseline="0" dirty="0" err="1" smtClean="0"/>
              <a:t>hh</a:t>
            </a:r>
            <a:r>
              <a:rPr lang="en-US" baseline="0" dirty="0" smtClean="0"/>
              <a:t>)</a:t>
            </a:r>
          </a:p>
          <a:p>
            <a:r>
              <a:rPr lang="en-US" b="1" baseline="0" dirty="0" smtClean="0"/>
              <a:t>Voluntary </a:t>
            </a:r>
            <a:r>
              <a:rPr lang="en-US" b="1" baseline="0" dirty="0" err="1" smtClean="0"/>
              <a:t>labour</a:t>
            </a:r>
            <a:r>
              <a:rPr lang="en-US" b="1" baseline="0" dirty="0" smtClean="0"/>
              <a:t>: </a:t>
            </a:r>
            <a:r>
              <a:rPr lang="en-US" b="0" baseline="0" dirty="0" smtClean="0"/>
              <a:t>Time converted to IDR based on minimum wage (</a:t>
            </a:r>
            <a:r>
              <a:rPr lang="en-US" sz="1300" dirty="0"/>
              <a:t>UMP </a:t>
            </a:r>
            <a:r>
              <a:rPr lang="en-US" sz="1300" dirty="0" err="1"/>
              <a:t>Upah</a:t>
            </a:r>
            <a:r>
              <a:rPr lang="en-US" sz="1300" dirty="0"/>
              <a:t> Minimum </a:t>
            </a:r>
            <a:r>
              <a:rPr lang="en-US" sz="1300" dirty="0" err="1"/>
              <a:t>Perorgangan</a:t>
            </a:r>
            <a:r>
              <a:rPr lang="en-US" sz="1300" dirty="0"/>
              <a:t>)</a:t>
            </a:r>
            <a:r>
              <a:rPr lang="en-AU" dirty="0" smtClean="0">
                <a:effectLst/>
              </a:rPr>
              <a:t> of </a:t>
            </a:r>
            <a:r>
              <a:rPr lang="en-AU" dirty="0" err="1" smtClean="0">
                <a:effectLst/>
              </a:rPr>
              <a:t>Rp</a:t>
            </a:r>
            <a:r>
              <a:rPr lang="en-AU" dirty="0" smtClean="0">
                <a:effectLst/>
              </a:rPr>
              <a:t> 2.2M/month. </a:t>
            </a:r>
            <a:r>
              <a:rPr lang="en-US" baseline="0" dirty="0" smtClean="0"/>
              <a:t>1500 person-days for estimate for pre-feasibility, pre-construction and construction and commissioning (Pak Totem).</a:t>
            </a:r>
          </a:p>
          <a:p>
            <a:r>
              <a:rPr lang="en-US" baseline="0" dirty="0" smtClean="0"/>
              <a:t>CENTRALISED – IUWASH estimated system cost for Makassar (1.08 billion IDR for 27,000 connections)</a:t>
            </a:r>
          </a:p>
          <a:p>
            <a:r>
              <a:rPr lang="en-US" baseline="0" dirty="0" smtClean="0"/>
              <a:t>HH connection – 5M, </a:t>
            </a:r>
            <a:r>
              <a:rPr lang="en-US" baseline="0" dirty="0" err="1" smtClean="0"/>
              <a:t>IUWASh</a:t>
            </a:r>
            <a:r>
              <a:rPr lang="en-US" baseline="0" dirty="0" smtClean="0"/>
              <a:t> estimate for Makassar </a:t>
            </a:r>
            <a:r>
              <a:rPr lang="en-US" baseline="0" dirty="0" err="1" smtClean="0"/>
              <a:t>hh</a:t>
            </a:r>
            <a:r>
              <a:rPr lang="en-US" baseline="0" dirty="0" smtClean="0"/>
              <a:t> connections.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87</a:t>
            </a:fld>
            <a:endParaRPr lang="en-AU"/>
          </a:p>
        </p:txBody>
      </p:sp>
    </p:spTree>
    <p:extLst>
      <p:ext uri="{BB962C8B-B14F-4D97-AF65-F5344CB8AC3E}">
        <p14:creationId xmlns:p14="http://schemas.microsoft.com/office/powerpoint/2010/main" val="1025316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US" dirty="0" smtClean="0"/>
              <a:t>All costs </a:t>
            </a:r>
            <a:r>
              <a:rPr lang="en-US" dirty="0" err="1" smtClean="0"/>
              <a:t>normalised</a:t>
            </a:r>
            <a:r>
              <a:rPr lang="en-US" dirty="0" smtClean="0"/>
              <a:t> to ‘per </a:t>
            </a:r>
            <a:r>
              <a:rPr lang="en-US" dirty="0" err="1" smtClean="0"/>
              <a:t>hh</a:t>
            </a:r>
            <a:r>
              <a:rPr lang="en-US" dirty="0" smtClean="0"/>
              <a:t> connected (SSS/combined) or served (MCK)’:</a:t>
            </a:r>
          </a:p>
          <a:p>
            <a:endParaRPr lang="en-US" baseline="0" dirty="0" smtClean="0"/>
          </a:p>
          <a:p>
            <a:r>
              <a:rPr lang="en-US" b="1" baseline="0" dirty="0" smtClean="0"/>
              <a:t>Monthly O&amp;M</a:t>
            </a:r>
          </a:p>
          <a:p>
            <a:r>
              <a:rPr lang="en-US" baseline="0" dirty="0" smtClean="0"/>
              <a:t>Sanimas tariff median (</a:t>
            </a:r>
            <a:r>
              <a:rPr lang="en-US" baseline="0" dirty="0" err="1" smtClean="0"/>
              <a:t>Rp</a:t>
            </a:r>
            <a:r>
              <a:rPr lang="en-US" baseline="0" dirty="0" smtClean="0"/>
              <a:t> 5000) based on 22 sources and KSM Bogor </a:t>
            </a:r>
            <a:r>
              <a:rPr lang="en-US" baseline="0" dirty="0" err="1" smtClean="0"/>
              <a:t>w’shop</a:t>
            </a:r>
            <a:endParaRPr lang="en-US" baseline="0" dirty="0" smtClean="0"/>
          </a:p>
          <a:p>
            <a:r>
              <a:rPr lang="en-US" baseline="0" dirty="0" smtClean="0"/>
              <a:t>Voluntary time per month for systems with MCKs. Based on KSM Bogor </a:t>
            </a:r>
            <a:r>
              <a:rPr lang="en-US" baseline="0" dirty="0" err="1" smtClean="0"/>
              <a:t>w’shop</a:t>
            </a:r>
            <a:r>
              <a:rPr lang="en-US" baseline="0" dirty="0" smtClean="0"/>
              <a:t> (20 days/month = 1 FTE if paid at minimum wage rate)</a:t>
            </a:r>
          </a:p>
          <a:p>
            <a:endParaRPr lang="en-US" baseline="0" dirty="0" smtClean="0"/>
          </a:p>
          <a:p>
            <a:r>
              <a:rPr lang="en-US" baseline="0" dirty="0" smtClean="0"/>
              <a:t>Tariffs for Banjarmasin, Solo and Medan from World Bank 2013 report</a:t>
            </a:r>
            <a:r>
              <a:rPr lang="en-US" baseline="0" dirty="0" smtClean="0">
                <a:solidFill>
                  <a:srgbClr val="FF0000"/>
                </a:solidFill>
              </a:rPr>
              <a:t>.  </a:t>
            </a:r>
            <a:r>
              <a:rPr lang="en-US" b="1" i="1" baseline="0" dirty="0" smtClean="0">
                <a:solidFill>
                  <a:srgbClr val="FF0000"/>
                </a:solidFill>
              </a:rPr>
              <a:t>note that  Banjarmasin tariff collection rate is only 30% </a:t>
            </a:r>
          </a:p>
          <a:p>
            <a:r>
              <a:rPr lang="en-US" baseline="0" dirty="0" smtClean="0"/>
              <a:t>Total Centralised O&amp;M cost based on USDP 2015 estimate (28,000/</a:t>
            </a:r>
            <a:r>
              <a:rPr lang="en-US" baseline="0" dirty="0" err="1" smtClean="0"/>
              <a:t>hh</a:t>
            </a:r>
            <a:r>
              <a:rPr lang="en-US" baseline="0" dirty="0" smtClean="0"/>
              <a:t>/month). Government share = (total- tariff)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88</a:t>
            </a:fld>
            <a:endParaRPr lang="en-AU"/>
          </a:p>
        </p:txBody>
      </p:sp>
    </p:spTree>
    <p:extLst>
      <p:ext uri="{BB962C8B-B14F-4D97-AF65-F5344CB8AC3E}">
        <p14:creationId xmlns:p14="http://schemas.microsoft.com/office/powerpoint/2010/main" val="1025316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89</a:t>
            </a:fld>
            <a:endParaRPr lang="en-AU"/>
          </a:p>
        </p:txBody>
      </p:sp>
    </p:spTree>
    <p:extLst>
      <p:ext uri="{BB962C8B-B14F-4D97-AF65-F5344CB8AC3E}">
        <p14:creationId xmlns:p14="http://schemas.microsoft.com/office/powerpoint/2010/main" val="101374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90</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92</a:t>
            </a:fld>
            <a:endParaRPr lang="en-AU"/>
          </a:p>
        </p:txBody>
      </p:sp>
    </p:spTree>
    <p:extLst>
      <p:ext uri="{BB962C8B-B14F-4D97-AF65-F5344CB8AC3E}">
        <p14:creationId xmlns:p14="http://schemas.microsoft.com/office/powerpoint/2010/main" val="1339255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93</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10</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95</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pPr defTabSz="495239">
              <a:defRPr/>
            </a:pPr>
            <a:r>
              <a:rPr lang="en-AU" dirty="0" smtClean="0"/>
              <a:t>By 2014 there were over </a:t>
            </a:r>
            <a:r>
              <a:rPr lang="en-AU" dirty="0" smtClean="0">
                <a:solidFill>
                  <a:srgbClr val="B1005D"/>
                </a:solidFill>
              </a:rPr>
              <a:t>13,000 systems funded for installation</a:t>
            </a:r>
            <a:r>
              <a:rPr lang="en-AU" dirty="0" smtClean="0"/>
              <a:t>, mostly by SANIMAS DAK SLBM (77%), while USRI and the SANIMAS Regular fund similar amounts (10% and 8%, respectively). </a:t>
            </a:r>
          </a:p>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96</a:t>
            </a:fld>
            <a:endParaRPr lang="en-AU"/>
          </a:p>
        </p:txBody>
      </p:sp>
    </p:spTree>
    <p:extLst>
      <p:ext uri="{BB962C8B-B14F-4D97-AF65-F5344CB8AC3E}">
        <p14:creationId xmlns:p14="http://schemas.microsoft.com/office/powerpoint/2010/main" val="1339255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97</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102</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103</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2FD9C815-EE44-6942-9EE7-BF16C7108841}" type="slidenum">
              <a:rPr lang="en-AU" smtClean="0"/>
              <a:pPr/>
              <a:t>104</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108</a:t>
            </a:fld>
            <a:endParaRPr lang="en-AU"/>
          </a:p>
        </p:txBody>
      </p:sp>
    </p:spTree>
    <p:extLst>
      <p:ext uri="{BB962C8B-B14F-4D97-AF65-F5344CB8AC3E}">
        <p14:creationId xmlns:p14="http://schemas.microsoft.com/office/powerpoint/2010/main" val="610097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D9C815-EE44-6942-9EE7-BF16C7108841}" type="slidenum">
              <a:rPr lang="en-AU" smtClean="0"/>
              <a:pPr/>
              <a:t>109</a:t>
            </a:fld>
            <a:endParaRPr lang="en-AU"/>
          </a:p>
        </p:txBody>
      </p:sp>
    </p:spTree>
    <p:extLst>
      <p:ext uri="{BB962C8B-B14F-4D97-AF65-F5344CB8AC3E}">
        <p14:creationId xmlns:p14="http://schemas.microsoft.com/office/powerpoint/2010/main" val="1901580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110</a:t>
            </a:fld>
            <a:endParaRPr lang="en-AU"/>
          </a:p>
        </p:txBody>
      </p:sp>
    </p:spTree>
    <p:extLst>
      <p:ext uri="{BB962C8B-B14F-4D97-AF65-F5344CB8AC3E}">
        <p14:creationId xmlns:p14="http://schemas.microsoft.com/office/powerpoint/2010/main" val="3428694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111</a:t>
            </a:fld>
            <a:endParaRPr lang="en-AU"/>
          </a:p>
        </p:txBody>
      </p:sp>
    </p:spTree>
    <p:extLst>
      <p:ext uri="{BB962C8B-B14F-4D97-AF65-F5344CB8AC3E}">
        <p14:creationId xmlns:p14="http://schemas.microsoft.com/office/powerpoint/2010/main" val="409304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a:t>
            </a:fld>
            <a:endParaRPr lang="en-AU"/>
          </a:p>
        </p:txBody>
      </p:sp>
    </p:spTree>
    <p:extLst>
      <p:ext uri="{BB962C8B-B14F-4D97-AF65-F5344CB8AC3E}">
        <p14:creationId xmlns:p14="http://schemas.microsoft.com/office/powerpoint/2010/main" val="4743078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112</a:t>
            </a:fld>
            <a:endParaRPr lang="en-AU"/>
          </a:p>
        </p:txBody>
      </p:sp>
    </p:spTree>
    <p:extLst>
      <p:ext uri="{BB962C8B-B14F-4D97-AF65-F5344CB8AC3E}">
        <p14:creationId xmlns:p14="http://schemas.microsoft.com/office/powerpoint/2010/main" val="647526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113</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114</a:t>
            </a:fld>
            <a:endParaRPr lang="en-AU"/>
          </a:p>
        </p:txBody>
      </p:sp>
    </p:spTree>
    <p:extLst>
      <p:ext uri="{BB962C8B-B14F-4D97-AF65-F5344CB8AC3E}">
        <p14:creationId xmlns:p14="http://schemas.microsoft.com/office/powerpoint/2010/main" val="647526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116</a:t>
            </a:fld>
            <a:endParaRPr lang="en-AU"/>
          </a:p>
        </p:txBody>
      </p:sp>
    </p:spTree>
    <p:extLst>
      <p:ext uri="{BB962C8B-B14F-4D97-AF65-F5344CB8AC3E}">
        <p14:creationId xmlns:p14="http://schemas.microsoft.com/office/powerpoint/2010/main" val="31058697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AU" dirty="0" smtClean="0"/>
              <a:t>We </a:t>
            </a:r>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130</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2FD9C815-EE44-6942-9EE7-BF16C7108841}" type="slidenum">
              <a:rPr lang="en-AU" smtClean="0"/>
              <a:pPr/>
              <a:t>133</a:t>
            </a:fld>
            <a:endParaRPr lang="en-AU"/>
          </a:p>
        </p:txBody>
      </p:sp>
    </p:spTree>
    <p:extLst>
      <p:ext uri="{BB962C8B-B14F-4D97-AF65-F5344CB8AC3E}">
        <p14:creationId xmlns:p14="http://schemas.microsoft.com/office/powerpoint/2010/main" val="3408378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r>
              <a:rPr lang="en-US" dirty="0" smtClean="0"/>
              <a:t>Source: http://</a:t>
            </a:r>
            <a:r>
              <a:rPr lang="en-US" dirty="0" err="1" smtClean="0"/>
              <a:t>www.wepa-db.net</a:t>
            </a:r>
            <a:r>
              <a:rPr lang="en-US" dirty="0" smtClean="0"/>
              <a:t>/activities/2013/20131114/</a:t>
            </a:r>
            <a:r>
              <a:rPr lang="en-US" dirty="0" err="1" smtClean="0"/>
              <a:t>pdf</a:t>
            </a:r>
            <a:r>
              <a:rPr lang="en-US" dirty="0" smtClean="0"/>
              <a:t>/6_MOEJ.pdf </a:t>
            </a:r>
            <a:endParaRPr lang="en-US"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135</a:t>
            </a:fld>
            <a:endParaRPr lang="en-AU"/>
          </a:p>
        </p:txBody>
      </p:sp>
    </p:spTree>
    <p:extLst>
      <p:ext uri="{BB962C8B-B14F-4D97-AF65-F5344CB8AC3E}">
        <p14:creationId xmlns:p14="http://schemas.microsoft.com/office/powerpoint/2010/main" val="31430736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BB6946-0BB1-7748-A690-37AE92D7D713}" type="slidenum">
              <a:rPr lang="en-AU" smtClean="0"/>
              <a:pPr/>
              <a:t>138</a:t>
            </a:fld>
            <a:endParaRPr lang="en-AU"/>
          </a:p>
        </p:txBody>
      </p:sp>
    </p:spTree>
    <p:extLst>
      <p:ext uri="{BB962C8B-B14F-4D97-AF65-F5344CB8AC3E}">
        <p14:creationId xmlns:p14="http://schemas.microsoft.com/office/powerpoint/2010/main" val="399897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pPr defTabSz="495239">
              <a:defRPr/>
            </a:pPr>
            <a:r>
              <a:rPr lang="en-AU" dirty="0" smtClean="0"/>
              <a:t>RME: “A legal entity that has the technical, managerial, and</a:t>
            </a:r>
            <a:r>
              <a:rPr lang="en-AU" baseline="0" dirty="0" smtClean="0"/>
              <a:t> </a:t>
            </a:r>
            <a:r>
              <a:rPr lang="en-AU" dirty="0" smtClean="0"/>
              <a:t>financial capacity to ensure the viable, long-term, cost-effective, centralized management, operation, and maintenance of decentralized wastewater systems in accordance with appropriate regulations and generally accepted accounting principles” (WERF RME)</a:t>
            </a:r>
          </a:p>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139</a:t>
            </a:fld>
            <a:endParaRPr lang="en-AU"/>
          </a:p>
        </p:txBody>
      </p:sp>
    </p:spTree>
    <p:extLst>
      <p:ext uri="{BB962C8B-B14F-4D97-AF65-F5344CB8AC3E}">
        <p14:creationId xmlns:p14="http://schemas.microsoft.com/office/powerpoint/2010/main" val="37561168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140</a:t>
            </a:fld>
            <a:endParaRPr lang="en-AU"/>
          </a:p>
        </p:txBody>
      </p:sp>
    </p:spTree>
    <p:extLst>
      <p:ext uri="{BB962C8B-B14F-4D97-AF65-F5344CB8AC3E}">
        <p14:creationId xmlns:p14="http://schemas.microsoft.com/office/powerpoint/2010/main" val="23801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13</a:t>
            </a:fld>
            <a:endParaRPr lang="en-AU"/>
          </a:p>
        </p:txBody>
      </p:sp>
    </p:spTree>
    <p:extLst>
      <p:ext uri="{BB962C8B-B14F-4D97-AF65-F5344CB8AC3E}">
        <p14:creationId xmlns:p14="http://schemas.microsoft.com/office/powerpoint/2010/main" val="21323672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143</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144</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2FD9C815-EE44-6942-9EE7-BF16C7108841}" type="slidenum">
              <a:rPr lang="en-AU" smtClean="0"/>
              <a:pPr/>
              <a:t>145</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146</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147</a:t>
            </a:fld>
            <a:endParaRPr lang="en-AU"/>
          </a:p>
        </p:txBody>
      </p:sp>
    </p:spTree>
    <p:extLst>
      <p:ext uri="{BB962C8B-B14F-4D97-AF65-F5344CB8AC3E}">
        <p14:creationId xmlns:p14="http://schemas.microsoft.com/office/powerpoint/2010/main" val="31675963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36613" y="768350"/>
            <a:ext cx="5426075" cy="3836988"/>
          </a:xfrm>
          <a:ln/>
        </p:spPr>
      </p:sp>
      <p:sp>
        <p:nvSpPr>
          <p:cNvPr id="19459" name="Rectangle 3"/>
          <p:cNvSpPr>
            <a:spLocks noGrp="1" noChangeArrowheads="1"/>
          </p:cNvSpPr>
          <p:nvPr>
            <p:ph type="body" idx="1"/>
          </p:nvPr>
        </p:nvSpPr>
        <p:spPr>
          <a:noFill/>
          <a:ln/>
        </p:spPr>
        <p:txBody>
          <a:bodyPr/>
          <a:lstStyle/>
          <a:p>
            <a:endParaRPr lang="en-AU" dirty="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149</a:t>
            </a:fld>
            <a:endParaRPr lang="en-AU"/>
          </a:p>
        </p:txBody>
      </p:sp>
    </p:spTree>
    <p:extLst>
      <p:ext uri="{BB962C8B-B14F-4D97-AF65-F5344CB8AC3E}">
        <p14:creationId xmlns:p14="http://schemas.microsoft.com/office/powerpoint/2010/main" val="153048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16</a:t>
            </a:fld>
            <a:endParaRPr lang="en-AU"/>
          </a:p>
        </p:txBody>
      </p:sp>
    </p:spTree>
    <p:extLst>
      <p:ext uri="{BB962C8B-B14F-4D97-AF65-F5344CB8AC3E}">
        <p14:creationId xmlns:p14="http://schemas.microsoft.com/office/powerpoint/2010/main" val="8984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68350"/>
            <a:ext cx="542607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D9C815-EE44-6942-9EE7-BF16C7108841}" type="slidenum">
              <a:rPr lang="en-AU" smtClean="0"/>
              <a:pPr/>
              <a:t>19</a:t>
            </a:fld>
            <a:endParaRPr lang="en-AU"/>
          </a:p>
        </p:txBody>
      </p:sp>
    </p:spTree>
    <p:extLst>
      <p:ext uri="{BB962C8B-B14F-4D97-AF65-F5344CB8AC3E}">
        <p14:creationId xmlns:p14="http://schemas.microsoft.com/office/powerpoint/2010/main" val="17999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a:xfrm>
            <a:off x="319045" y="6816982"/>
            <a:ext cx="10276415" cy="579613"/>
          </a:xfrm>
        </p:spPr>
        <p:txBody>
          <a:bodyPr/>
          <a:lstStyle>
            <a:lvl1pPr>
              <a:defRPr/>
            </a:lvl1pPr>
          </a:lstStyle>
          <a:p>
            <a:pPr lvl="0"/>
            <a:r>
              <a:rPr lang="en-AU" dirty="0" smtClean="0"/>
              <a:t>Click to </a:t>
            </a:r>
            <a:r>
              <a:rPr lang="en-AU" dirty="0" err="1" smtClean="0"/>
              <a:t>edi</a:t>
            </a:r>
            <a:endParaRPr lang="en-AU" dirty="0" smtClean="0"/>
          </a:p>
        </p:txBody>
      </p:sp>
    </p:spTree>
    <p:extLst>
      <p:ext uri="{BB962C8B-B14F-4D97-AF65-F5344CB8AC3E}">
        <p14:creationId xmlns:p14="http://schemas.microsoft.com/office/powerpoint/2010/main" val="9500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67698" y="2271881"/>
            <a:ext cx="3855955" cy="4626023"/>
          </a:xfrm>
        </p:spPr>
        <p:txBody>
          <a:bodyPr>
            <a:normAutofit/>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9462" y="2266938"/>
            <a:ext cx="3855958" cy="4630965"/>
          </a:xfrm>
        </p:spPr>
        <p:txBody>
          <a:bodyPr>
            <a:normAutofit/>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8795671" y="2008692"/>
            <a:ext cx="1092181" cy="267334"/>
          </a:xfrm>
          <a:prstGeom prst="rect">
            <a:avLst/>
          </a:prstGeom>
        </p:spPr>
        <p:txBody>
          <a:bodyPr lIns="104306" tIns="52153" rIns="104306" bIns="52153"/>
          <a:lstStyle/>
          <a:p>
            <a:fld id="{72995886-0D69-4E46-B00A-0A9D61A66357}" type="datetimeFigureOut">
              <a:rPr lang="en-US" smtClean="0">
                <a:solidFill>
                  <a:prstClr val="black"/>
                </a:solidFill>
                <a:latin typeface="Calibri"/>
              </a:rPr>
              <a:pPr/>
              <a:t>1/30/2017</a:t>
            </a:fld>
            <a:endParaRPr lang="en-US">
              <a:solidFill>
                <a:prstClr val="black"/>
              </a:solidFill>
              <a:latin typeface="Calibri"/>
            </a:endParaRPr>
          </a:p>
        </p:txBody>
      </p:sp>
      <p:sp>
        <p:nvSpPr>
          <p:cNvPr id="6" name="Footer Placeholder 5"/>
          <p:cNvSpPr>
            <a:spLocks noGrp="1"/>
          </p:cNvSpPr>
          <p:nvPr>
            <p:ph type="ftr" sz="quarter" idx="11"/>
          </p:nvPr>
        </p:nvSpPr>
        <p:spPr>
          <a:xfrm rot="5400000">
            <a:off x="7416156" y="3590402"/>
            <a:ext cx="4255603" cy="267336"/>
          </a:xfrm>
          <a:prstGeom prst="rect">
            <a:avLst/>
          </a:prstGeom>
        </p:spPr>
        <p:txBody>
          <a:bodyPr lIns="104306" tIns="52153" rIns="104306" bIns="52153"/>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9080042" y="326056"/>
            <a:ext cx="735170" cy="846411"/>
          </a:xfrm>
          <a:prstGeom prst="rect">
            <a:avLst/>
          </a:prstGeom>
        </p:spPr>
        <p:txBody>
          <a:bodyPr lIns="104306" tIns="52153" rIns="104306" bIns="52153"/>
          <a:lstStyle/>
          <a:p>
            <a:fld id="{0E209441-3196-4EA8-BBAF-16AA19B4B7E5}"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5671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AU" dirty="0" smtClean="0"/>
              <a:t>Click to edit Master title style</a:t>
            </a:r>
            <a:endParaRPr lang="en-US" dirty="0"/>
          </a:p>
        </p:txBody>
      </p:sp>
      <p:sp>
        <p:nvSpPr>
          <p:cNvPr id="4" name="Text Placeholder 3"/>
          <p:cNvSpPr>
            <a:spLocks noGrp="1"/>
          </p:cNvSpPr>
          <p:nvPr>
            <p:ph type="body" sz="quarter" idx="10"/>
          </p:nvPr>
        </p:nvSpPr>
        <p:spPr>
          <a:xfrm>
            <a:off x="319318" y="1498250"/>
            <a:ext cx="10021350" cy="4830807"/>
          </a:xfrm>
        </p:spPr>
        <p:txBody>
          <a:bodyPr/>
          <a:lstStyle>
            <a:lvl1pPr>
              <a:defRPr sz="3200">
                <a:solidFill>
                  <a:schemeClr val="tx1">
                    <a:lumMod val="75000"/>
                    <a:lumOff val="25000"/>
                  </a:schemeClr>
                </a:solidFill>
              </a:defRPr>
            </a:lvl1pPr>
            <a:lvl2pPr>
              <a:defRPr sz="3200">
                <a:solidFill>
                  <a:schemeClr val="tx1">
                    <a:lumMod val="75000"/>
                    <a:lumOff val="25000"/>
                  </a:schemeClr>
                </a:solidFill>
              </a:defRPr>
            </a:lvl2pPr>
            <a:lvl3pPr>
              <a:defRPr sz="32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86710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534670" y="7008172"/>
            <a:ext cx="2495127" cy="402567"/>
          </a:xfrm>
          <a:prstGeom prst="rect">
            <a:avLst/>
          </a:prstGeom>
        </p:spPr>
        <p:txBody>
          <a:bodyPr lIns="104306" tIns="52153" rIns="104306" bIns="52153"/>
          <a:lstStyle/>
          <a:p>
            <a:fld id="{70D7D4B5-85CA-F543-AE0D-E5D78EAFAC6D}" type="datetimeFigureOut">
              <a:rPr lang="en-US" smtClean="0"/>
              <a:pPr/>
              <a:t>1/30/2017</a:t>
            </a:fld>
            <a:endParaRPr lang="en-US"/>
          </a:p>
        </p:txBody>
      </p:sp>
      <p:sp>
        <p:nvSpPr>
          <p:cNvPr id="4" name="Footer Placeholder 3"/>
          <p:cNvSpPr>
            <a:spLocks noGrp="1"/>
          </p:cNvSpPr>
          <p:nvPr>
            <p:ph type="ftr" sz="quarter" idx="11"/>
          </p:nvPr>
        </p:nvSpPr>
        <p:spPr>
          <a:xfrm>
            <a:off x="3653579" y="7008172"/>
            <a:ext cx="3386243" cy="402567"/>
          </a:xfrm>
          <a:prstGeom prst="rect">
            <a:avLst/>
          </a:prstGeom>
        </p:spPr>
        <p:txBody>
          <a:bodyPr lIns="104306" tIns="52153" rIns="104306" bIns="52153"/>
          <a:lstStyle/>
          <a:p>
            <a:endParaRPr lang="en-US"/>
          </a:p>
        </p:txBody>
      </p:sp>
      <p:sp>
        <p:nvSpPr>
          <p:cNvPr id="5" name="Slide Number Placeholder 4"/>
          <p:cNvSpPr>
            <a:spLocks noGrp="1"/>
          </p:cNvSpPr>
          <p:nvPr>
            <p:ph type="sldNum" sz="quarter" idx="12"/>
          </p:nvPr>
        </p:nvSpPr>
        <p:spPr>
          <a:xfrm>
            <a:off x="7663603" y="7008172"/>
            <a:ext cx="2495127" cy="402567"/>
          </a:xfrm>
          <a:prstGeom prst="rect">
            <a:avLst/>
          </a:prstGeom>
        </p:spPr>
        <p:txBody>
          <a:bodyPr lIns="104306" tIns="52153" rIns="104306" bIns="52153"/>
          <a:lstStyle/>
          <a:p>
            <a:fld id="{4D6FC42F-F042-6D49-9890-1DD5CF08C0BB}" type="slidenum">
              <a:rPr lang="en-US" smtClean="0"/>
              <a:pPr/>
              <a:t>‹#›</a:t>
            </a:fld>
            <a:endParaRPr lang="en-US"/>
          </a:p>
        </p:txBody>
      </p:sp>
    </p:spTree>
    <p:extLst>
      <p:ext uri="{BB962C8B-B14F-4D97-AF65-F5344CB8AC3E}">
        <p14:creationId xmlns:p14="http://schemas.microsoft.com/office/powerpoint/2010/main" val="317646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AU"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534670" y="7008171"/>
            <a:ext cx="2495127" cy="402567"/>
          </a:xfrm>
          <a:prstGeom prst="rect">
            <a:avLst/>
          </a:prstGeom>
        </p:spPr>
        <p:txBody>
          <a:bodyPr lIns="104306" tIns="52153" rIns="104306" bIns="52153"/>
          <a:lstStyle/>
          <a:p>
            <a:fld id="{CF0BD0F8-1465-8545-873A-9CD4896441FF}" type="datetimeFigureOut">
              <a:rPr lang="en-US" smtClean="0"/>
              <a:pPr/>
              <a:t>1/30/2017</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lIns="104306" tIns="52153" rIns="104306" bIns="52153"/>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lIns="104306" tIns="52153" rIns="104306" bIns="52153"/>
          <a:lstStyle/>
          <a:p>
            <a:fld id="{3C65FE75-5AF3-7E4A-A612-7DF1265EDF1D}" type="slidenum">
              <a:rPr lang="en-US" smtClean="0"/>
              <a:pPr/>
              <a:t>‹#›</a:t>
            </a:fld>
            <a:endParaRPr lang="en-US"/>
          </a:p>
        </p:txBody>
      </p:sp>
    </p:spTree>
    <p:extLst>
      <p:ext uri="{BB962C8B-B14F-4D97-AF65-F5344CB8AC3E}">
        <p14:creationId xmlns:p14="http://schemas.microsoft.com/office/powerpoint/2010/main" val="370535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67698" y="2271881"/>
            <a:ext cx="3855955" cy="4626023"/>
          </a:xfrm>
        </p:spPr>
        <p:txBody>
          <a:bodyPr>
            <a:normAutofit/>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9462" y="2266938"/>
            <a:ext cx="3855958" cy="4630965"/>
          </a:xfrm>
        </p:spPr>
        <p:txBody>
          <a:bodyPr>
            <a:normAutofit/>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8795671" y="2008692"/>
            <a:ext cx="1092181" cy="267334"/>
          </a:xfrm>
          <a:prstGeom prst="rect">
            <a:avLst/>
          </a:prstGeom>
        </p:spPr>
        <p:txBody>
          <a:bodyPr lIns="104306" tIns="52153" rIns="104306" bIns="52153"/>
          <a:lstStyle/>
          <a:p>
            <a:fld id="{72995886-0D69-4E46-B00A-0A9D61A66357}" type="datetimeFigureOut">
              <a:rPr lang="en-US" smtClean="0"/>
              <a:pPr/>
              <a:t>1/30/2017</a:t>
            </a:fld>
            <a:endParaRPr lang="en-US"/>
          </a:p>
        </p:txBody>
      </p:sp>
      <p:sp>
        <p:nvSpPr>
          <p:cNvPr id="6" name="Footer Placeholder 5"/>
          <p:cNvSpPr>
            <a:spLocks noGrp="1"/>
          </p:cNvSpPr>
          <p:nvPr>
            <p:ph type="ftr" sz="quarter" idx="11"/>
          </p:nvPr>
        </p:nvSpPr>
        <p:spPr>
          <a:xfrm rot="5400000">
            <a:off x="7416156" y="3590402"/>
            <a:ext cx="4255603" cy="267336"/>
          </a:xfrm>
          <a:prstGeom prst="rect">
            <a:avLst/>
          </a:prstGeom>
        </p:spPr>
        <p:txBody>
          <a:bodyPr lIns="104306" tIns="52153" rIns="104306" bIns="52153"/>
          <a:lstStyle/>
          <a:p>
            <a:endParaRPr lang="en-US"/>
          </a:p>
        </p:txBody>
      </p:sp>
      <p:sp>
        <p:nvSpPr>
          <p:cNvPr id="7" name="Slide Number Placeholder 6"/>
          <p:cNvSpPr>
            <a:spLocks noGrp="1"/>
          </p:cNvSpPr>
          <p:nvPr>
            <p:ph type="sldNum" sz="quarter" idx="12"/>
          </p:nvPr>
        </p:nvSpPr>
        <p:spPr>
          <a:xfrm>
            <a:off x="9080042" y="326056"/>
            <a:ext cx="735170" cy="846411"/>
          </a:xfrm>
          <a:prstGeom prst="rect">
            <a:avLst/>
          </a:prstGeom>
        </p:spPr>
        <p:txBody>
          <a:bodyPr lIns="104306" tIns="52153" rIns="104306" bIns="52153"/>
          <a:lstStyle/>
          <a:p>
            <a:fld id="{0E209441-3196-4EA8-BBAF-16AA19B4B7E5}" type="slidenum">
              <a:rPr lang="en-US" smtClean="0"/>
              <a:pPr/>
              <a:t>‹#›</a:t>
            </a:fld>
            <a:endParaRPr lang="en-US"/>
          </a:p>
        </p:txBody>
      </p:sp>
    </p:spTree>
    <p:extLst>
      <p:ext uri="{BB962C8B-B14F-4D97-AF65-F5344CB8AC3E}">
        <p14:creationId xmlns:p14="http://schemas.microsoft.com/office/powerpoint/2010/main" val="164032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idx="1"/>
          </p:nvPr>
        </p:nvSpPr>
        <p:spPr>
          <a:xfrm>
            <a:off x="319045" y="6816982"/>
            <a:ext cx="10276415" cy="579613"/>
          </a:xfrm>
        </p:spPr>
        <p:txBody>
          <a:bodyPr/>
          <a:lstStyle>
            <a:lvl1pPr>
              <a:defRPr/>
            </a:lvl1pPr>
          </a:lstStyle>
          <a:p>
            <a:pPr lvl="0"/>
            <a:r>
              <a:rPr lang="en-AU" dirty="0" smtClean="0"/>
              <a:t>Click to </a:t>
            </a:r>
            <a:r>
              <a:rPr lang="en-AU" dirty="0" err="1" smtClean="0"/>
              <a:t>edi</a:t>
            </a:r>
            <a:endParaRPr lang="en-AU" dirty="0" smtClean="0"/>
          </a:p>
        </p:txBody>
      </p:sp>
    </p:spTree>
    <p:extLst>
      <p:ext uri="{BB962C8B-B14F-4D97-AF65-F5344CB8AC3E}">
        <p14:creationId xmlns:p14="http://schemas.microsoft.com/office/powerpoint/2010/main" val="48067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AU" dirty="0" smtClean="0"/>
              <a:t>Click to edit Master title style</a:t>
            </a:r>
            <a:endParaRPr lang="en-US" dirty="0"/>
          </a:p>
        </p:txBody>
      </p:sp>
      <p:sp>
        <p:nvSpPr>
          <p:cNvPr id="4" name="Text Placeholder 3"/>
          <p:cNvSpPr>
            <a:spLocks noGrp="1"/>
          </p:cNvSpPr>
          <p:nvPr>
            <p:ph type="body" sz="quarter" idx="10"/>
          </p:nvPr>
        </p:nvSpPr>
        <p:spPr>
          <a:xfrm>
            <a:off x="319318" y="1498250"/>
            <a:ext cx="10021350" cy="4830807"/>
          </a:xfrm>
        </p:spPr>
        <p:txBody>
          <a:bodyPr/>
          <a:lstStyle>
            <a:lvl1pPr>
              <a:defRPr sz="3200">
                <a:solidFill>
                  <a:schemeClr val="tx1">
                    <a:lumMod val="75000"/>
                    <a:lumOff val="25000"/>
                  </a:schemeClr>
                </a:solidFill>
              </a:defRPr>
            </a:lvl1pPr>
            <a:lvl2pPr>
              <a:defRPr sz="3200">
                <a:solidFill>
                  <a:schemeClr val="tx1">
                    <a:lumMod val="75000"/>
                    <a:lumOff val="25000"/>
                  </a:schemeClr>
                </a:solidFill>
              </a:defRPr>
            </a:lvl2pPr>
            <a:lvl3pPr>
              <a:defRPr sz="32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71102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534670" y="7008172"/>
            <a:ext cx="2495127" cy="402567"/>
          </a:xfrm>
          <a:prstGeom prst="rect">
            <a:avLst/>
          </a:prstGeom>
        </p:spPr>
        <p:txBody>
          <a:bodyPr lIns="104306" tIns="52153" rIns="104306" bIns="52153"/>
          <a:lstStyle/>
          <a:p>
            <a:fld id="{70D7D4B5-85CA-F543-AE0D-E5D78EAFAC6D}" type="datetimeFigureOut">
              <a:rPr lang="en-US" smtClean="0">
                <a:solidFill>
                  <a:prstClr val="black"/>
                </a:solidFill>
                <a:latin typeface="Calibri"/>
              </a:rPr>
              <a:pPr/>
              <a:t>1/30/2017</a:t>
            </a:fld>
            <a:endParaRPr lang="en-US">
              <a:solidFill>
                <a:prstClr val="black"/>
              </a:solidFill>
              <a:latin typeface="Calibri"/>
            </a:endParaRPr>
          </a:p>
        </p:txBody>
      </p:sp>
      <p:sp>
        <p:nvSpPr>
          <p:cNvPr id="4" name="Footer Placeholder 3"/>
          <p:cNvSpPr>
            <a:spLocks noGrp="1"/>
          </p:cNvSpPr>
          <p:nvPr>
            <p:ph type="ftr" sz="quarter" idx="11"/>
          </p:nvPr>
        </p:nvSpPr>
        <p:spPr>
          <a:xfrm>
            <a:off x="3653579" y="7008172"/>
            <a:ext cx="3386243" cy="402567"/>
          </a:xfrm>
          <a:prstGeom prst="rect">
            <a:avLst/>
          </a:prstGeom>
        </p:spPr>
        <p:txBody>
          <a:bodyPr lIns="104306" tIns="52153" rIns="104306" bIns="52153"/>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7663603" y="7008172"/>
            <a:ext cx="2495127" cy="402567"/>
          </a:xfrm>
          <a:prstGeom prst="rect">
            <a:avLst/>
          </a:prstGeom>
        </p:spPr>
        <p:txBody>
          <a:bodyPr lIns="104306" tIns="52153" rIns="104306" bIns="52153"/>
          <a:lstStyle/>
          <a:p>
            <a:fld id="{4D6FC42F-F042-6D49-9890-1DD5CF08C0BB}"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9004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AU"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534670" y="7008171"/>
            <a:ext cx="2495127" cy="402567"/>
          </a:xfrm>
          <a:prstGeom prst="rect">
            <a:avLst/>
          </a:prstGeom>
        </p:spPr>
        <p:txBody>
          <a:bodyPr lIns="104306" tIns="52153" rIns="104306" bIns="52153"/>
          <a:lstStyle/>
          <a:p>
            <a:fld id="{CF0BD0F8-1465-8545-873A-9CD4896441FF}" type="datetimeFigureOut">
              <a:rPr lang="en-US" smtClean="0">
                <a:solidFill>
                  <a:prstClr val="black"/>
                </a:solidFill>
                <a:latin typeface="Calibri"/>
              </a:rPr>
              <a:pPr/>
              <a:t>1/30/2017</a:t>
            </a:fld>
            <a:endParaRPr lang="en-US">
              <a:solidFill>
                <a:prstClr val="black"/>
              </a:solidFill>
              <a:latin typeface="Calibri"/>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lIns="104306" tIns="52153" rIns="104306" bIns="52153"/>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lIns="104306" tIns="52153" rIns="104306" bIns="52153"/>
          <a:lstStyle/>
          <a:p>
            <a:fld id="{3C65FE75-5AF3-7E4A-A612-7DF1265EDF1D}"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13308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042" y="172251"/>
            <a:ext cx="10022312" cy="973349"/>
          </a:xfrm>
          <a:prstGeom prst="rect">
            <a:avLst/>
          </a:prstGeom>
        </p:spPr>
        <p:txBody>
          <a:bodyPr vert="horz" lIns="104306" tIns="52153" rIns="104306" bIns="52153"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61788" y="6887698"/>
            <a:ext cx="10125321" cy="523040"/>
          </a:xfrm>
          <a:prstGeom prst="rect">
            <a:avLst/>
          </a:prstGeom>
          <a:solidFill>
            <a:schemeClr val="lt1">
              <a:alpha val="25000"/>
            </a:schemeClr>
          </a:solidFill>
          <a:ln>
            <a:noFill/>
          </a:ln>
        </p:spPr>
        <p:style>
          <a:lnRef idx="2">
            <a:schemeClr val="accent2"/>
          </a:lnRef>
          <a:fillRef idx="1">
            <a:schemeClr val="lt1"/>
          </a:fillRef>
          <a:effectRef idx="0">
            <a:schemeClr val="accent2"/>
          </a:effectRef>
          <a:fontRef idx="none"/>
        </p:style>
        <p:txBody>
          <a:bodyPr vert="horz" lIns="104306" tIns="52153" rIns="104306" bIns="52153" rtlCol="0">
            <a:noAutofit/>
          </a:bodyPr>
          <a:lstStyle/>
          <a:p>
            <a:pPr lvl="0"/>
            <a:r>
              <a:rPr lang="en-AU" dirty="0" smtClean="0"/>
              <a:t>Click to edit Master text styles</a:t>
            </a:r>
          </a:p>
        </p:txBody>
      </p:sp>
      <p:sp>
        <p:nvSpPr>
          <p:cNvPr id="4" name="TextBox 3"/>
          <p:cNvSpPr txBox="1"/>
          <p:nvPr userDrawn="1"/>
        </p:nvSpPr>
        <p:spPr>
          <a:xfrm rot="16200000">
            <a:off x="9733922" y="447535"/>
            <a:ext cx="1451053" cy="459268"/>
          </a:xfrm>
          <a:prstGeom prst="rect">
            <a:avLst/>
          </a:prstGeom>
          <a:noFill/>
        </p:spPr>
        <p:txBody>
          <a:bodyPr wrap="none" lIns="104306" tIns="52153" rIns="104306" bIns="52153" rtlCol="0">
            <a:spAutoFit/>
          </a:bodyPr>
          <a:lstStyle/>
          <a:p>
            <a:pPr algn="r"/>
            <a:r>
              <a:rPr lang="en-US" sz="2300" b="0" dirty="0" smtClean="0">
                <a:solidFill>
                  <a:schemeClr val="tx1">
                    <a:lumMod val="50000"/>
                    <a:lumOff val="50000"/>
                  </a:schemeClr>
                </a:solidFill>
              </a:rPr>
              <a:t>© ISF, UTS</a:t>
            </a:r>
          </a:p>
        </p:txBody>
      </p:sp>
    </p:spTree>
    <p:extLst>
      <p:ext uri="{BB962C8B-B14F-4D97-AF65-F5344CB8AC3E}">
        <p14:creationId xmlns:p14="http://schemas.microsoft.com/office/powerpoint/2010/main" val="393561766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hdr="0" ftr="0" dt="0"/>
  <p:txStyles>
    <p:titleStyle>
      <a:lvl1pPr algn="l" defTabSz="521528" rtl="0" eaLnBrk="1" latinLnBrk="0" hangingPunct="1">
        <a:spcBef>
          <a:spcPct val="0"/>
        </a:spcBef>
        <a:buNone/>
        <a:defRPr sz="3200" kern="1200">
          <a:solidFill>
            <a:schemeClr val="tx1">
              <a:lumMod val="75000"/>
              <a:lumOff val="25000"/>
            </a:schemeClr>
          </a:solidFill>
          <a:latin typeface="+mj-lt"/>
          <a:ea typeface="+mj-ea"/>
          <a:cs typeface="Helvetica"/>
        </a:defRPr>
      </a:lvl1pPr>
    </p:titleStyle>
    <p:bodyStyle>
      <a:lvl1pPr marL="0" indent="0" algn="l" defTabSz="521528" rtl="0" eaLnBrk="1" latinLnBrk="0" hangingPunct="1">
        <a:spcBef>
          <a:spcPct val="20000"/>
        </a:spcBef>
        <a:buFont typeface="Arial"/>
        <a:buNone/>
        <a:defRPr sz="3200" kern="1200">
          <a:solidFill>
            <a:schemeClr val="tx1">
              <a:lumMod val="75000"/>
              <a:lumOff val="25000"/>
            </a:schemeClr>
          </a:solidFill>
          <a:latin typeface="+mn-lt"/>
          <a:ea typeface="+mn-ea"/>
          <a:cs typeface="Helvetica"/>
        </a:defRPr>
      </a:lvl1pPr>
      <a:lvl2pPr marL="847483" indent="-325955" algn="l" defTabSz="521528" rtl="0" eaLnBrk="1" latinLnBrk="0" hangingPunct="1">
        <a:spcBef>
          <a:spcPct val="20000"/>
        </a:spcBef>
        <a:buFont typeface="Arial"/>
        <a:buChar char="–"/>
        <a:defRPr sz="2100" kern="1200">
          <a:solidFill>
            <a:schemeClr val="tx1"/>
          </a:solidFill>
          <a:latin typeface="Helvetica"/>
          <a:ea typeface="+mn-ea"/>
          <a:cs typeface="Helvetica"/>
        </a:defRPr>
      </a:lvl2pPr>
      <a:lvl3pPr marL="1303820" indent="-260764" algn="l" defTabSz="521528" rtl="0" eaLnBrk="1" latinLnBrk="0" hangingPunct="1">
        <a:spcBef>
          <a:spcPct val="20000"/>
        </a:spcBef>
        <a:buFont typeface="Arial"/>
        <a:buChar char="•"/>
        <a:defRPr sz="2100" kern="1200">
          <a:solidFill>
            <a:schemeClr val="tx1"/>
          </a:solidFill>
          <a:latin typeface="Helvetica"/>
          <a:ea typeface="+mn-ea"/>
          <a:cs typeface="Helvetica"/>
        </a:defRPr>
      </a:lvl3pPr>
      <a:lvl4pPr marL="1825348" indent="-260764" algn="l" defTabSz="521528" rtl="0" eaLnBrk="1" latinLnBrk="0" hangingPunct="1">
        <a:spcBef>
          <a:spcPct val="20000"/>
        </a:spcBef>
        <a:buFont typeface="Arial"/>
        <a:buChar char="–"/>
        <a:defRPr sz="2100" kern="1200">
          <a:solidFill>
            <a:schemeClr val="tx1"/>
          </a:solidFill>
          <a:latin typeface="Helvetica"/>
          <a:ea typeface="+mn-ea"/>
          <a:cs typeface="Helvetica"/>
        </a:defRPr>
      </a:lvl4pPr>
      <a:lvl5pPr marL="2346876" indent="-260764" algn="l" defTabSz="521528" rtl="0" eaLnBrk="1" latinLnBrk="0" hangingPunct="1">
        <a:spcBef>
          <a:spcPct val="20000"/>
        </a:spcBef>
        <a:buFont typeface="Arial"/>
        <a:buChar char="»"/>
        <a:defRPr sz="2100" kern="1200">
          <a:solidFill>
            <a:schemeClr val="tx1"/>
          </a:solidFill>
          <a:latin typeface="Helvetica"/>
          <a:ea typeface="+mn-ea"/>
          <a:cs typeface="Helvetica"/>
        </a:defRPr>
      </a:lvl5pPr>
      <a:lvl6pPr marL="2868404" indent="-260764" algn="l" defTabSz="521528" rtl="0" eaLnBrk="1" latinLnBrk="0" hangingPunct="1">
        <a:spcBef>
          <a:spcPct val="20000"/>
        </a:spcBef>
        <a:buFont typeface="Arial"/>
        <a:buChar char="•"/>
        <a:defRPr sz="2300" kern="1200">
          <a:solidFill>
            <a:schemeClr val="tx1"/>
          </a:solidFill>
          <a:latin typeface="+mn-lt"/>
          <a:ea typeface="+mn-ea"/>
          <a:cs typeface="+mn-cs"/>
        </a:defRPr>
      </a:lvl6pPr>
      <a:lvl7pPr marL="3389932" indent="-260764" algn="l" defTabSz="521528" rtl="0" eaLnBrk="1" latinLnBrk="0" hangingPunct="1">
        <a:spcBef>
          <a:spcPct val="20000"/>
        </a:spcBef>
        <a:buFont typeface="Arial"/>
        <a:buChar char="•"/>
        <a:defRPr sz="2300" kern="1200">
          <a:solidFill>
            <a:schemeClr val="tx1"/>
          </a:solidFill>
          <a:latin typeface="+mn-lt"/>
          <a:ea typeface="+mn-ea"/>
          <a:cs typeface="+mn-cs"/>
        </a:defRPr>
      </a:lvl7pPr>
      <a:lvl8pPr marL="3911460" indent="-260764" algn="l" defTabSz="521528" rtl="0" eaLnBrk="1" latinLnBrk="0" hangingPunct="1">
        <a:spcBef>
          <a:spcPct val="20000"/>
        </a:spcBef>
        <a:buFont typeface="Arial"/>
        <a:buChar char="•"/>
        <a:defRPr sz="2300" kern="1200">
          <a:solidFill>
            <a:schemeClr val="tx1"/>
          </a:solidFill>
          <a:latin typeface="+mn-lt"/>
          <a:ea typeface="+mn-ea"/>
          <a:cs typeface="+mn-cs"/>
        </a:defRPr>
      </a:lvl8pPr>
      <a:lvl9pPr marL="4432988" indent="-260764" algn="l" defTabSz="521528"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528" rtl="0" eaLnBrk="1" latinLnBrk="0" hangingPunct="1">
        <a:defRPr sz="2100" kern="1200">
          <a:solidFill>
            <a:schemeClr val="tx1"/>
          </a:solidFill>
          <a:latin typeface="+mn-lt"/>
          <a:ea typeface="+mn-ea"/>
          <a:cs typeface="+mn-cs"/>
        </a:defRPr>
      </a:lvl1pPr>
      <a:lvl2pPr marL="521528" algn="l" defTabSz="521528" rtl="0" eaLnBrk="1" latinLnBrk="0" hangingPunct="1">
        <a:defRPr sz="2100" kern="1200">
          <a:solidFill>
            <a:schemeClr val="tx1"/>
          </a:solidFill>
          <a:latin typeface="+mn-lt"/>
          <a:ea typeface="+mn-ea"/>
          <a:cs typeface="+mn-cs"/>
        </a:defRPr>
      </a:lvl2pPr>
      <a:lvl3pPr marL="1043056" algn="l" defTabSz="521528" rtl="0" eaLnBrk="1" latinLnBrk="0" hangingPunct="1">
        <a:defRPr sz="2100" kern="1200">
          <a:solidFill>
            <a:schemeClr val="tx1"/>
          </a:solidFill>
          <a:latin typeface="+mn-lt"/>
          <a:ea typeface="+mn-ea"/>
          <a:cs typeface="+mn-cs"/>
        </a:defRPr>
      </a:lvl3pPr>
      <a:lvl4pPr marL="1564584" algn="l" defTabSz="521528" rtl="0" eaLnBrk="1" latinLnBrk="0" hangingPunct="1">
        <a:defRPr sz="2100" kern="1200">
          <a:solidFill>
            <a:schemeClr val="tx1"/>
          </a:solidFill>
          <a:latin typeface="+mn-lt"/>
          <a:ea typeface="+mn-ea"/>
          <a:cs typeface="+mn-cs"/>
        </a:defRPr>
      </a:lvl4pPr>
      <a:lvl5pPr marL="2086112" algn="l" defTabSz="521528" rtl="0" eaLnBrk="1" latinLnBrk="0" hangingPunct="1">
        <a:defRPr sz="2100" kern="1200">
          <a:solidFill>
            <a:schemeClr val="tx1"/>
          </a:solidFill>
          <a:latin typeface="+mn-lt"/>
          <a:ea typeface="+mn-ea"/>
          <a:cs typeface="+mn-cs"/>
        </a:defRPr>
      </a:lvl5pPr>
      <a:lvl6pPr marL="2607640" algn="l" defTabSz="521528" rtl="0" eaLnBrk="1" latinLnBrk="0" hangingPunct="1">
        <a:defRPr sz="2100" kern="1200">
          <a:solidFill>
            <a:schemeClr val="tx1"/>
          </a:solidFill>
          <a:latin typeface="+mn-lt"/>
          <a:ea typeface="+mn-ea"/>
          <a:cs typeface="+mn-cs"/>
        </a:defRPr>
      </a:lvl6pPr>
      <a:lvl7pPr marL="3129168" algn="l" defTabSz="521528" rtl="0" eaLnBrk="1" latinLnBrk="0" hangingPunct="1">
        <a:defRPr sz="2100" kern="1200">
          <a:solidFill>
            <a:schemeClr val="tx1"/>
          </a:solidFill>
          <a:latin typeface="+mn-lt"/>
          <a:ea typeface="+mn-ea"/>
          <a:cs typeface="+mn-cs"/>
        </a:defRPr>
      </a:lvl7pPr>
      <a:lvl8pPr marL="3650696" algn="l" defTabSz="521528" rtl="0" eaLnBrk="1" latinLnBrk="0" hangingPunct="1">
        <a:defRPr sz="2100" kern="1200">
          <a:solidFill>
            <a:schemeClr val="tx1"/>
          </a:solidFill>
          <a:latin typeface="+mn-lt"/>
          <a:ea typeface="+mn-ea"/>
          <a:cs typeface="+mn-cs"/>
        </a:defRPr>
      </a:lvl8pPr>
      <a:lvl9pPr marL="4172224" algn="l" defTabSz="52152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042" y="172251"/>
            <a:ext cx="10022312" cy="973349"/>
          </a:xfrm>
          <a:prstGeom prst="rect">
            <a:avLst/>
          </a:prstGeom>
        </p:spPr>
        <p:txBody>
          <a:bodyPr vert="horz" lIns="104306" tIns="52153" rIns="104306" bIns="52153"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61788" y="6887698"/>
            <a:ext cx="10125321" cy="523040"/>
          </a:xfrm>
          <a:prstGeom prst="rect">
            <a:avLst/>
          </a:prstGeom>
          <a:solidFill>
            <a:schemeClr val="lt1">
              <a:alpha val="25000"/>
            </a:schemeClr>
          </a:solidFill>
          <a:ln>
            <a:noFill/>
          </a:ln>
        </p:spPr>
        <p:style>
          <a:lnRef idx="2">
            <a:schemeClr val="accent2"/>
          </a:lnRef>
          <a:fillRef idx="1">
            <a:schemeClr val="lt1"/>
          </a:fillRef>
          <a:effectRef idx="0">
            <a:schemeClr val="accent2"/>
          </a:effectRef>
          <a:fontRef idx="none"/>
        </p:style>
        <p:txBody>
          <a:bodyPr vert="horz" lIns="104306" tIns="52153" rIns="104306" bIns="52153" rtlCol="0">
            <a:noAutofit/>
          </a:bodyPr>
          <a:lstStyle/>
          <a:p>
            <a:pPr lvl="0"/>
            <a:r>
              <a:rPr lang="en-AU" dirty="0" smtClean="0"/>
              <a:t>Click to edit Master text styles</a:t>
            </a:r>
          </a:p>
        </p:txBody>
      </p:sp>
      <p:sp>
        <p:nvSpPr>
          <p:cNvPr id="4" name="TextBox 3"/>
          <p:cNvSpPr txBox="1"/>
          <p:nvPr userDrawn="1"/>
        </p:nvSpPr>
        <p:spPr>
          <a:xfrm rot="16200000">
            <a:off x="9733922" y="447535"/>
            <a:ext cx="1451053" cy="459268"/>
          </a:xfrm>
          <a:prstGeom prst="rect">
            <a:avLst/>
          </a:prstGeom>
          <a:noFill/>
        </p:spPr>
        <p:txBody>
          <a:bodyPr wrap="none" lIns="104306" tIns="52153" rIns="104306" bIns="52153" rtlCol="0">
            <a:spAutoFit/>
          </a:bodyPr>
          <a:lstStyle/>
          <a:p>
            <a:pPr algn="r"/>
            <a:r>
              <a:rPr lang="en-US" sz="2300" dirty="0" smtClean="0">
                <a:solidFill>
                  <a:prstClr val="black">
                    <a:lumMod val="50000"/>
                    <a:lumOff val="50000"/>
                  </a:prstClr>
                </a:solidFill>
                <a:latin typeface="Calibri"/>
              </a:rPr>
              <a:t>© ISF, UTS</a:t>
            </a:r>
          </a:p>
        </p:txBody>
      </p:sp>
    </p:spTree>
    <p:extLst>
      <p:ext uri="{BB962C8B-B14F-4D97-AF65-F5344CB8AC3E}">
        <p14:creationId xmlns:p14="http://schemas.microsoft.com/office/powerpoint/2010/main" val="216791097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hdr="0" ftr="0" dt="0"/>
  <p:txStyles>
    <p:titleStyle>
      <a:lvl1pPr algn="l" defTabSz="521528" rtl="0" eaLnBrk="1" latinLnBrk="0" hangingPunct="1">
        <a:spcBef>
          <a:spcPct val="0"/>
        </a:spcBef>
        <a:buNone/>
        <a:defRPr sz="3200" kern="1200">
          <a:solidFill>
            <a:schemeClr val="tx1">
              <a:lumMod val="75000"/>
              <a:lumOff val="25000"/>
            </a:schemeClr>
          </a:solidFill>
          <a:latin typeface="+mj-lt"/>
          <a:ea typeface="+mj-ea"/>
          <a:cs typeface="Helvetica"/>
        </a:defRPr>
      </a:lvl1pPr>
    </p:titleStyle>
    <p:bodyStyle>
      <a:lvl1pPr marL="0" indent="0" algn="l" defTabSz="521528" rtl="0" eaLnBrk="1" latinLnBrk="0" hangingPunct="1">
        <a:spcBef>
          <a:spcPct val="20000"/>
        </a:spcBef>
        <a:buFont typeface="Arial"/>
        <a:buNone/>
        <a:defRPr sz="3200" kern="1200">
          <a:solidFill>
            <a:schemeClr val="tx1">
              <a:lumMod val="75000"/>
              <a:lumOff val="25000"/>
            </a:schemeClr>
          </a:solidFill>
          <a:latin typeface="+mn-lt"/>
          <a:ea typeface="+mn-ea"/>
          <a:cs typeface="Helvetica"/>
        </a:defRPr>
      </a:lvl1pPr>
      <a:lvl2pPr marL="847483" indent="-325955" algn="l" defTabSz="521528" rtl="0" eaLnBrk="1" latinLnBrk="0" hangingPunct="1">
        <a:spcBef>
          <a:spcPct val="20000"/>
        </a:spcBef>
        <a:buFont typeface="Arial"/>
        <a:buChar char="–"/>
        <a:defRPr sz="2100" kern="1200">
          <a:solidFill>
            <a:schemeClr val="tx1"/>
          </a:solidFill>
          <a:latin typeface="Helvetica"/>
          <a:ea typeface="+mn-ea"/>
          <a:cs typeface="Helvetica"/>
        </a:defRPr>
      </a:lvl2pPr>
      <a:lvl3pPr marL="1303820" indent="-260764" algn="l" defTabSz="521528" rtl="0" eaLnBrk="1" latinLnBrk="0" hangingPunct="1">
        <a:spcBef>
          <a:spcPct val="20000"/>
        </a:spcBef>
        <a:buFont typeface="Arial"/>
        <a:buChar char="•"/>
        <a:defRPr sz="2100" kern="1200">
          <a:solidFill>
            <a:schemeClr val="tx1"/>
          </a:solidFill>
          <a:latin typeface="Helvetica"/>
          <a:ea typeface="+mn-ea"/>
          <a:cs typeface="Helvetica"/>
        </a:defRPr>
      </a:lvl3pPr>
      <a:lvl4pPr marL="1825348" indent="-260764" algn="l" defTabSz="521528" rtl="0" eaLnBrk="1" latinLnBrk="0" hangingPunct="1">
        <a:spcBef>
          <a:spcPct val="20000"/>
        </a:spcBef>
        <a:buFont typeface="Arial"/>
        <a:buChar char="–"/>
        <a:defRPr sz="2100" kern="1200">
          <a:solidFill>
            <a:schemeClr val="tx1"/>
          </a:solidFill>
          <a:latin typeface="Helvetica"/>
          <a:ea typeface="+mn-ea"/>
          <a:cs typeface="Helvetica"/>
        </a:defRPr>
      </a:lvl4pPr>
      <a:lvl5pPr marL="2346876" indent="-260764" algn="l" defTabSz="521528" rtl="0" eaLnBrk="1" latinLnBrk="0" hangingPunct="1">
        <a:spcBef>
          <a:spcPct val="20000"/>
        </a:spcBef>
        <a:buFont typeface="Arial"/>
        <a:buChar char="»"/>
        <a:defRPr sz="2100" kern="1200">
          <a:solidFill>
            <a:schemeClr val="tx1"/>
          </a:solidFill>
          <a:latin typeface="Helvetica"/>
          <a:ea typeface="+mn-ea"/>
          <a:cs typeface="Helvetica"/>
        </a:defRPr>
      </a:lvl5pPr>
      <a:lvl6pPr marL="2868404" indent="-260764" algn="l" defTabSz="521528" rtl="0" eaLnBrk="1" latinLnBrk="0" hangingPunct="1">
        <a:spcBef>
          <a:spcPct val="20000"/>
        </a:spcBef>
        <a:buFont typeface="Arial"/>
        <a:buChar char="•"/>
        <a:defRPr sz="2300" kern="1200">
          <a:solidFill>
            <a:schemeClr val="tx1"/>
          </a:solidFill>
          <a:latin typeface="+mn-lt"/>
          <a:ea typeface="+mn-ea"/>
          <a:cs typeface="+mn-cs"/>
        </a:defRPr>
      </a:lvl6pPr>
      <a:lvl7pPr marL="3389932" indent="-260764" algn="l" defTabSz="521528" rtl="0" eaLnBrk="1" latinLnBrk="0" hangingPunct="1">
        <a:spcBef>
          <a:spcPct val="20000"/>
        </a:spcBef>
        <a:buFont typeface="Arial"/>
        <a:buChar char="•"/>
        <a:defRPr sz="2300" kern="1200">
          <a:solidFill>
            <a:schemeClr val="tx1"/>
          </a:solidFill>
          <a:latin typeface="+mn-lt"/>
          <a:ea typeface="+mn-ea"/>
          <a:cs typeface="+mn-cs"/>
        </a:defRPr>
      </a:lvl7pPr>
      <a:lvl8pPr marL="3911460" indent="-260764" algn="l" defTabSz="521528" rtl="0" eaLnBrk="1" latinLnBrk="0" hangingPunct="1">
        <a:spcBef>
          <a:spcPct val="20000"/>
        </a:spcBef>
        <a:buFont typeface="Arial"/>
        <a:buChar char="•"/>
        <a:defRPr sz="2300" kern="1200">
          <a:solidFill>
            <a:schemeClr val="tx1"/>
          </a:solidFill>
          <a:latin typeface="+mn-lt"/>
          <a:ea typeface="+mn-ea"/>
          <a:cs typeface="+mn-cs"/>
        </a:defRPr>
      </a:lvl8pPr>
      <a:lvl9pPr marL="4432988" indent="-260764" algn="l" defTabSz="521528"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528" rtl="0" eaLnBrk="1" latinLnBrk="0" hangingPunct="1">
        <a:defRPr sz="2100" kern="1200">
          <a:solidFill>
            <a:schemeClr val="tx1"/>
          </a:solidFill>
          <a:latin typeface="+mn-lt"/>
          <a:ea typeface="+mn-ea"/>
          <a:cs typeface="+mn-cs"/>
        </a:defRPr>
      </a:lvl1pPr>
      <a:lvl2pPr marL="521528" algn="l" defTabSz="521528" rtl="0" eaLnBrk="1" latinLnBrk="0" hangingPunct="1">
        <a:defRPr sz="2100" kern="1200">
          <a:solidFill>
            <a:schemeClr val="tx1"/>
          </a:solidFill>
          <a:latin typeface="+mn-lt"/>
          <a:ea typeface="+mn-ea"/>
          <a:cs typeface="+mn-cs"/>
        </a:defRPr>
      </a:lvl2pPr>
      <a:lvl3pPr marL="1043056" algn="l" defTabSz="521528" rtl="0" eaLnBrk="1" latinLnBrk="0" hangingPunct="1">
        <a:defRPr sz="2100" kern="1200">
          <a:solidFill>
            <a:schemeClr val="tx1"/>
          </a:solidFill>
          <a:latin typeface="+mn-lt"/>
          <a:ea typeface="+mn-ea"/>
          <a:cs typeface="+mn-cs"/>
        </a:defRPr>
      </a:lvl3pPr>
      <a:lvl4pPr marL="1564584" algn="l" defTabSz="521528" rtl="0" eaLnBrk="1" latinLnBrk="0" hangingPunct="1">
        <a:defRPr sz="2100" kern="1200">
          <a:solidFill>
            <a:schemeClr val="tx1"/>
          </a:solidFill>
          <a:latin typeface="+mn-lt"/>
          <a:ea typeface="+mn-ea"/>
          <a:cs typeface="+mn-cs"/>
        </a:defRPr>
      </a:lvl4pPr>
      <a:lvl5pPr marL="2086112" algn="l" defTabSz="521528" rtl="0" eaLnBrk="1" latinLnBrk="0" hangingPunct="1">
        <a:defRPr sz="2100" kern="1200">
          <a:solidFill>
            <a:schemeClr val="tx1"/>
          </a:solidFill>
          <a:latin typeface="+mn-lt"/>
          <a:ea typeface="+mn-ea"/>
          <a:cs typeface="+mn-cs"/>
        </a:defRPr>
      </a:lvl5pPr>
      <a:lvl6pPr marL="2607640" algn="l" defTabSz="521528" rtl="0" eaLnBrk="1" latinLnBrk="0" hangingPunct="1">
        <a:defRPr sz="2100" kern="1200">
          <a:solidFill>
            <a:schemeClr val="tx1"/>
          </a:solidFill>
          <a:latin typeface="+mn-lt"/>
          <a:ea typeface="+mn-ea"/>
          <a:cs typeface="+mn-cs"/>
        </a:defRPr>
      </a:lvl6pPr>
      <a:lvl7pPr marL="3129168" algn="l" defTabSz="521528" rtl="0" eaLnBrk="1" latinLnBrk="0" hangingPunct="1">
        <a:defRPr sz="2100" kern="1200">
          <a:solidFill>
            <a:schemeClr val="tx1"/>
          </a:solidFill>
          <a:latin typeface="+mn-lt"/>
          <a:ea typeface="+mn-ea"/>
          <a:cs typeface="+mn-cs"/>
        </a:defRPr>
      </a:lvl7pPr>
      <a:lvl8pPr marL="3650696" algn="l" defTabSz="521528" rtl="0" eaLnBrk="1" latinLnBrk="0" hangingPunct="1">
        <a:defRPr sz="2100" kern="1200">
          <a:solidFill>
            <a:schemeClr val="tx1"/>
          </a:solidFill>
          <a:latin typeface="+mn-lt"/>
          <a:ea typeface="+mn-ea"/>
          <a:cs typeface="+mn-cs"/>
        </a:defRPr>
      </a:lvl8pPr>
      <a:lvl9pPr marL="4172224" algn="l" defTabSz="52152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businessmodelgeneration.com/canvas/bmc" TargetMode="External"/><Relationship Id="rId2" Type="http://schemas.openxmlformats.org/officeDocument/2006/relationships/hyperlink" Target="http://communitysanitationgovernance.info/research-outputs/"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communitysanitationgovernance.info/research-output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peepoople.com/peepoo-models/urban-slums-2/"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aner.gy/our-work/the-sanergy-mode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vml"/><Relationship Id="rId1" Type="http://schemas.openxmlformats.org/officeDocument/2006/relationships/themeOverride" Target="../theme/themeOverride2.xml"/><Relationship Id="rId5" Type="http://schemas.openxmlformats.org/officeDocument/2006/relationships/image" Target="../media/image42.emf"/><Relationship Id="rId4" Type="http://schemas.openxmlformats.org/officeDocument/2006/relationships/package" Target="../embeddings/Microsoft_Excel_Worksheet1.xlsx"/></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9.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hyperlink" Target="https://www.epa.gov/sites/production/files/2015-06/documents/2005_12_20_septics_onsite_handbook_fs.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nepis.epa.gov/Exe/ZyNET.exe/20009NAM.TXT?ZyActionD=ZyDocument&amp;Client=EPA&amp;Index=2000+Thru+2005&amp;Docs=&amp;Query=&amp;Time=&amp;EndTime=&amp;SearchMethod=1&amp;TocRestrict=n&amp;Toc=&amp;TocEntry=&amp;QField=&amp;QFieldYear=&amp;QFieldMonth=&amp;QFieldDay=&amp;IntQFieldOp=0&amp;ExtQFieldOp=0&amp;XmlQuery=&amp;File=D:\zyfiles\Index%20Data\00thru05\Txt\00000007\20009NAM.txt&amp;User=ANONYMOUS&amp;Password=anonymous&amp;SortMethod=h|-&amp;MaximumDocuments=1&amp;FuzzyDegree=0&amp;ImageQuality=r75g8/r75g8/x150y150g16/i425&amp;Display=p|f&amp;DefSeekPage=x&amp;SearchBack=ZyActionL&amp;Back=ZyActionS&amp;BackDesc=Results%20page&amp;MaximumPages=1&amp;ZyEntry=1&amp;SeekPage=x&amp;ZyPUR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63.png"/><Relationship Id="rId4" Type="http://schemas.openxmlformats.org/officeDocument/2006/relationships/image" Target="../media/image5.png"/></Relationships>
</file>

<file path=ppt/slides/_rels/slide149.xml.rels><?xml version="1.0" encoding="UTF-8" standalone="yes"?>
<Relationships xmlns="http://schemas.openxmlformats.org/package/2006/relationships"><Relationship Id="rId3" Type="http://schemas.openxmlformats.org/officeDocument/2006/relationships/hyperlink" Target="mailto:cynthia.mitchell@uts.edu.au" TargetMode="External"/><Relationship Id="rId7" Type="http://schemas.openxmlformats.org/officeDocument/2006/relationships/hyperlink" Target="http://communitysanitationgovernance.info"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hyperlink" Target="mailto:prast@aksansi.org" TargetMode="External"/><Relationship Id="rId5" Type="http://schemas.openxmlformats.org/officeDocument/2006/relationships/hyperlink" Target="mailto:kumi.abeysuriya@uts.edu.au" TargetMode="External"/><Relationship Id="rId4" Type="http://schemas.openxmlformats.org/officeDocument/2006/relationships/hyperlink" Target="mailto:katie.ross@uts.edu.a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developmentbookshelf.com/doi/pdf/10.3362/1756-3488.2016.0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communitysanitationgovernance.info/research-output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29.jpe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30.png"/><Relationship Id="rId4" Type="http://schemas.openxmlformats.org/officeDocument/2006/relationships/image" Target="../media/image27.png"/><Relationship Id="rId9" Type="http://schemas.microsoft.com/office/2007/relationships/hdphoto" Target="../media/hdphoto4.wd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29.jpeg"/><Relationship Id="rId13" Type="http://schemas.microsoft.com/office/2007/relationships/hdphoto" Target="../media/hdphoto11.wdp"/><Relationship Id="rId3" Type="http://schemas.microsoft.com/office/2007/relationships/hdphoto" Target="../media/hdphoto7.wdp"/><Relationship Id="rId7" Type="http://schemas.microsoft.com/office/2007/relationships/hdphoto" Target="../media/hdphoto9.wdp"/><Relationship Id="rId12" Type="http://schemas.openxmlformats.org/officeDocument/2006/relationships/image" Target="../media/image31.png"/><Relationship Id="rId2" Type="http://schemas.openxmlformats.org/officeDocument/2006/relationships/image" Target="../media/image26.jpeg"/><Relationship Id="rId16" Type="http://schemas.microsoft.com/office/2007/relationships/hdphoto" Target="../media/hdphoto13.wdp"/><Relationship Id="rId1" Type="http://schemas.openxmlformats.org/officeDocument/2006/relationships/slideLayout" Target="../slideLayouts/slideLayout4.xml"/><Relationship Id="rId6" Type="http://schemas.openxmlformats.org/officeDocument/2006/relationships/image" Target="../media/image28.png"/><Relationship Id="rId11" Type="http://schemas.microsoft.com/office/2007/relationships/hdphoto" Target="../media/hdphoto5.wdp"/><Relationship Id="rId5" Type="http://schemas.microsoft.com/office/2007/relationships/hdphoto" Target="../media/hdphoto8.wdp"/><Relationship Id="rId15" Type="http://schemas.microsoft.com/office/2007/relationships/hdphoto" Target="../media/hdphoto12.wdp"/><Relationship Id="rId10" Type="http://schemas.openxmlformats.org/officeDocument/2006/relationships/image" Target="../media/image30.png"/><Relationship Id="rId4" Type="http://schemas.openxmlformats.org/officeDocument/2006/relationships/image" Target="../media/image27.png"/><Relationship Id="rId9" Type="http://schemas.microsoft.com/office/2007/relationships/hdphoto" Target="../media/hdphoto10.wdp"/><Relationship Id="rId14" Type="http://schemas.openxmlformats.org/officeDocument/2006/relationships/image" Target="../media/image3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93400" cy="758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104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151842" cy="5171531"/>
          </a:xfrm>
          <a:solidFill>
            <a:schemeClr val="lt1">
              <a:alpha val="82000"/>
            </a:schemeClr>
          </a:solidFill>
        </p:spPr>
        <p:txBody>
          <a:bodyPr anchor="ctr" anchorCtr="0">
            <a:noAutofit/>
          </a:bodyPr>
          <a:lstStyle/>
          <a:p>
            <a:r>
              <a:rPr lang="en-AU" sz="6800" dirty="0" err="1">
                <a:solidFill>
                  <a:srgbClr val="B1005D"/>
                </a:solidFill>
              </a:rPr>
              <a:t>Mengapa</a:t>
            </a:r>
            <a:r>
              <a:rPr lang="en-AU" sz="6800" dirty="0">
                <a:solidFill>
                  <a:srgbClr val="B1005D"/>
                </a:solidFill>
              </a:rPr>
              <a:t> </a:t>
            </a:r>
            <a:r>
              <a:rPr lang="en-AU" sz="6800" dirty="0" err="1"/>
              <a:t>perlu</a:t>
            </a:r>
            <a:r>
              <a:rPr lang="en-AU" sz="6800" dirty="0"/>
              <a:t> </a:t>
            </a:r>
            <a:r>
              <a:rPr lang="en-AU" sz="6800" dirty="0" err="1"/>
              <a:t>meningkatkan</a:t>
            </a:r>
            <a:r>
              <a:rPr lang="en-AU" sz="6800" dirty="0"/>
              <a:t> Tata </a:t>
            </a:r>
            <a:r>
              <a:rPr lang="en-AU" sz="6800" dirty="0" err="1"/>
              <a:t>Kelola</a:t>
            </a:r>
            <a:r>
              <a:rPr lang="en-AU" sz="6800" dirty="0"/>
              <a:t> </a:t>
            </a:r>
            <a:r>
              <a:rPr lang="en-AU" sz="6800" dirty="0" err="1"/>
              <a:t>sistem</a:t>
            </a:r>
            <a:r>
              <a:rPr lang="en-AU" sz="6800" dirty="0"/>
              <a:t> </a:t>
            </a:r>
            <a:r>
              <a:rPr lang="en-AU" sz="6800" dirty="0" err="1"/>
              <a:t>skala</a:t>
            </a:r>
            <a:r>
              <a:rPr lang="en-AU" sz="6800" dirty="0"/>
              <a:t> </a:t>
            </a:r>
            <a:r>
              <a:rPr lang="en-AU" sz="6800" dirty="0" err="1"/>
              <a:t>lokal</a:t>
            </a:r>
            <a:r>
              <a:rPr lang="en-AU" sz="6800" dirty="0"/>
              <a:t>? </a:t>
            </a:r>
          </a:p>
        </p:txBody>
      </p:sp>
      <p:sp>
        <p:nvSpPr>
          <p:cNvPr id="3" name="Title 1"/>
          <p:cNvSpPr>
            <a:spLocks noGrp="1"/>
          </p:cNvSpPr>
          <p:nvPr>
            <p:ph type="title"/>
          </p:nvPr>
        </p:nvSpPr>
        <p:spPr>
          <a:xfrm>
            <a:off x="319042" y="526970"/>
            <a:ext cx="10022312" cy="973349"/>
          </a:xfrm>
        </p:spPr>
        <p:txBody>
          <a:bodyPr>
            <a:noAutofit/>
          </a:bodyPr>
          <a:lstStyle/>
          <a:p>
            <a:r>
              <a:rPr lang="en-US" sz="6800" dirty="0"/>
              <a:t>1. PENDAHULUAN</a:t>
            </a:r>
          </a:p>
        </p:txBody>
      </p:sp>
    </p:spTree>
    <p:extLst>
      <p:ext uri="{BB962C8B-B14F-4D97-AF65-F5344CB8AC3E}">
        <p14:creationId xmlns:p14="http://schemas.microsoft.com/office/powerpoint/2010/main" val="20945858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20030" y="882147"/>
            <a:ext cx="10121324" cy="994166"/>
          </a:xfrm>
          <a:prstGeom prst="rect">
            <a:avLst/>
          </a:prstGeom>
        </p:spPr>
        <p:txBody>
          <a:bodyPr vert="horz" lIns="104306" tIns="52153" rIns="104306" bIns="52153" rtlCol="0" anchor="ctr">
            <a:norm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nSpc>
                <a:spcPct val="130000"/>
              </a:lnSpc>
              <a:spcBef>
                <a:spcPts val="228"/>
              </a:spcBef>
              <a:spcAft>
                <a:spcPts val="228"/>
              </a:spcAft>
            </a:pPr>
            <a:r>
              <a:rPr lang="en-AU" dirty="0" err="1" smtClean="0">
                <a:solidFill>
                  <a:schemeClr val="tx1">
                    <a:lumMod val="65000"/>
                    <a:lumOff val="35000"/>
                  </a:schemeClr>
                </a:solidFill>
              </a:rPr>
              <a:t>Rangkuman</a:t>
            </a:r>
            <a:r>
              <a:rPr lang="en-AU" dirty="0" smtClean="0">
                <a:solidFill>
                  <a:schemeClr val="tx1">
                    <a:lumMod val="65000"/>
                    <a:lumOff val="35000"/>
                  </a:schemeClr>
                </a:solidFill>
              </a:rPr>
              <a:t> </a:t>
            </a:r>
            <a:r>
              <a:rPr lang="en-AU" dirty="0" err="1" smtClean="0">
                <a:solidFill>
                  <a:schemeClr val="tx1">
                    <a:lumMod val="65000"/>
                    <a:lumOff val="35000"/>
                  </a:schemeClr>
                </a:solidFill>
              </a:rPr>
              <a:t>alasan</a:t>
            </a:r>
            <a:r>
              <a:rPr lang="en-AU" dirty="0" smtClean="0">
                <a:solidFill>
                  <a:schemeClr val="tx1">
                    <a:lumMod val="65000"/>
                    <a:lumOff val="35000"/>
                  </a:schemeClr>
                </a:solidFill>
              </a:rPr>
              <a:t> </a:t>
            </a:r>
            <a:r>
              <a:rPr lang="en-AU" dirty="0" err="1" smtClean="0">
                <a:solidFill>
                  <a:schemeClr val="tx1">
                    <a:lumMod val="65000"/>
                    <a:lumOff val="35000"/>
                  </a:schemeClr>
                </a:solidFill>
              </a:rPr>
              <a:t>untuk</a:t>
            </a:r>
            <a:r>
              <a:rPr lang="en-AU" dirty="0" smtClean="0">
                <a:solidFill>
                  <a:schemeClr val="tx1">
                    <a:lumMod val="65000"/>
                    <a:lumOff val="35000"/>
                  </a:schemeClr>
                </a:solidFill>
              </a:rPr>
              <a:t> </a:t>
            </a:r>
            <a:r>
              <a:rPr lang="en-AU" dirty="0" err="1" smtClean="0">
                <a:solidFill>
                  <a:schemeClr val="tx1">
                    <a:lumMod val="65000"/>
                    <a:lumOff val="35000"/>
                  </a:schemeClr>
                </a:solidFill>
              </a:rPr>
              <a:t>meningkatkan</a:t>
            </a:r>
            <a:r>
              <a:rPr lang="en-AU" dirty="0" smtClean="0">
                <a:solidFill>
                  <a:schemeClr val="tx1">
                    <a:lumMod val="65000"/>
                    <a:lumOff val="35000"/>
                  </a:schemeClr>
                </a:solidFill>
              </a:rPr>
              <a:t> </a:t>
            </a:r>
            <a:r>
              <a:rPr lang="en-AU" dirty="0" err="1" smtClean="0">
                <a:solidFill>
                  <a:schemeClr val="tx1">
                    <a:lumMod val="65000"/>
                    <a:lumOff val="35000"/>
                  </a:schemeClr>
                </a:solidFill>
              </a:rPr>
              <a:t>partisipasi</a:t>
            </a:r>
            <a:r>
              <a:rPr lang="en-AU" dirty="0" smtClean="0">
                <a:solidFill>
                  <a:schemeClr val="tx1">
                    <a:lumMod val="65000"/>
                    <a:lumOff val="35000"/>
                  </a:schemeClr>
                </a:solidFill>
              </a:rPr>
              <a:t> </a:t>
            </a:r>
            <a:r>
              <a:rPr lang="en-AU" dirty="0" err="1" smtClean="0">
                <a:solidFill>
                  <a:schemeClr val="tx1">
                    <a:lumMod val="65000"/>
                    <a:lumOff val="35000"/>
                  </a:schemeClr>
                </a:solidFill>
              </a:rPr>
              <a:t>Pemda</a:t>
            </a:r>
            <a:r>
              <a:rPr lang="en-AU" dirty="0" smtClean="0">
                <a:solidFill>
                  <a:schemeClr val="tx1">
                    <a:lumMod val="65000"/>
                    <a:lumOff val="35000"/>
                  </a:schemeClr>
                </a:solidFill>
              </a:rPr>
              <a:t> Daerah: </a:t>
            </a:r>
            <a:endParaRPr lang="en-AU" sz="2700" dirty="0">
              <a:solidFill>
                <a:schemeClr val="tx1">
                  <a:lumMod val="65000"/>
                  <a:lumOff val="35000"/>
                </a:schemeClr>
              </a:solidFill>
            </a:endParaRPr>
          </a:p>
        </p:txBody>
      </p:sp>
      <p:sp>
        <p:nvSpPr>
          <p:cNvPr id="24" name="Text Placeholder 2"/>
          <p:cNvSpPr>
            <a:spLocks noGrp="1"/>
          </p:cNvSpPr>
          <p:nvPr>
            <p:ph type="body" sz="quarter" idx="10"/>
          </p:nvPr>
        </p:nvSpPr>
        <p:spPr>
          <a:xfrm>
            <a:off x="220030" y="1876313"/>
            <a:ext cx="10374358" cy="4074681"/>
          </a:xfrm>
        </p:spPr>
        <p:txBody>
          <a:bodyPr/>
          <a:lstStyle/>
          <a:p>
            <a:pPr marL="521528" indent="-521528">
              <a:buFont typeface="Arial"/>
              <a:buChar char="•"/>
            </a:pPr>
            <a:r>
              <a:rPr lang="en-AU" dirty="0" err="1" smtClean="0"/>
              <a:t>Tanggung</a:t>
            </a:r>
            <a:r>
              <a:rPr lang="en-AU" dirty="0" smtClean="0"/>
              <a:t> </a:t>
            </a:r>
            <a:r>
              <a:rPr lang="en-AU" dirty="0" err="1" smtClean="0"/>
              <a:t>jawab</a:t>
            </a:r>
            <a:r>
              <a:rPr lang="en-AU" dirty="0" smtClean="0"/>
              <a:t> </a:t>
            </a:r>
            <a:r>
              <a:rPr lang="en-AU" dirty="0" err="1" smtClean="0"/>
              <a:t>hukum</a:t>
            </a:r>
            <a:r>
              <a:rPr lang="en-AU" dirty="0" smtClean="0"/>
              <a:t> </a:t>
            </a:r>
            <a:endParaRPr lang="en-AU" dirty="0"/>
          </a:p>
          <a:p>
            <a:pPr marL="521528" indent="-521528">
              <a:buFont typeface="Arial"/>
              <a:buChar char="•"/>
            </a:pPr>
            <a:r>
              <a:rPr lang="en-AU" dirty="0" err="1" smtClean="0"/>
              <a:t>Tekanan</a:t>
            </a:r>
            <a:r>
              <a:rPr lang="en-AU" dirty="0" smtClean="0"/>
              <a:t> </a:t>
            </a:r>
            <a:r>
              <a:rPr lang="en-AU" dirty="0" err="1" smtClean="0"/>
              <a:t>kelembagaan</a:t>
            </a:r>
            <a:endParaRPr lang="en-AU" dirty="0"/>
          </a:p>
          <a:p>
            <a:pPr marL="521528" indent="-521528">
              <a:buFont typeface="Arial"/>
              <a:buChar char="•"/>
            </a:pPr>
            <a:r>
              <a:rPr lang="en-AU" dirty="0" err="1" smtClean="0"/>
              <a:t>Pertimbangan</a:t>
            </a:r>
            <a:r>
              <a:rPr lang="en-AU" dirty="0" smtClean="0"/>
              <a:t> </a:t>
            </a:r>
            <a:r>
              <a:rPr lang="en-AU" dirty="0" err="1" smtClean="0"/>
              <a:t>keadilan</a:t>
            </a:r>
            <a:endParaRPr lang="en-AU" dirty="0"/>
          </a:p>
          <a:p>
            <a:pPr marL="521528" indent="-521528">
              <a:buFont typeface="Arial"/>
              <a:buChar char="•"/>
            </a:pPr>
            <a:r>
              <a:rPr lang="en-AU" dirty="0" err="1" smtClean="0"/>
              <a:t>Selalu</a:t>
            </a:r>
            <a:r>
              <a:rPr lang="en-AU" dirty="0" smtClean="0"/>
              <a:t> </a:t>
            </a:r>
            <a:r>
              <a:rPr lang="en-AU" dirty="0" err="1" smtClean="0"/>
              <a:t>adanya</a:t>
            </a:r>
            <a:r>
              <a:rPr lang="en-AU" dirty="0" smtClean="0"/>
              <a:t> </a:t>
            </a:r>
            <a:r>
              <a:rPr lang="en-AU" dirty="0" err="1" smtClean="0"/>
              <a:t>bahaya</a:t>
            </a:r>
            <a:r>
              <a:rPr lang="en-AU" dirty="0" smtClean="0"/>
              <a:t> </a:t>
            </a:r>
            <a:r>
              <a:rPr lang="en-AU" dirty="0" err="1" smtClean="0"/>
              <a:t>efluen</a:t>
            </a:r>
            <a:r>
              <a:rPr lang="en-AU" dirty="0" smtClean="0"/>
              <a:t> </a:t>
            </a:r>
            <a:r>
              <a:rPr lang="en-AU" dirty="0" err="1" smtClean="0"/>
              <a:t>selama</a:t>
            </a:r>
            <a:r>
              <a:rPr lang="en-AU" dirty="0" smtClean="0"/>
              <a:t> </a:t>
            </a:r>
            <a:r>
              <a:rPr lang="en-AU" dirty="0" err="1" smtClean="0"/>
              <a:t>pengoperasian</a:t>
            </a:r>
            <a:endParaRPr lang="en-AU" dirty="0"/>
          </a:p>
          <a:p>
            <a:pPr marL="521528" indent="-521528">
              <a:buFont typeface="Arial"/>
              <a:buChar char="•"/>
            </a:pPr>
            <a:r>
              <a:rPr lang="en-AU" dirty="0" err="1" smtClean="0"/>
              <a:t>Alasan</a:t>
            </a:r>
            <a:r>
              <a:rPr lang="en-AU" dirty="0" smtClean="0"/>
              <a:t> </a:t>
            </a:r>
            <a:r>
              <a:rPr lang="en-AU" dirty="0" err="1" smtClean="0"/>
              <a:t>kemampuan</a:t>
            </a:r>
            <a:r>
              <a:rPr lang="en-AU" dirty="0" smtClean="0"/>
              <a:t> KSM</a:t>
            </a:r>
            <a:endParaRPr lang="en-AU" dirty="0"/>
          </a:p>
          <a:p>
            <a:pPr marL="521528" indent="-521528">
              <a:buFont typeface="Arial"/>
              <a:buChar char="•"/>
            </a:pPr>
            <a:r>
              <a:rPr lang="en-AU" dirty="0" err="1" smtClean="0"/>
              <a:t>Alasan</a:t>
            </a:r>
            <a:r>
              <a:rPr lang="en-AU" dirty="0" smtClean="0"/>
              <a:t> </a:t>
            </a:r>
            <a:r>
              <a:rPr lang="en-AU" dirty="0" err="1" smtClean="0"/>
              <a:t>efisiensi</a:t>
            </a:r>
            <a:endParaRPr lang="en-AU" dirty="0"/>
          </a:p>
          <a:p>
            <a:pPr marL="521528" indent="-521528">
              <a:buFont typeface="Arial"/>
              <a:buChar char="•"/>
            </a:pPr>
            <a:r>
              <a:rPr lang="en-AU" dirty="0" err="1" smtClean="0"/>
              <a:t>Berubahnya</a:t>
            </a:r>
            <a:r>
              <a:rPr lang="en-AU" dirty="0" smtClean="0"/>
              <a:t> </a:t>
            </a:r>
            <a:r>
              <a:rPr lang="en-AU" dirty="0" err="1"/>
              <a:t>j</a:t>
            </a:r>
            <a:r>
              <a:rPr lang="en-AU" dirty="0" err="1" smtClean="0"/>
              <a:t>ustifikasi</a:t>
            </a:r>
            <a:r>
              <a:rPr lang="en-AU" dirty="0" smtClean="0"/>
              <a:t> </a:t>
            </a:r>
            <a:r>
              <a:rPr lang="en-AU" dirty="0" err="1" smtClean="0"/>
              <a:t>pemberdayaan</a:t>
            </a:r>
            <a:r>
              <a:rPr lang="en-AU" dirty="0" smtClean="0"/>
              <a:t> </a:t>
            </a:r>
            <a:r>
              <a:rPr lang="en-AU" dirty="0" err="1" smtClean="0"/>
              <a:t>masyarakat</a:t>
            </a:r>
            <a:endParaRPr lang="en-AU" dirty="0"/>
          </a:p>
        </p:txBody>
      </p:sp>
      <p:sp>
        <p:nvSpPr>
          <p:cNvPr id="17" name="Title 1"/>
          <p:cNvSpPr>
            <a:spLocks noGrp="1"/>
          </p:cNvSpPr>
          <p:nvPr>
            <p:ph type="title"/>
          </p:nvPr>
        </p:nvSpPr>
        <p:spPr>
          <a:xfrm>
            <a:off x="319042" y="172251"/>
            <a:ext cx="10022312" cy="854588"/>
          </a:xfrm>
        </p:spPr>
        <p:txBody>
          <a:bodyPr>
            <a:normAutofit/>
          </a:bodyPr>
          <a:lstStyle/>
          <a:p>
            <a:r>
              <a:rPr lang="en-AU" dirty="0" smtClean="0"/>
              <a:t>PESAN UTAMA</a:t>
            </a:r>
            <a:endParaRPr lang="en-AU" dirty="0"/>
          </a:p>
        </p:txBody>
      </p:sp>
    </p:spTree>
    <p:extLst>
      <p:ext uri="{BB962C8B-B14F-4D97-AF65-F5344CB8AC3E}">
        <p14:creationId xmlns:p14="http://schemas.microsoft.com/office/powerpoint/2010/main" val="36391164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9434" y="2783501"/>
            <a:ext cx="10116920" cy="1188612"/>
            <a:chOff x="190886" y="4745196"/>
            <a:chExt cx="8780934" cy="1371952"/>
          </a:xfrm>
        </p:grpSpPr>
        <p:sp>
          <p:nvSpPr>
            <p:cNvPr id="22" name="Down Arrow 21"/>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23" name="Down Arrow 22"/>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grpSp>
        <p:nvGrpSpPr>
          <p:cNvPr id="4" name="Group 3"/>
          <p:cNvGrpSpPr/>
          <p:nvPr/>
        </p:nvGrpSpPr>
        <p:grpSpPr>
          <a:xfrm>
            <a:off x="232934" y="2486114"/>
            <a:ext cx="3033604" cy="1771514"/>
            <a:chOff x="0" y="450105"/>
            <a:chExt cx="2677914" cy="1606748"/>
          </a:xfrm>
          <a:solidFill>
            <a:schemeClr val="bg1">
              <a:lumMod val="65000"/>
              <a:alpha val="50000"/>
            </a:schemeClr>
          </a:solidFill>
        </p:grpSpPr>
        <p:sp>
          <p:nvSpPr>
            <p:cNvPr id="11" name="Rectangle 10"/>
            <p:cNvSpPr/>
            <p:nvPr/>
          </p:nvSpPr>
          <p:spPr>
            <a:xfrm>
              <a:off x="0" y="45010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15" name="Title 1"/>
          <p:cNvSpPr txBox="1">
            <a:spLocks/>
          </p:cNvSpPr>
          <p:nvPr/>
        </p:nvSpPr>
        <p:spPr>
          <a:xfrm>
            <a:off x="319042" y="172251"/>
            <a:ext cx="10022312" cy="1704063"/>
          </a:xfrm>
          <a:prstGeom prst="rect">
            <a:avLst/>
          </a:prstGeom>
        </p:spPr>
        <p:txBody>
          <a:bodyPr vert="horz" lIns="104306" tIns="52153" rIns="104306" bIns="52153" rtlCol="0" anchor="ctr">
            <a:norm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Alasan-alasan</a:t>
            </a:r>
            <a:r>
              <a:rPr lang="en-AU" dirty="0" smtClean="0"/>
              <a:t> </a:t>
            </a:r>
            <a:r>
              <a:rPr lang="en-AU" dirty="0" err="1" smtClean="0"/>
              <a:t>untuk</a:t>
            </a:r>
            <a:r>
              <a:rPr lang="en-AU" dirty="0" smtClean="0"/>
              <a:t> </a:t>
            </a:r>
            <a:r>
              <a:rPr lang="en-AU" dirty="0" err="1" smtClean="0"/>
              <a:t>meningkatkan</a:t>
            </a:r>
            <a:r>
              <a:rPr lang="en-AU" dirty="0" smtClean="0"/>
              <a:t> </a:t>
            </a:r>
            <a:r>
              <a:rPr lang="en-AU" dirty="0" err="1" smtClean="0"/>
              <a:t>peran</a:t>
            </a:r>
            <a:r>
              <a:rPr lang="en-AU" dirty="0" smtClean="0"/>
              <a:t> </a:t>
            </a:r>
            <a:r>
              <a:rPr lang="en-AU" dirty="0" err="1" smtClean="0"/>
              <a:t>Pemerintah</a:t>
            </a:r>
            <a:r>
              <a:rPr lang="en-AU" dirty="0" smtClean="0"/>
              <a:t> Daerah </a:t>
            </a:r>
            <a:r>
              <a:rPr lang="en-AU" dirty="0" err="1" smtClean="0"/>
              <a:t>ini</a:t>
            </a:r>
            <a:r>
              <a:rPr lang="en-AU" dirty="0" smtClean="0"/>
              <a:t> </a:t>
            </a:r>
            <a:r>
              <a:rPr lang="en-AU" dirty="0" err="1" smtClean="0"/>
              <a:t>membuka</a:t>
            </a:r>
            <a:r>
              <a:rPr lang="en-AU" dirty="0" smtClean="0"/>
              <a:t> </a:t>
            </a:r>
            <a:r>
              <a:rPr lang="en-AU" dirty="0" err="1" smtClean="0"/>
              <a:t>peluang</a:t>
            </a:r>
            <a:r>
              <a:rPr lang="en-AU" dirty="0" smtClean="0"/>
              <a:t> </a:t>
            </a:r>
            <a:r>
              <a:rPr lang="en-AU" dirty="0" err="1" smtClean="0"/>
              <a:t>untuk</a:t>
            </a:r>
            <a:r>
              <a:rPr lang="en-AU" dirty="0" smtClean="0"/>
              <a:t> </a:t>
            </a:r>
            <a:r>
              <a:rPr lang="en-AU" dirty="0" err="1" smtClean="0"/>
              <a:t>tata</a:t>
            </a:r>
            <a:r>
              <a:rPr lang="en-AU" dirty="0" smtClean="0"/>
              <a:t> </a:t>
            </a:r>
            <a:r>
              <a:rPr lang="en-AU" dirty="0" err="1" smtClean="0"/>
              <a:t>kelola</a:t>
            </a:r>
            <a:r>
              <a:rPr lang="en-AU" dirty="0" smtClean="0"/>
              <a:t> </a:t>
            </a:r>
            <a:r>
              <a:rPr lang="en-AU" dirty="0" err="1" smtClean="0"/>
              <a:t>berbentuk</a:t>
            </a:r>
            <a:r>
              <a:rPr lang="en-AU" dirty="0" smtClean="0"/>
              <a:t> </a:t>
            </a:r>
            <a:r>
              <a:rPr lang="en-AU" dirty="0" err="1" smtClean="0"/>
              <a:t>pengelolaan</a:t>
            </a:r>
            <a:r>
              <a:rPr lang="en-AU" dirty="0" smtClean="0"/>
              <a:t> </a:t>
            </a:r>
            <a:r>
              <a:rPr lang="en-AU" dirty="0" err="1" smtClean="0"/>
              <a:t>bersama</a:t>
            </a:r>
            <a:r>
              <a:rPr lang="en-AU" dirty="0" smtClean="0"/>
              <a:t> </a:t>
            </a:r>
            <a:r>
              <a:rPr lang="en-AU" dirty="0" err="1" smtClean="0"/>
              <a:t>dan</a:t>
            </a:r>
            <a:r>
              <a:rPr lang="en-AU" dirty="0" smtClean="0"/>
              <a:t> yang </a:t>
            </a:r>
            <a:r>
              <a:rPr lang="en-AU" dirty="0" err="1" smtClean="0"/>
              <a:t>dipimpin</a:t>
            </a:r>
            <a:r>
              <a:rPr lang="en-AU" dirty="0" smtClean="0"/>
              <a:t> </a:t>
            </a:r>
            <a:r>
              <a:rPr lang="en-AU" dirty="0" err="1" smtClean="0"/>
              <a:t>lembaga</a:t>
            </a:r>
            <a:r>
              <a:rPr lang="en-AU" dirty="0" smtClean="0"/>
              <a:t>. </a:t>
            </a:r>
            <a:endParaRPr lang="en-AU" dirty="0"/>
          </a:p>
        </p:txBody>
      </p:sp>
      <p:grpSp>
        <p:nvGrpSpPr>
          <p:cNvPr id="16" name="Group 15"/>
          <p:cNvGrpSpPr/>
          <p:nvPr/>
        </p:nvGrpSpPr>
        <p:grpSpPr>
          <a:xfrm>
            <a:off x="3331122" y="2481607"/>
            <a:ext cx="3492439" cy="1771514"/>
            <a:chOff x="2945705" y="450105"/>
            <a:chExt cx="2677914" cy="1606748"/>
          </a:xfrm>
        </p:grpSpPr>
        <p:sp>
          <p:nvSpPr>
            <p:cNvPr id="17" name="Rectangle 16"/>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8" name="Rectangle 17"/>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19" name="Group 18"/>
          <p:cNvGrpSpPr/>
          <p:nvPr/>
        </p:nvGrpSpPr>
        <p:grpSpPr>
          <a:xfrm>
            <a:off x="6909669" y="2481607"/>
            <a:ext cx="3582377" cy="1771514"/>
            <a:chOff x="0" y="2324645"/>
            <a:chExt cx="2677914" cy="1606748"/>
          </a:xfrm>
        </p:grpSpPr>
        <p:sp>
          <p:nvSpPr>
            <p:cNvPr id="20" name="Rectangle 19"/>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1" name="Rectangle 20"/>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Tree>
    <p:extLst>
      <p:ext uri="{BB962C8B-B14F-4D97-AF65-F5344CB8AC3E}">
        <p14:creationId xmlns:p14="http://schemas.microsoft.com/office/powerpoint/2010/main" val="36860431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3629716"/>
            <a:ext cx="9151842" cy="3449244"/>
          </a:xfrm>
          <a:noFill/>
        </p:spPr>
        <p:txBody>
          <a:bodyPr anchor="ctr" anchorCtr="0">
            <a:noAutofit/>
          </a:bodyPr>
          <a:lstStyle/>
          <a:p>
            <a:r>
              <a:rPr lang="en-AU" sz="5000" dirty="0" err="1">
                <a:solidFill>
                  <a:srgbClr val="B1005D"/>
                </a:solidFill>
              </a:rPr>
              <a:t>Kegiatan</a:t>
            </a:r>
            <a:r>
              <a:rPr lang="en-AU" sz="5000" dirty="0">
                <a:solidFill>
                  <a:srgbClr val="B1005D"/>
                </a:solidFill>
              </a:rPr>
              <a:t>: </a:t>
            </a:r>
            <a:r>
              <a:rPr lang="en-AU" sz="5000" dirty="0" err="1">
                <a:solidFill>
                  <a:srgbClr val="B1005D"/>
                </a:solidFill>
              </a:rPr>
              <a:t>Dalam</a:t>
            </a:r>
            <a:r>
              <a:rPr lang="en-AU" sz="5000" dirty="0">
                <a:solidFill>
                  <a:srgbClr val="B1005D"/>
                </a:solidFill>
              </a:rPr>
              <a:t> </a:t>
            </a:r>
            <a:r>
              <a:rPr lang="en-AU" sz="5000" dirty="0" err="1">
                <a:solidFill>
                  <a:srgbClr val="B1005D"/>
                </a:solidFill>
              </a:rPr>
              <a:t>pendekatan</a:t>
            </a:r>
            <a:r>
              <a:rPr lang="en-AU" sz="5000" dirty="0">
                <a:solidFill>
                  <a:srgbClr val="B1005D"/>
                </a:solidFill>
              </a:rPr>
              <a:t> </a:t>
            </a:r>
            <a:r>
              <a:rPr lang="en-AU" sz="5000" dirty="0" err="1">
                <a:solidFill>
                  <a:srgbClr val="B1005D"/>
                </a:solidFill>
              </a:rPr>
              <a:t>Pengelolaan</a:t>
            </a:r>
            <a:r>
              <a:rPr lang="en-AU" sz="5000" dirty="0">
                <a:solidFill>
                  <a:srgbClr val="B1005D"/>
                </a:solidFill>
              </a:rPr>
              <a:t> </a:t>
            </a:r>
            <a:r>
              <a:rPr lang="en-AU" sz="5000" dirty="0" err="1">
                <a:solidFill>
                  <a:srgbClr val="B1005D"/>
                </a:solidFill>
              </a:rPr>
              <a:t>Bersama</a:t>
            </a:r>
            <a:r>
              <a:rPr lang="en-AU" sz="5000" dirty="0">
                <a:solidFill>
                  <a:srgbClr val="B1005D"/>
                </a:solidFill>
              </a:rPr>
              <a:t>, </a:t>
            </a:r>
            <a:r>
              <a:rPr lang="en-AU" sz="5000" dirty="0" err="1">
                <a:solidFill>
                  <a:srgbClr val="B1005D"/>
                </a:solidFill>
              </a:rPr>
              <a:t>menurut</a:t>
            </a:r>
            <a:r>
              <a:rPr lang="en-AU" sz="5000" dirty="0">
                <a:solidFill>
                  <a:srgbClr val="B1005D"/>
                </a:solidFill>
              </a:rPr>
              <a:t> </a:t>
            </a:r>
            <a:r>
              <a:rPr lang="en-AU" sz="5000" dirty="0" err="1">
                <a:solidFill>
                  <a:srgbClr val="B1005D"/>
                </a:solidFill>
              </a:rPr>
              <a:t>anda</a:t>
            </a:r>
            <a:r>
              <a:rPr lang="en-AU" sz="5000" dirty="0">
                <a:solidFill>
                  <a:srgbClr val="B1005D"/>
                </a:solidFill>
              </a:rPr>
              <a:t> </a:t>
            </a:r>
            <a:r>
              <a:rPr lang="en-AU" sz="5000" dirty="0" err="1">
                <a:solidFill>
                  <a:srgbClr val="B1005D"/>
                </a:solidFill>
              </a:rPr>
              <a:t>bagaimana</a:t>
            </a:r>
            <a:r>
              <a:rPr lang="en-AU" sz="5000" dirty="0">
                <a:solidFill>
                  <a:srgbClr val="B1005D"/>
                </a:solidFill>
              </a:rPr>
              <a:t> </a:t>
            </a:r>
            <a:r>
              <a:rPr lang="en-AU" sz="5000" dirty="0" err="1">
                <a:solidFill>
                  <a:srgbClr val="B1005D"/>
                </a:solidFill>
              </a:rPr>
              <a:t>tanggung</a:t>
            </a:r>
            <a:r>
              <a:rPr lang="en-AU" sz="5000" dirty="0">
                <a:solidFill>
                  <a:srgbClr val="B1005D"/>
                </a:solidFill>
              </a:rPr>
              <a:t> </a:t>
            </a:r>
            <a:r>
              <a:rPr lang="en-AU" sz="5000" dirty="0" err="1">
                <a:solidFill>
                  <a:srgbClr val="B1005D"/>
                </a:solidFill>
              </a:rPr>
              <a:t>jawab</a:t>
            </a:r>
            <a:r>
              <a:rPr lang="en-AU" sz="5000" dirty="0">
                <a:solidFill>
                  <a:srgbClr val="B1005D"/>
                </a:solidFill>
              </a:rPr>
              <a:t> </a:t>
            </a:r>
            <a:r>
              <a:rPr lang="en-AU" sz="5000" dirty="0" err="1">
                <a:solidFill>
                  <a:srgbClr val="B1005D"/>
                </a:solidFill>
              </a:rPr>
              <a:t>dapat</a:t>
            </a:r>
            <a:r>
              <a:rPr lang="en-AU" sz="5000" dirty="0">
                <a:solidFill>
                  <a:srgbClr val="B1005D"/>
                </a:solidFill>
              </a:rPr>
              <a:t> </a:t>
            </a:r>
            <a:r>
              <a:rPr lang="en-AU" sz="5000" dirty="0" err="1">
                <a:solidFill>
                  <a:srgbClr val="B1005D"/>
                </a:solidFill>
              </a:rPr>
              <a:t>ditata</a:t>
            </a:r>
            <a:r>
              <a:rPr lang="en-AU" sz="5000" dirty="0">
                <a:solidFill>
                  <a:srgbClr val="B1005D"/>
                </a:solidFill>
              </a:rPr>
              <a:t>?</a:t>
            </a:r>
          </a:p>
        </p:txBody>
      </p:sp>
      <p:sp>
        <p:nvSpPr>
          <p:cNvPr id="3" name="Title 1"/>
          <p:cNvSpPr>
            <a:spLocks noGrp="1"/>
          </p:cNvSpPr>
          <p:nvPr>
            <p:ph type="title"/>
          </p:nvPr>
        </p:nvSpPr>
        <p:spPr>
          <a:xfrm>
            <a:off x="319042" y="526970"/>
            <a:ext cx="10022312" cy="2634386"/>
          </a:xfrm>
        </p:spPr>
        <p:txBody>
          <a:bodyPr>
            <a:noAutofit/>
          </a:bodyPr>
          <a:lstStyle/>
          <a:p>
            <a:r>
              <a:rPr lang="en-US" sz="6400" dirty="0"/>
              <a:t>3. SIAPA YANG HARUS MENJALANKAN TATA KELOLA? DAN BAGAIMANA? </a:t>
            </a:r>
          </a:p>
        </p:txBody>
      </p:sp>
    </p:spTree>
    <p:extLst>
      <p:ext uri="{BB962C8B-B14F-4D97-AF65-F5344CB8AC3E}">
        <p14:creationId xmlns:p14="http://schemas.microsoft.com/office/powerpoint/2010/main" val="20301119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1"/>
            <a:ext cx="10022312" cy="1508030"/>
          </a:xfrm>
        </p:spPr>
        <p:txBody>
          <a:bodyPr>
            <a:normAutofit fontScale="90000"/>
          </a:bodyPr>
          <a:lstStyle/>
          <a:p>
            <a:r>
              <a:rPr lang="en-AU" b="1" dirty="0" err="1" smtClean="0">
                <a:solidFill>
                  <a:srgbClr val="B1005D"/>
                </a:solidFill>
              </a:rPr>
              <a:t>Kegiatan</a:t>
            </a:r>
            <a:r>
              <a:rPr lang="en-AU" dirty="0" smtClean="0"/>
              <a:t>: </a:t>
            </a:r>
            <a:r>
              <a:rPr lang="en-AU" dirty="0" err="1" smtClean="0"/>
              <a:t>Mengeksplorasi</a:t>
            </a:r>
            <a:r>
              <a:rPr lang="en-AU" dirty="0" smtClean="0"/>
              <a:t> </a:t>
            </a:r>
            <a:r>
              <a:rPr lang="en-AU" dirty="0" err="1" smtClean="0"/>
              <a:t>bagaimana</a:t>
            </a:r>
            <a:r>
              <a:rPr lang="en-AU" dirty="0" smtClean="0"/>
              <a:t> </a:t>
            </a:r>
            <a:r>
              <a:rPr lang="en-AU" dirty="0" err="1" smtClean="0"/>
              <a:t>rupa</a:t>
            </a:r>
            <a:r>
              <a:rPr lang="en-AU" dirty="0" smtClean="0"/>
              <a:t> </a:t>
            </a:r>
            <a:r>
              <a:rPr lang="en-AU" dirty="0" err="1" smtClean="0"/>
              <a:t>pengelolaan</a:t>
            </a:r>
            <a:r>
              <a:rPr lang="en-AU" dirty="0" smtClean="0"/>
              <a:t> </a:t>
            </a:r>
            <a:r>
              <a:rPr lang="en-AU" dirty="0" err="1" smtClean="0"/>
              <a:t>bersama</a:t>
            </a:r>
            <a:r>
              <a:rPr lang="en-AU" dirty="0" smtClean="0"/>
              <a:t> di </a:t>
            </a:r>
            <a:r>
              <a:rPr lang="en-AU" dirty="0" err="1" smtClean="0"/>
              <a:t>Pemerintah</a:t>
            </a:r>
            <a:r>
              <a:rPr lang="en-AU" dirty="0" smtClean="0"/>
              <a:t> Daerah </a:t>
            </a:r>
            <a:r>
              <a:rPr lang="en-AU" dirty="0" err="1"/>
              <a:t>a</a:t>
            </a:r>
            <a:r>
              <a:rPr lang="en-AU" dirty="0" err="1" smtClean="0"/>
              <a:t>nda</a:t>
            </a:r>
            <a:r>
              <a:rPr lang="en-AU" dirty="0" smtClean="0"/>
              <a:t> (</a:t>
            </a:r>
            <a:r>
              <a:rPr lang="en-AU" dirty="0" err="1" smtClean="0"/>
              <a:t>atau</a:t>
            </a:r>
            <a:r>
              <a:rPr lang="en-AU" dirty="0" smtClean="0"/>
              <a:t> </a:t>
            </a:r>
            <a:r>
              <a:rPr lang="en-AU" dirty="0" err="1" smtClean="0"/>
              <a:t>Pemerintah</a:t>
            </a:r>
            <a:r>
              <a:rPr lang="en-AU" dirty="0" smtClean="0"/>
              <a:t> Daerah </a:t>
            </a:r>
            <a:r>
              <a:rPr lang="en-AU" dirty="0" err="1" smtClean="0"/>
              <a:t>pada</a:t>
            </a:r>
            <a:r>
              <a:rPr lang="en-AU" dirty="0" smtClean="0"/>
              <a:t> </a:t>
            </a:r>
            <a:r>
              <a:rPr lang="en-AU" dirty="0" err="1" smtClean="0"/>
              <a:t>umumnya</a:t>
            </a:r>
            <a:r>
              <a:rPr lang="en-AU" dirty="0" smtClean="0"/>
              <a:t>) </a:t>
            </a:r>
            <a:r>
              <a:rPr lang="en-AU" dirty="0" err="1" smtClean="0"/>
              <a:t>menggunakan</a:t>
            </a:r>
            <a:r>
              <a:rPr lang="en-AU" dirty="0" smtClean="0"/>
              <a:t> </a:t>
            </a:r>
            <a:r>
              <a:rPr lang="en-AU" dirty="0" err="1" smtClean="0"/>
              <a:t>Permainan</a:t>
            </a:r>
            <a:r>
              <a:rPr lang="en-AU" dirty="0" smtClean="0"/>
              <a:t> Tata </a:t>
            </a:r>
            <a:r>
              <a:rPr lang="en-AU" dirty="0" err="1" smtClean="0"/>
              <a:t>Kelola</a:t>
            </a:r>
            <a:r>
              <a:rPr lang="en-AU" dirty="0" smtClean="0"/>
              <a:t> </a:t>
            </a:r>
            <a:r>
              <a:rPr lang="en-AU" dirty="0" err="1" smtClean="0"/>
              <a:t>lagi</a:t>
            </a:r>
            <a:endParaRPr lang="en-AU" dirty="0"/>
          </a:p>
        </p:txBody>
      </p:sp>
      <p:sp>
        <p:nvSpPr>
          <p:cNvPr id="3" name="Text Placeholder 2"/>
          <p:cNvSpPr>
            <a:spLocks noGrp="1"/>
          </p:cNvSpPr>
          <p:nvPr>
            <p:ph type="body" sz="quarter" idx="10"/>
          </p:nvPr>
        </p:nvSpPr>
        <p:spPr>
          <a:xfrm>
            <a:off x="319318" y="1809411"/>
            <a:ext cx="10021350" cy="5726957"/>
          </a:xfrm>
          <a:noFill/>
        </p:spPr>
        <p:txBody>
          <a:bodyPr/>
          <a:lstStyle/>
          <a:p>
            <a:pPr marL="521528" indent="-521528">
              <a:spcBef>
                <a:spcPts val="2852"/>
              </a:spcBef>
              <a:buFont typeface="Arial"/>
              <a:buChar char="•"/>
            </a:pPr>
            <a:r>
              <a:rPr lang="en-AU" dirty="0" err="1" smtClean="0"/>
              <a:t>Perhatikan</a:t>
            </a:r>
            <a:r>
              <a:rPr lang="en-AU" dirty="0" smtClean="0"/>
              <a:t> </a:t>
            </a:r>
            <a:r>
              <a:rPr lang="en-AU" dirty="0" err="1" smtClean="0"/>
              <a:t>semua</a:t>
            </a:r>
            <a:r>
              <a:rPr lang="en-AU" dirty="0" smtClean="0"/>
              <a:t> </a:t>
            </a:r>
            <a:r>
              <a:rPr lang="en-AU" dirty="0" err="1" smtClean="0"/>
              <a:t>kegiatan</a:t>
            </a:r>
            <a:r>
              <a:rPr lang="en-AU" dirty="0" smtClean="0"/>
              <a:t> </a:t>
            </a:r>
            <a:r>
              <a:rPr lang="en-AU" dirty="0" err="1" smtClean="0"/>
              <a:t>dan</a:t>
            </a:r>
            <a:r>
              <a:rPr lang="en-AU" dirty="0" smtClean="0"/>
              <a:t> </a:t>
            </a:r>
            <a:r>
              <a:rPr lang="en-AU" dirty="0" err="1" smtClean="0"/>
              <a:t>para</a:t>
            </a:r>
            <a:r>
              <a:rPr lang="en-AU" dirty="0" smtClean="0"/>
              <a:t> </a:t>
            </a:r>
            <a:r>
              <a:rPr lang="en-AU" dirty="0" err="1" smtClean="0"/>
              <a:t>pemangku</a:t>
            </a:r>
            <a:r>
              <a:rPr lang="en-AU" dirty="0" smtClean="0"/>
              <a:t> </a:t>
            </a:r>
            <a:r>
              <a:rPr lang="en-AU" dirty="0" err="1" smtClean="0"/>
              <a:t>kepentingan</a:t>
            </a:r>
            <a:r>
              <a:rPr lang="en-AU" dirty="0" smtClean="0"/>
              <a:t>. </a:t>
            </a:r>
            <a:r>
              <a:rPr lang="en-AU" dirty="0" err="1" smtClean="0"/>
              <a:t>Tambahkan</a:t>
            </a:r>
            <a:r>
              <a:rPr lang="en-AU" dirty="0" smtClean="0"/>
              <a:t> </a:t>
            </a:r>
            <a:r>
              <a:rPr lang="en-AU" dirty="0" err="1" smtClean="0"/>
              <a:t>atau</a:t>
            </a:r>
            <a:r>
              <a:rPr lang="en-AU" dirty="0" smtClean="0"/>
              <a:t> </a:t>
            </a:r>
            <a:r>
              <a:rPr lang="en-AU" dirty="0" err="1" smtClean="0"/>
              <a:t>ganti</a:t>
            </a:r>
            <a:r>
              <a:rPr lang="en-AU" dirty="0" smtClean="0"/>
              <a:t> </a:t>
            </a:r>
            <a:r>
              <a:rPr lang="en-AU" dirty="0" err="1" smtClean="0"/>
              <a:t>nama</a:t>
            </a:r>
            <a:r>
              <a:rPr lang="en-AU" dirty="0" smtClean="0"/>
              <a:t> </a:t>
            </a:r>
            <a:r>
              <a:rPr lang="en-AU" dirty="0" err="1" smtClean="0"/>
              <a:t>kegiatan</a:t>
            </a:r>
            <a:r>
              <a:rPr lang="en-AU" dirty="0" smtClean="0"/>
              <a:t> </a:t>
            </a:r>
            <a:r>
              <a:rPr lang="en-AU" dirty="0" err="1" smtClean="0"/>
              <a:t>dan</a:t>
            </a:r>
            <a:r>
              <a:rPr lang="en-AU" dirty="0" smtClean="0"/>
              <a:t> </a:t>
            </a:r>
            <a:r>
              <a:rPr lang="en-AU" dirty="0" err="1" smtClean="0"/>
              <a:t>pemangku</a:t>
            </a:r>
            <a:r>
              <a:rPr lang="en-AU" dirty="0" smtClean="0"/>
              <a:t> </a:t>
            </a:r>
            <a:r>
              <a:rPr lang="en-AU" dirty="0" err="1" smtClean="0"/>
              <a:t>kepentingan</a:t>
            </a:r>
            <a:r>
              <a:rPr lang="en-AU" dirty="0" smtClean="0"/>
              <a:t> </a:t>
            </a:r>
            <a:r>
              <a:rPr lang="en-AU" dirty="0" err="1" smtClean="0"/>
              <a:t>sesuai</a:t>
            </a:r>
            <a:r>
              <a:rPr lang="en-AU" dirty="0" smtClean="0"/>
              <a:t> </a:t>
            </a:r>
            <a:r>
              <a:rPr lang="en-AU" dirty="0" err="1" smtClean="0"/>
              <a:t>situasi</a:t>
            </a:r>
            <a:r>
              <a:rPr lang="en-AU" dirty="0" smtClean="0"/>
              <a:t> </a:t>
            </a:r>
            <a:r>
              <a:rPr lang="en-AU" dirty="0" err="1"/>
              <a:t>a</a:t>
            </a:r>
            <a:r>
              <a:rPr lang="en-AU" dirty="0" err="1" smtClean="0"/>
              <a:t>nda</a:t>
            </a:r>
            <a:r>
              <a:rPr lang="en-AU" dirty="0" smtClean="0"/>
              <a:t>.</a:t>
            </a:r>
          </a:p>
          <a:p>
            <a:pPr marL="521528" indent="-521528">
              <a:spcBef>
                <a:spcPts val="2852"/>
              </a:spcBef>
              <a:buFont typeface="Arial"/>
              <a:buChar char="•"/>
            </a:pPr>
            <a:r>
              <a:rPr lang="en-AU" dirty="0" err="1" smtClean="0"/>
              <a:t>Letakkan</a:t>
            </a:r>
            <a:r>
              <a:rPr lang="en-AU" dirty="0" smtClean="0"/>
              <a:t> </a:t>
            </a:r>
            <a:r>
              <a:rPr lang="en-AU" dirty="0" err="1" smtClean="0"/>
              <a:t>setiap</a:t>
            </a:r>
            <a:r>
              <a:rPr lang="en-AU" dirty="0" smtClean="0"/>
              <a:t> </a:t>
            </a:r>
            <a:r>
              <a:rPr lang="en-AU" dirty="0" err="1" smtClean="0"/>
              <a:t>kegiatan</a:t>
            </a:r>
            <a:r>
              <a:rPr lang="en-AU" dirty="0" smtClean="0"/>
              <a:t> di </a:t>
            </a:r>
            <a:r>
              <a:rPr lang="en-AU" dirty="0" err="1" smtClean="0"/>
              <a:t>samping</a:t>
            </a:r>
            <a:r>
              <a:rPr lang="en-AU" dirty="0" smtClean="0"/>
              <a:t> </a:t>
            </a:r>
            <a:r>
              <a:rPr lang="en-AU" dirty="0" err="1" smtClean="0"/>
              <a:t>pemangku</a:t>
            </a:r>
            <a:r>
              <a:rPr lang="en-AU" dirty="0" smtClean="0"/>
              <a:t> </a:t>
            </a:r>
            <a:r>
              <a:rPr lang="en-AU" dirty="0" err="1" smtClean="0"/>
              <a:t>kepentingan</a:t>
            </a:r>
            <a:r>
              <a:rPr lang="en-AU" dirty="0" smtClean="0"/>
              <a:t> yang </a:t>
            </a:r>
            <a:r>
              <a:rPr lang="en-AU" b="1" dirty="0" err="1" smtClean="0">
                <a:solidFill>
                  <a:srgbClr val="B1005D"/>
                </a:solidFill>
              </a:rPr>
              <a:t>dapat</a:t>
            </a:r>
            <a:r>
              <a:rPr lang="en-AU" b="1" dirty="0" smtClean="0">
                <a:solidFill>
                  <a:srgbClr val="B1005D"/>
                </a:solidFill>
              </a:rPr>
              <a:t> </a:t>
            </a:r>
            <a:r>
              <a:rPr lang="en-AU" dirty="0" err="1" smtClean="0"/>
              <a:t>bertanggung</a:t>
            </a:r>
            <a:r>
              <a:rPr lang="en-AU" dirty="0" smtClean="0"/>
              <a:t> </a:t>
            </a:r>
            <a:r>
              <a:rPr lang="en-AU" dirty="0" err="1" smtClean="0"/>
              <a:t>jawab</a:t>
            </a:r>
            <a:r>
              <a:rPr lang="en-AU" dirty="0" smtClean="0"/>
              <a:t> </a:t>
            </a:r>
            <a:r>
              <a:rPr lang="en-AU" dirty="0" err="1" smtClean="0"/>
              <a:t>atas</a:t>
            </a:r>
            <a:r>
              <a:rPr lang="en-AU" dirty="0" smtClean="0"/>
              <a:t> </a:t>
            </a:r>
            <a:r>
              <a:rPr lang="en-AU" dirty="0" err="1" smtClean="0"/>
              <a:t>hal</a:t>
            </a:r>
            <a:r>
              <a:rPr lang="en-AU" dirty="0" smtClean="0"/>
              <a:t> </a:t>
            </a:r>
            <a:r>
              <a:rPr lang="en-AU" dirty="0" err="1" smtClean="0"/>
              <a:t>tersebut</a:t>
            </a:r>
            <a:r>
              <a:rPr lang="en-AU" dirty="0" smtClean="0"/>
              <a:t>, </a:t>
            </a:r>
            <a:r>
              <a:rPr lang="en-AU" dirty="0" err="1" smtClean="0"/>
              <a:t>dalam</a:t>
            </a:r>
            <a:r>
              <a:rPr lang="en-AU" dirty="0" smtClean="0"/>
              <a:t> </a:t>
            </a:r>
            <a:r>
              <a:rPr lang="en-AU" dirty="0" err="1" smtClean="0"/>
              <a:t>skenario</a:t>
            </a:r>
            <a:r>
              <a:rPr lang="en-AU" dirty="0" smtClean="0"/>
              <a:t> </a:t>
            </a:r>
            <a:r>
              <a:rPr lang="en-AU" dirty="0" err="1" smtClean="0"/>
              <a:t>pengelolaan</a:t>
            </a:r>
            <a:r>
              <a:rPr lang="en-AU" dirty="0" smtClean="0"/>
              <a:t> </a:t>
            </a:r>
            <a:r>
              <a:rPr lang="en-AU" dirty="0" err="1" smtClean="0"/>
              <a:t>bersama</a:t>
            </a:r>
            <a:r>
              <a:rPr lang="en-AU" dirty="0" smtClean="0"/>
              <a:t>.</a:t>
            </a:r>
          </a:p>
          <a:p>
            <a:pPr>
              <a:spcBef>
                <a:spcPts val="2852"/>
              </a:spcBef>
            </a:pPr>
            <a:endParaRPr lang="en-AU" dirty="0"/>
          </a:p>
        </p:txBody>
      </p:sp>
    </p:spTree>
    <p:extLst>
      <p:ext uri="{BB962C8B-B14F-4D97-AF65-F5344CB8AC3E}">
        <p14:creationId xmlns:p14="http://schemas.microsoft.com/office/powerpoint/2010/main" val="27874448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1"/>
            <a:ext cx="10022312" cy="1325999"/>
          </a:xfrm>
        </p:spPr>
        <p:txBody>
          <a:bodyPr>
            <a:normAutofit fontScale="90000"/>
          </a:bodyPr>
          <a:lstStyle/>
          <a:p>
            <a:r>
              <a:rPr lang="en-AU" b="1" dirty="0" err="1" smtClean="0">
                <a:solidFill>
                  <a:srgbClr val="B1005D"/>
                </a:solidFill>
              </a:rPr>
              <a:t>Renungan</a:t>
            </a:r>
            <a:r>
              <a:rPr lang="en-AU" dirty="0"/>
              <a:t>: </a:t>
            </a:r>
            <a:r>
              <a:rPr lang="en-AU" dirty="0" err="1"/>
              <a:t>Mengeksplorasi</a:t>
            </a:r>
            <a:r>
              <a:rPr lang="en-AU" dirty="0"/>
              <a:t> </a:t>
            </a:r>
            <a:r>
              <a:rPr lang="en-AU" dirty="0" err="1"/>
              <a:t>bagaimana</a:t>
            </a:r>
            <a:r>
              <a:rPr lang="en-AU" dirty="0"/>
              <a:t> </a:t>
            </a:r>
            <a:r>
              <a:rPr lang="en-AU" dirty="0" err="1" smtClean="0"/>
              <a:t>rupa</a:t>
            </a:r>
            <a:r>
              <a:rPr lang="en-AU" dirty="0" smtClean="0"/>
              <a:t> </a:t>
            </a:r>
            <a:r>
              <a:rPr lang="en-AU" dirty="0" err="1" smtClean="0"/>
              <a:t>pengelolaan</a:t>
            </a:r>
            <a:r>
              <a:rPr lang="en-AU" dirty="0" smtClean="0"/>
              <a:t> </a:t>
            </a:r>
            <a:r>
              <a:rPr lang="en-AU" dirty="0" err="1"/>
              <a:t>bersama</a:t>
            </a:r>
            <a:r>
              <a:rPr lang="en-AU" dirty="0"/>
              <a:t> </a:t>
            </a:r>
            <a:r>
              <a:rPr lang="en-AU" dirty="0" smtClean="0"/>
              <a:t>di </a:t>
            </a:r>
            <a:r>
              <a:rPr lang="en-AU" dirty="0" err="1" smtClean="0"/>
              <a:t>Pemerintah</a:t>
            </a:r>
            <a:r>
              <a:rPr lang="en-AU" dirty="0" smtClean="0"/>
              <a:t> </a:t>
            </a:r>
            <a:r>
              <a:rPr lang="en-AU" dirty="0"/>
              <a:t>Daerah </a:t>
            </a:r>
            <a:r>
              <a:rPr lang="en-AU" dirty="0" err="1"/>
              <a:t>a</a:t>
            </a:r>
            <a:r>
              <a:rPr lang="en-AU" dirty="0" err="1" smtClean="0"/>
              <a:t>nda</a:t>
            </a:r>
            <a:r>
              <a:rPr lang="en-AU" dirty="0" smtClean="0"/>
              <a:t> </a:t>
            </a:r>
            <a:r>
              <a:rPr lang="en-AU" dirty="0"/>
              <a:t>(</a:t>
            </a:r>
            <a:r>
              <a:rPr lang="en-AU" dirty="0" err="1"/>
              <a:t>atau</a:t>
            </a:r>
            <a:r>
              <a:rPr lang="en-AU" dirty="0"/>
              <a:t> </a:t>
            </a:r>
            <a:r>
              <a:rPr lang="en-AU" dirty="0" err="1" smtClean="0"/>
              <a:t>Pemerintah</a:t>
            </a:r>
            <a:r>
              <a:rPr lang="en-AU" dirty="0" smtClean="0"/>
              <a:t> </a:t>
            </a:r>
            <a:r>
              <a:rPr lang="en-AU" dirty="0"/>
              <a:t>Daerah </a:t>
            </a:r>
            <a:r>
              <a:rPr lang="en-AU" dirty="0" err="1"/>
              <a:t>pada</a:t>
            </a:r>
            <a:r>
              <a:rPr lang="en-AU" dirty="0"/>
              <a:t> </a:t>
            </a:r>
            <a:r>
              <a:rPr lang="en-AU" dirty="0" err="1"/>
              <a:t>umumnya</a:t>
            </a:r>
            <a:r>
              <a:rPr lang="en-AU" dirty="0"/>
              <a:t>) </a:t>
            </a:r>
          </a:p>
        </p:txBody>
      </p:sp>
      <p:sp>
        <p:nvSpPr>
          <p:cNvPr id="3" name="Text Placeholder 2"/>
          <p:cNvSpPr>
            <a:spLocks noGrp="1"/>
          </p:cNvSpPr>
          <p:nvPr>
            <p:ph type="body" sz="quarter" idx="10"/>
          </p:nvPr>
        </p:nvSpPr>
        <p:spPr>
          <a:xfrm>
            <a:off x="319318" y="1498250"/>
            <a:ext cx="10021350" cy="5726957"/>
          </a:xfrm>
          <a:noFill/>
        </p:spPr>
        <p:txBody>
          <a:bodyPr/>
          <a:lstStyle/>
          <a:p>
            <a:pPr marL="521528" indent="-521528">
              <a:spcBef>
                <a:spcPts val="2852"/>
              </a:spcBef>
              <a:buFont typeface="Arial"/>
              <a:buChar char="•"/>
            </a:pPr>
            <a:r>
              <a:rPr lang="en-AU" dirty="0" err="1" smtClean="0"/>
              <a:t>Pertanyaan</a:t>
            </a:r>
            <a:r>
              <a:rPr lang="en-AU" dirty="0" smtClean="0"/>
              <a:t> </a:t>
            </a:r>
            <a:r>
              <a:rPr lang="en-AU" dirty="0" err="1" smtClean="0"/>
              <a:t>untuk</a:t>
            </a:r>
            <a:r>
              <a:rPr lang="en-AU" dirty="0" smtClean="0"/>
              <a:t> </a:t>
            </a:r>
            <a:r>
              <a:rPr lang="en-AU" dirty="0" err="1" smtClean="0"/>
              <a:t>diskusi</a:t>
            </a:r>
            <a:r>
              <a:rPr lang="en-AU" dirty="0" smtClean="0"/>
              <a:t>/</a:t>
            </a:r>
            <a:r>
              <a:rPr lang="en-AU" dirty="0" err="1" smtClean="0"/>
              <a:t>renungan</a:t>
            </a:r>
            <a:r>
              <a:rPr lang="en-AU" dirty="0" smtClean="0"/>
              <a:t>: </a:t>
            </a:r>
          </a:p>
          <a:p>
            <a:pPr marL="1369011" lvl="1" indent="-521528">
              <a:spcBef>
                <a:spcPts val="2852"/>
              </a:spcBef>
              <a:buFont typeface="Arial"/>
              <a:buChar char="•"/>
            </a:pPr>
            <a:r>
              <a:rPr lang="en-AU" dirty="0" err="1" smtClean="0">
                <a:latin typeface="+mn-lt"/>
              </a:rPr>
              <a:t>Apakah</a:t>
            </a:r>
            <a:r>
              <a:rPr lang="en-AU" dirty="0" smtClean="0">
                <a:latin typeface="+mn-lt"/>
              </a:rPr>
              <a:t> </a:t>
            </a:r>
            <a:r>
              <a:rPr lang="en-AU" dirty="0" err="1" smtClean="0">
                <a:latin typeface="+mn-lt"/>
              </a:rPr>
              <a:t>ada</a:t>
            </a:r>
            <a:r>
              <a:rPr lang="en-AU" dirty="0" smtClean="0">
                <a:latin typeface="+mn-lt"/>
              </a:rPr>
              <a:t> yang di </a:t>
            </a:r>
            <a:r>
              <a:rPr lang="en-AU" dirty="0" err="1" smtClean="0">
                <a:latin typeface="+mn-lt"/>
              </a:rPr>
              <a:t>luar</a:t>
            </a:r>
            <a:r>
              <a:rPr lang="en-AU" dirty="0" smtClean="0">
                <a:latin typeface="+mn-lt"/>
              </a:rPr>
              <a:t> </a:t>
            </a:r>
            <a:r>
              <a:rPr lang="en-AU" dirty="0" err="1" smtClean="0">
                <a:latin typeface="+mn-lt"/>
              </a:rPr>
              <a:t>dugaan</a:t>
            </a:r>
            <a:r>
              <a:rPr lang="en-AU" dirty="0" smtClean="0">
                <a:latin typeface="+mn-lt"/>
              </a:rPr>
              <a:t> </a:t>
            </a:r>
            <a:r>
              <a:rPr lang="en-AU" dirty="0" err="1" smtClean="0">
                <a:latin typeface="+mn-lt"/>
              </a:rPr>
              <a:t>dari</a:t>
            </a:r>
            <a:r>
              <a:rPr lang="en-AU" dirty="0" smtClean="0">
                <a:latin typeface="+mn-lt"/>
              </a:rPr>
              <a:t> </a:t>
            </a:r>
            <a:r>
              <a:rPr lang="en-AU" dirty="0" err="1" smtClean="0">
                <a:latin typeface="+mn-lt"/>
              </a:rPr>
              <a:t>kegiatan</a:t>
            </a:r>
            <a:r>
              <a:rPr lang="en-AU" dirty="0" smtClean="0">
                <a:latin typeface="+mn-lt"/>
              </a:rPr>
              <a:t> </a:t>
            </a:r>
            <a:r>
              <a:rPr lang="en-AU" dirty="0" err="1" smtClean="0">
                <a:latin typeface="+mn-lt"/>
              </a:rPr>
              <a:t>ini</a:t>
            </a:r>
            <a:r>
              <a:rPr lang="en-AU" dirty="0" smtClean="0">
                <a:latin typeface="+mn-lt"/>
              </a:rPr>
              <a:t>? </a:t>
            </a:r>
          </a:p>
          <a:p>
            <a:pPr marL="1369011" lvl="1" indent="-521528">
              <a:spcBef>
                <a:spcPts val="2852"/>
              </a:spcBef>
              <a:buFont typeface="Arial"/>
              <a:buChar char="•"/>
            </a:pPr>
            <a:r>
              <a:rPr lang="en-AU" dirty="0" err="1" smtClean="0">
                <a:latin typeface="+mn-lt"/>
              </a:rPr>
              <a:t>Siapa</a:t>
            </a:r>
            <a:r>
              <a:rPr lang="en-AU" dirty="0" smtClean="0">
                <a:latin typeface="+mn-lt"/>
              </a:rPr>
              <a:t> yang </a:t>
            </a:r>
            <a:r>
              <a:rPr lang="en-AU" dirty="0" err="1" smtClean="0">
                <a:latin typeface="+mn-lt"/>
              </a:rPr>
              <a:t>memiliki</a:t>
            </a:r>
            <a:r>
              <a:rPr lang="en-AU" dirty="0" smtClean="0">
                <a:latin typeface="+mn-lt"/>
              </a:rPr>
              <a:t> paling </a:t>
            </a:r>
            <a:r>
              <a:rPr lang="en-AU" dirty="0" err="1" smtClean="0">
                <a:latin typeface="+mn-lt"/>
              </a:rPr>
              <a:t>banyak</a:t>
            </a:r>
            <a:r>
              <a:rPr lang="en-AU" dirty="0" smtClean="0">
                <a:latin typeface="+mn-lt"/>
              </a:rPr>
              <a:t> </a:t>
            </a:r>
            <a:r>
              <a:rPr lang="en-AU" dirty="0" err="1" smtClean="0">
                <a:latin typeface="+mn-lt"/>
              </a:rPr>
              <a:t>tanggung</a:t>
            </a:r>
            <a:r>
              <a:rPr lang="en-AU" dirty="0" smtClean="0">
                <a:latin typeface="+mn-lt"/>
              </a:rPr>
              <a:t> </a:t>
            </a:r>
            <a:r>
              <a:rPr lang="en-AU" dirty="0" err="1" smtClean="0">
                <a:latin typeface="+mn-lt"/>
              </a:rPr>
              <a:t>jawab</a:t>
            </a:r>
            <a:r>
              <a:rPr lang="en-AU" dirty="0" smtClean="0">
                <a:latin typeface="+mn-lt"/>
              </a:rPr>
              <a:t> yang </a:t>
            </a:r>
            <a:r>
              <a:rPr lang="en-AU" dirty="0" err="1" smtClean="0">
                <a:latin typeface="+mn-lt"/>
              </a:rPr>
              <a:t>diletakkan</a:t>
            </a:r>
            <a:r>
              <a:rPr lang="en-AU" dirty="0" smtClean="0">
                <a:latin typeface="+mn-lt"/>
              </a:rPr>
              <a:t> di </a:t>
            </a:r>
            <a:r>
              <a:rPr lang="en-AU" dirty="0" err="1" smtClean="0">
                <a:latin typeface="+mn-lt"/>
              </a:rPr>
              <a:t>samping</a:t>
            </a:r>
            <a:r>
              <a:rPr lang="en-AU" dirty="0" smtClean="0">
                <a:latin typeface="+mn-lt"/>
              </a:rPr>
              <a:t> </a:t>
            </a:r>
            <a:r>
              <a:rPr lang="en-AU" dirty="0" err="1" smtClean="0">
                <a:latin typeface="+mn-lt"/>
              </a:rPr>
              <a:t>mereka</a:t>
            </a:r>
            <a:r>
              <a:rPr lang="en-AU" dirty="0" smtClean="0">
                <a:latin typeface="+mn-lt"/>
              </a:rPr>
              <a:t>? </a:t>
            </a:r>
          </a:p>
          <a:p>
            <a:pPr marL="1369011" lvl="1" indent="-521528">
              <a:spcBef>
                <a:spcPts val="2852"/>
              </a:spcBef>
              <a:buFont typeface="Arial"/>
              <a:buChar char="•"/>
            </a:pPr>
            <a:r>
              <a:rPr lang="en-AU" dirty="0" err="1" smtClean="0">
                <a:latin typeface="+mn-lt"/>
              </a:rPr>
              <a:t>Bagaimana</a:t>
            </a:r>
            <a:r>
              <a:rPr lang="en-AU" dirty="0" smtClean="0">
                <a:latin typeface="+mn-lt"/>
              </a:rPr>
              <a:t> </a:t>
            </a:r>
            <a:r>
              <a:rPr lang="en-AU" dirty="0" err="1" smtClean="0">
                <a:latin typeface="+mn-lt"/>
              </a:rPr>
              <a:t>pemetaan</a:t>
            </a:r>
            <a:r>
              <a:rPr lang="en-AU" dirty="0" smtClean="0">
                <a:latin typeface="+mn-lt"/>
              </a:rPr>
              <a:t> </a:t>
            </a:r>
            <a:r>
              <a:rPr lang="en-AU" dirty="0" err="1" smtClean="0">
                <a:latin typeface="+mn-lt"/>
              </a:rPr>
              <a:t>ini</a:t>
            </a:r>
            <a:r>
              <a:rPr lang="en-AU" dirty="0" smtClean="0">
                <a:latin typeface="+mn-lt"/>
              </a:rPr>
              <a:t> </a:t>
            </a:r>
            <a:r>
              <a:rPr lang="en-AU" dirty="0" err="1" smtClean="0">
                <a:latin typeface="+mn-lt"/>
              </a:rPr>
              <a:t>berbeda</a:t>
            </a:r>
            <a:r>
              <a:rPr lang="en-AU" dirty="0" smtClean="0">
                <a:latin typeface="+mn-lt"/>
              </a:rPr>
              <a:t> </a:t>
            </a:r>
            <a:r>
              <a:rPr lang="en-AU" dirty="0" err="1" smtClean="0">
                <a:latin typeface="+mn-lt"/>
              </a:rPr>
              <a:t>dari</a:t>
            </a:r>
            <a:r>
              <a:rPr lang="en-AU" dirty="0" smtClean="0">
                <a:latin typeface="+mn-lt"/>
              </a:rPr>
              <a:t> </a:t>
            </a:r>
            <a:r>
              <a:rPr lang="en-AU" dirty="0" err="1" smtClean="0">
                <a:latin typeface="+mn-lt"/>
              </a:rPr>
              <a:t>pemetaan</a:t>
            </a:r>
            <a:r>
              <a:rPr lang="en-AU" dirty="0" smtClean="0">
                <a:latin typeface="+mn-lt"/>
              </a:rPr>
              <a:t> </a:t>
            </a:r>
            <a:r>
              <a:rPr lang="en-AU" dirty="0" err="1">
                <a:latin typeface="+mn-lt"/>
              </a:rPr>
              <a:t>a</a:t>
            </a:r>
            <a:r>
              <a:rPr lang="en-AU" dirty="0" err="1" smtClean="0">
                <a:latin typeface="+mn-lt"/>
              </a:rPr>
              <a:t>nda</a:t>
            </a:r>
            <a:r>
              <a:rPr lang="en-AU" dirty="0" smtClean="0">
                <a:latin typeface="+mn-lt"/>
              </a:rPr>
              <a:t> </a:t>
            </a:r>
            <a:r>
              <a:rPr lang="en-AU" dirty="0" err="1" smtClean="0">
                <a:latin typeface="+mn-lt"/>
              </a:rPr>
              <a:t>sebelumnya</a:t>
            </a:r>
            <a:r>
              <a:rPr lang="en-AU" dirty="0" smtClean="0">
                <a:latin typeface="+mn-lt"/>
              </a:rPr>
              <a:t> </a:t>
            </a:r>
            <a:r>
              <a:rPr lang="en-AU" dirty="0" err="1" smtClean="0">
                <a:latin typeface="+mn-lt"/>
              </a:rPr>
              <a:t>tentang</a:t>
            </a:r>
            <a:r>
              <a:rPr lang="en-AU" dirty="0" smtClean="0">
                <a:latin typeface="+mn-lt"/>
              </a:rPr>
              <a:t> </a:t>
            </a:r>
            <a:r>
              <a:rPr lang="en-AU" dirty="0" err="1" smtClean="0">
                <a:latin typeface="+mn-lt"/>
              </a:rPr>
              <a:t>tanggung</a:t>
            </a:r>
            <a:r>
              <a:rPr lang="en-AU" dirty="0" smtClean="0">
                <a:latin typeface="+mn-lt"/>
              </a:rPr>
              <a:t> </a:t>
            </a:r>
            <a:r>
              <a:rPr lang="en-AU" dirty="0" err="1" smtClean="0">
                <a:latin typeface="+mn-lt"/>
              </a:rPr>
              <a:t>jawab</a:t>
            </a:r>
            <a:r>
              <a:rPr lang="en-AU" dirty="0" smtClean="0">
                <a:latin typeface="+mn-lt"/>
              </a:rPr>
              <a:t>? </a:t>
            </a:r>
          </a:p>
          <a:p>
            <a:pPr marL="521528" indent="-521528">
              <a:spcBef>
                <a:spcPts val="2852"/>
              </a:spcBef>
              <a:buFont typeface="Arial"/>
              <a:buChar char="•"/>
            </a:pPr>
            <a:r>
              <a:rPr lang="en-AU" dirty="0" err="1" smtClean="0"/>
              <a:t>Ambillah</a:t>
            </a:r>
            <a:r>
              <a:rPr lang="en-AU" dirty="0" smtClean="0"/>
              <a:t> </a:t>
            </a:r>
            <a:r>
              <a:rPr lang="en-AU" dirty="0" err="1" smtClean="0"/>
              <a:t>gambar</a:t>
            </a:r>
            <a:r>
              <a:rPr lang="en-AU" dirty="0" smtClean="0"/>
              <a:t> </a:t>
            </a:r>
            <a:r>
              <a:rPr lang="en-AU" dirty="0" err="1" smtClean="0"/>
              <a:t>papan</a:t>
            </a:r>
            <a:r>
              <a:rPr lang="en-AU" dirty="0" smtClean="0"/>
              <a:t> </a:t>
            </a:r>
            <a:r>
              <a:rPr lang="en-AU" dirty="0" err="1" smtClean="0"/>
              <a:t>permainan</a:t>
            </a:r>
            <a:r>
              <a:rPr lang="en-AU" dirty="0" smtClean="0"/>
              <a:t> </a:t>
            </a:r>
            <a:r>
              <a:rPr lang="en-AU" dirty="0" err="1"/>
              <a:t>a</a:t>
            </a:r>
            <a:r>
              <a:rPr lang="en-AU" dirty="0" err="1" smtClean="0"/>
              <a:t>nda</a:t>
            </a:r>
            <a:r>
              <a:rPr lang="en-AU" dirty="0" smtClean="0"/>
              <a:t> (</a:t>
            </a:r>
            <a:r>
              <a:rPr lang="en-AU" dirty="0" err="1" smtClean="0"/>
              <a:t>foto</a:t>
            </a:r>
            <a:r>
              <a:rPr lang="en-AU" dirty="0" smtClean="0"/>
              <a:t>)</a:t>
            </a:r>
            <a:endParaRPr lang="en-AU" dirty="0"/>
          </a:p>
          <a:p>
            <a:pPr>
              <a:spcBef>
                <a:spcPts val="2852"/>
              </a:spcBef>
            </a:pPr>
            <a:endParaRPr lang="en-AU" dirty="0"/>
          </a:p>
        </p:txBody>
      </p:sp>
    </p:spTree>
    <p:extLst>
      <p:ext uri="{BB962C8B-B14F-4D97-AF65-F5344CB8AC3E}">
        <p14:creationId xmlns:p14="http://schemas.microsoft.com/office/powerpoint/2010/main" val="40038625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2634386"/>
          </a:xfrm>
        </p:spPr>
        <p:txBody>
          <a:bodyPr>
            <a:noAutofit/>
          </a:bodyPr>
          <a:lstStyle/>
          <a:p>
            <a:r>
              <a:rPr lang="en-US" sz="6400" dirty="0"/>
              <a:t>3. SIAPA YANG HARUS MENJALANKAN TATA KELOLA? DAN BAGAIMANA? </a:t>
            </a:r>
          </a:p>
        </p:txBody>
      </p:sp>
      <p:sp>
        <p:nvSpPr>
          <p:cNvPr id="3" name="Content Placeholder 2"/>
          <p:cNvSpPr txBox="1">
            <a:spLocks/>
          </p:cNvSpPr>
          <p:nvPr/>
        </p:nvSpPr>
        <p:spPr>
          <a:xfrm>
            <a:off x="453938" y="3402568"/>
            <a:ext cx="9151842" cy="3505253"/>
          </a:xfrm>
          <a:prstGeom prst="rect">
            <a:avLst/>
          </a:prstGeom>
          <a:solidFill>
            <a:schemeClr val="lt1">
              <a:alpha val="82000"/>
            </a:schemeClr>
          </a:solidFill>
        </p:spPr>
        <p:txBody>
          <a:bodyPr lIns="104306" tIns="52153" rIns="104306" bIns="52153" anchor="ctr" anchorCtr="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5500" dirty="0" err="1"/>
              <a:t>Strategi</a:t>
            </a:r>
            <a:r>
              <a:rPr lang="en-AU" sz="5500" dirty="0"/>
              <a:t> </a:t>
            </a:r>
            <a:r>
              <a:rPr lang="en-AU" sz="5500" dirty="0" err="1"/>
              <a:t>untuk</a:t>
            </a:r>
            <a:r>
              <a:rPr lang="en-AU" sz="5500" dirty="0"/>
              <a:t> </a:t>
            </a:r>
            <a:r>
              <a:rPr lang="en-AU" sz="5500" dirty="0" err="1"/>
              <a:t>pendekatan</a:t>
            </a:r>
            <a:r>
              <a:rPr lang="en-AU" sz="5500" dirty="0"/>
              <a:t> </a:t>
            </a:r>
            <a:r>
              <a:rPr lang="en-AU" sz="5500" dirty="0" err="1"/>
              <a:t>Pengelolaan</a:t>
            </a:r>
            <a:r>
              <a:rPr lang="en-AU" sz="5500" dirty="0"/>
              <a:t> </a:t>
            </a:r>
            <a:r>
              <a:rPr lang="en-AU" sz="5500" dirty="0" err="1"/>
              <a:t>Bersama</a:t>
            </a:r>
            <a:endParaRPr lang="en-AU" sz="5500" dirty="0"/>
          </a:p>
        </p:txBody>
      </p:sp>
    </p:spTree>
    <p:extLst>
      <p:ext uri="{BB962C8B-B14F-4D97-AF65-F5344CB8AC3E}">
        <p14:creationId xmlns:p14="http://schemas.microsoft.com/office/powerpoint/2010/main" val="26160552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9042" y="172251"/>
            <a:ext cx="10022312" cy="973349"/>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319042" y="172251"/>
            <a:ext cx="10022312" cy="973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sp>
        <p:nvSpPr>
          <p:cNvPr id="16" name="Rectangle 15"/>
          <p:cNvSpPr/>
          <p:nvPr/>
        </p:nvSpPr>
        <p:spPr>
          <a:xfrm>
            <a:off x="160626" y="1833862"/>
            <a:ext cx="3344433" cy="3897762"/>
          </a:xfrm>
          <a:prstGeom prst="rect">
            <a:avLst/>
          </a:prstGeom>
          <a:solidFill>
            <a:srgbClr val="9FCE65">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Memperkuat</a:t>
            </a:r>
            <a:r>
              <a:rPr lang="en-AU" sz="4100" dirty="0"/>
              <a:t> KSM</a:t>
            </a:r>
          </a:p>
        </p:txBody>
      </p:sp>
      <p:sp>
        <p:nvSpPr>
          <p:cNvPr id="17" name="Rectangle 16"/>
          <p:cNvSpPr/>
          <p:nvPr/>
        </p:nvSpPr>
        <p:spPr>
          <a:xfrm>
            <a:off x="7014518" y="1833862"/>
            <a:ext cx="3326836" cy="3897762"/>
          </a:xfrm>
          <a:prstGeom prst="rect">
            <a:avLst/>
          </a:prstGeom>
          <a:solidFill>
            <a:srgbClr val="9FCE65">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Pengelolaan</a:t>
            </a:r>
            <a:r>
              <a:rPr lang="en-AU" sz="4100" dirty="0"/>
              <a:t> </a:t>
            </a:r>
            <a:r>
              <a:rPr lang="en-AU" sz="4100" dirty="0" err="1"/>
              <a:t>bersama</a:t>
            </a:r>
            <a:endParaRPr lang="en-AU" sz="4100" dirty="0"/>
          </a:p>
        </p:txBody>
      </p:sp>
      <p:sp>
        <p:nvSpPr>
          <p:cNvPr id="18" name="Rectangle 17"/>
          <p:cNvSpPr/>
          <p:nvPr/>
        </p:nvSpPr>
        <p:spPr>
          <a:xfrm>
            <a:off x="3685060" y="1833862"/>
            <a:ext cx="3157486" cy="3897762"/>
          </a:xfrm>
          <a:prstGeom prst="rect">
            <a:avLst/>
          </a:prstGeom>
          <a:solidFill>
            <a:srgbClr val="9FCE65">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Membangun</a:t>
            </a:r>
            <a:r>
              <a:rPr lang="en-AU" sz="4100" dirty="0"/>
              <a:t> </a:t>
            </a:r>
            <a:r>
              <a:rPr lang="en-AU" sz="4100" dirty="0" err="1"/>
              <a:t>jejaring</a:t>
            </a:r>
            <a:endParaRPr lang="en-AU" sz="4100" dirty="0"/>
          </a:p>
        </p:txBody>
      </p:sp>
    </p:spTree>
    <p:extLst>
      <p:ext uri="{BB962C8B-B14F-4D97-AF65-F5344CB8AC3E}">
        <p14:creationId xmlns:p14="http://schemas.microsoft.com/office/powerpoint/2010/main" val="32022907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9042" y="172251"/>
            <a:ext cx="10022312" cy="973349"/>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319042" y="172251"/>
            <a:ext cx="10022312" cy="973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sp>
        <p:nvSpPr>
          <p:cNvPr id="16" name="Rectangle 15"/>
          <p:cNvSpPr/>
          <p:nvPr/>
        </p:nvSpPr>
        <p:spPr>
          <a:xfrm>
            <a:off x="160625" y="1833862"/>
            <a:ext cx="3504657" cy="3897762"/>
          </a:xfrm>
          <a:prstGeom prst="rect">
            <a:avLst/>
          </a:prstGeom>
          <a:solidFill>
            <a:srgbClr val="9FCE65">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Memperkuat</a:t>
            </a:r>
            <a:r>
              <a:rPr lang="en-AU" sz="4100" dirty="0"/>
              <a:t> KSM</a:t>
            </a:r>
          </a:p>
        </p:txBody>
      </p:sp>
      <p:sp>
        <p:nvSpPr>
          <p:cNvPr id="7" name="TextBox 6"/>
          <p:cNvSpPr txBox="1"/>
          <p:nvPr/>
        </p:nvSpPr>
        <p:spPr>
          <a:xfrm>
            <a:off x="3777783" y="1833862"/>
            <a:ext cx="6676072" cy="5029750"/>
          </a:xfrm>
          <a:prstGeom prst="rect">
            <a:avLst/>
          </a:prstGeom>
          <a:noFill/>
        </p:spPr>
        <p:txBody>
          <a:bodyPr wrap="square" lIns="104306" tIns="52153" rIns="104306" bIns="52153" rtlCol="0">
            <a:spAutoFit/>
          </a:bodyPr>
          <a:lstStyle/>
          <a:p>
            <a:pPr marL="521528" indent="-521528">
              <a:buFont typeface="Arial"/>
              <a:buChar char="•"/>
            </a:pPr>
            <a:r>
              <a:rPr lang="en-AU" sz="3200" dirty="0" err="1">
                <a:solidFill>
                  <a:schemeClr val="tx1">
                    <a:lumMod val="75000"/>
                    <a:lumOff val="25000"/>
                  </a:schemeClr>
                </a:solidFill>
              </a:rPr>
              <a:t>Formalisasi</a:t>
            </a:r>
            <a:r>
              <a:rPr lang="en-AU" sz="3200" dirty="0">
                <a:solidFill>
                  <a:schemeClr val="tx1">
                    <a:lumMod val="75000"/>
                    <a:lumOff val="25000"/>
                  </a:schemeClr>
                </a:solidFill>
              </a:rPr>
              <a:t> </a:t>
            </a:r>
            <a:r>
              <a:rPr lang="en-AU" sz="3200" dirty="0" err="1">
                <a:solidFill>
                  <a:schemeClr val="tx1">
                    <a:lumMod val="75000"/>
                    <a:lumOff val="25000"/>
                  </a:schemeClr>
                </a:solidFill>
              </a:rPr>
              <a:t>badan</a:t>
            </a:r>
            <a:r>
              <a:rPr lang="en-AU" sz="3200" dirty="0">
                <a:solidFill>
                  <a:schemeClr val="tx1">
                    <a:lumMod val="75000"/>
                    <a:lumOff val="25000"/>
                  </a:schemeClr>
                </a:solidFill>
              </a:rPr>
              <a:t> (</a:t>
            </a:r>
            <a:r>
              <a:rPr lang="en-AU" sz="3200" dirty="0" err="1">
                <a:solidFill>
                  <a:schemeClr val="tx1">
                    <a:lumMod val="75000"/>
                    <a:lumOff val="25000"/>
                  </a:schemeClr>
                </a:solidFill>
              </a:rPr>
              <a:t>koperasi</a:t>
            </a:r>
            <a:r>
              <a:rPr lang="en-AU" sz="3200" dirty="0">
                <a:solidFill>
                  <a:schemeClr val="tx1">
                    <a:lumMod val="75000"/>
                    <a:lumOff val="25000"/>
                  </a:schemeClr>
                </a:solidFill>
              </a:rPr>
              <a:t>, </a:t>
            </a:r>
            <a:r>
              <a:rPr lang="en-AU" sz="3200" dirty="0" err="1">
                <a:solidFill>
                  <a:schemeClr val="tx1">
                    <a:lumMod val="75000"/>
                    <a:lumOff val="25000"/>
                  </a:schemeClr>
                </a:solidFill>
              </a:rPr>
              <a:t>perkumpulan</a:t>
            </a:r>
            <a:r>
              <a:rPr lang="en-AU" sz="3200" dirty="0">
                <a:solidFill>
                  <a:schemeClr val="tx1">
                    <a:lumMod val="75000"/>
                    <a:lumOff val="25000"/>
                  </a:schemeClr>
                </a:solidFill>
              </a:rPr>
              <a:t>, </a:t>
            </a:r>
            <a:r>
              <a:rPr lang="en-AU" sz="3200" dirty="0" err="1">
                <a:solidFill>
                  <a:schemeClr val="tx1">
                    <a:lumMod val="75000"/>
                    <a:lumOff val="25000"/>
                  </a:schemeClr>
                </a:solidFill>
              </a:rPr>
              <a:t>badan</a:t>
            </a:r>
            <a:r>
              <a:rPr lang="en-AU" sz="3200" dirty="0">
                <a:solidFill>
                  <a:schemeClr val="tx1">
                    <a:lumMod val="75000"/>
                    <a:lumOff val="25000"/>
                  </a:schemeClr>
                </a:solidFill>
              </a:rPr>
              <a:t> </a:t>
            </a:r>
            <a:r>
              <a:rPr lang="en-AU" sz="3200" dirty="0" err="1">
                <a:solidFill>
                  <a:schemeClr val="tx1">
                    <a:lumMod val="75000"/>
                    <a:lumOff val="25000"/>
                  </a:schemeClr>
                </a:solidFill>
              </a:rPr>
              <a:t>usaha</a:t>
            </a:r>
            <a:r>
              <a:rPr lang="en-AU" sz="3200" dirty="0">
                <a:solidFill>
                  <a:schemeClr val="tx1">
                    <a:lumMod val="75000"/>
                    <a:lumOff val="25000"/>
                  </a:schemeClr>
                </a:solidFill>
              </a:rPr>
              <a:t> </a:t>
            </a:r>
            <a:r>
              <a:rPr lang="en-AU" sz="3200" dirty="0" err="1">
                <a:solidFill>
                  <a:schemeClr val="tx1">
                    <a:lumMod val="75000"/>
                    <a:lumOff val="25000"/>
                  </a:schemeClr>
                </a:solidFill>
              </a:rPr>
              <a:t>milik</a:t>
            </a:r>
            <a:r>
              <a:rPr lang="en-AU" sz="3200" dirty="0">
                <a:solidFill>
                  <a:schemeClr val="tx1">
                    <a:lumMod val="75000"/>
                    <a:lumOff val="25000"/>
                  </a:schemeClr>
                </a:solidFill>
              </a:rPr>
              <a:t> </a:t>
            </a:r>
            <a:r>
              <a:rPr lang="en-AU" sz="3200" dirty="0" err="1">
                <a:solidFill>
                  <a:schemeClr val="tx1">
                    <a:lumMod val="75000"/>
                    <a:lumOff val="25000"/>
                  </a:schemeClr>
                </a:solidFill>
              </a:rPr>
              <a:t>desa</a:t>
            </a:r>
            <a:r>
              <a:rPr lang="en-AU" sz="3200" dirty="0">
                <a:solidFill>
                  <a:schemeClr val="tx1">
                    <a:lumMod val="75000"/>
                    <a:lumOff val="25000"/>
                  </a:schemeClr>
                </a:solidFill>
              </a:rPr>
              <a:t>) (</a:t>
            </a:r>
            <a:r>
              <a:rPr lang="en-AU" sz="3200" dirty="0" err="1">
                <a:solidFill>
                  <a:schemeClr val="tx1">
                    <a:lumMod val="75000"/>
                    <a:lumOff val="25000"/>
                  </a:schemeClr>
                </a:solidFill>
              </a:rPr>
              <a:t>lihat</a:t>
            </a:r>
            <a:r>
              <a:rPr lang="en-AU" sz="3200" dirty="0">
                <a:solidFill>
                  <a:schemeClr val="tx1">
                    <a:lumMod val="75000"/>
                    <a:lumOff val="25000"/>
                  </a:schemeClr>
                </a:solidFill>
              </a:rPr>
              <a:t> </a:t>
            </a:r>
            <a:r>
              <a:rPr lang="en-AU" sz="3200" dirty="0">
                <a:solidFill>
                  <a:schemeClr val="tx1">
                    <a:lumMod val="75000"/>
                    <a:lumOff val="25000"/>
                  </a:schemeClr>
                </a:solidFill>
                <a:hlinkClick r:id="rId2"/>
              </a:rPr>
              <a:t>Al Afghani 2015</a:t>
            </a:r>
            <a:r>
              <a:rPr lang="en-AU" sz="3200" dirty="0">
                <a:solidFill>
                  <a:schemeClr val="tx1">
                    <a:lumMod val="75000"/>
                    <a:lumOff val="25000"/>
                  </a:schemeClr>
                </a:solidFill>
              </a:rPr>
              <a:t>)</a:t>
            </a:r>
          </a:p>
          <a:p>
            <a:endParaRPr lang="en-AU" sz="3200" dirty="0">
              <a:solidFill>
                <a:schemeClr val="tx1">
                  <a:lumMod val="75000"/>
                  <a:lumOff val="25000"/>
                </a:schemeClr>
              </a:solidFill>
            </a:endParaRPr>
          </a:p>
          <a:p>
            <a:pPr marL="521528" indent="-521528">
              <a:buFont typeface="Arial"/>
              <a:buChar char="•"/>
            </a:pPr>
            <a:r>
              <a:rPr lang="en-AU" sz="3200" dirty="0" err="1">
                <a:solidFill>
                  <a:schemeClr val="tx1">
                    <a:lumMod val="75000"/>
                    <a:lumOff val="25000"/>
                  </a:schemeClr>
                </a:solidFill>
              </a:rPr>
              <a:t>Menyediakan</a:t>
            </a:r>
            <a:r>
              <a:rPr lang="en-AU" sz="3200" dirty="0">
                <a:solidFill>
                  <a:schemeClr val="tx1">
                    <a:lumMod val="75000"/>
                    <a:lumOff val="25000"/>
                  </a:schemeClr>
                </a:solidFill>
              </a:rPr>
              <a:t> </a:t>
            </a:r>
            <a:r>
              <a:rPr lang="en-AU" sz="3200" i="1" dirty="0">
                <a:solidFill>
                  <a:schemeClr val="tx1">
                    <a:lumMod val="75000"/>
                    <a:lumOff val="25000"/>
                  </a:schemeClr>
                </a:solidFill>
              </a:rPr>
              <a:t>template </a:t>
            </a:r>
            <a:r>
              <a:rPr lang="en-AU" sz="3200" dirty="0" err="1">
                <a:solidFill>
                  <a:schemeClr val="tx1">
                    <a:lumMod val="75000"/>
                    <a:lumOff val="25000"/>
                  </a:schemeClr>
                </a:solidFill>
              </a:rPr>
              <a:t>dan</a:t>
            </a:r>
            <a:r>
              <a:rPr lang="en-AU" sz="3200" dirty="0">
                <a:solidFill>
                  <a:schemeClr val="tx1">
                    <a:lumMod val="75000"/>
                    <a:lumOff val="25000"/>
                  </a:schemeClr>
                </a:solidFill>
              </a:rPr>
              <a:t> </a:t>
            </a:r>
            <a:r>
              <a:rPr lang="en-AU" sz="3200" dirty="0" err="1">
                <a:solidFill>
                  <a:schemeClr val="tx1">
                    <a:lumMod val="75000"/>
                    <a:lumOff val="25000"/>
                  </a:schemeClr>
                </a:solidFill>
              </a:rPr>
              <a:t>pelatihan</a:t>
            </a:r>
            <a:r>
              <a:rPr lang="en-AU" sz="3200" dirty="0">
                <a:solidFill>
                  <a:schemeClr val="tx1">
                    <a:lumMod val="75000"/>
                    <a:lumOff val="25000"/>
                  </a:schemeClr>
                </a:solidFill>
              </a:rPr>
              <a:t> </a:t>
            </a:r>
            <a:r>
              <a:rPr lang="en-AU" sz="3200" dirty="0" err="1">
                <a:solidFill>
                  <a:schemeClr val="tx1">
                    <a:lumMod val="75000"/>
                    <a:lumOff val="25000"/>
                  </a:schemeClr>
                </a:solidFill>
              </a:rPr>
              <a:t>untuk</a:t>
            </a:r>
            <a:r>
              <a:rPr lang="en-AU" sz="3200" dirty="0">
                <a:solidFill>
                  <a:schemeClr val="tx1">
                    <a:lumMod val="75000"/>
                    <a:lumOff val="25000"/>
                  </a:schemeClr>
                </a:solidFill>
              </a:rPr>
              <a:t> model </a:t>
            </a:r>
            <a:r>
              <a:rPr lang="en-AU" sz="3200" dirty="0" err="1">
                <a:solidFill>
                  <a:schemeClr val="tx1">
                    <a:lumMod val="75000"/>
                    <a:lumOff val="25000"/>
                  </a:schemeClr>
                </a:solidFill>
              </a:rPr>
              <a:t>usaha</a:t>
            </a:r>
            <a:r>
              <a:rPr lang="en-AU" sz="3200" dirty="0">
                <a:solidFill>
                  <a:schemeClr val="tx1">
                    <a:lumMod val="75000"/>
                    <a:lumOff val="25000"/>
                  </a:schemeClr>
                </a:solidFill>
              </a:rPr>
              <a:t>/ </a:t>
            </a:r>
            <a:r>
              <a:rPr lang="en-AU" sz="3200" dirty="0" err="1">
                <a:solidFill>
                  <a:schemeClr val="tx1">
                    <a:lumMod val="75000"/>
                    <a:lumOff val="25000"/>
                  </a:schemeClr>
                </a:solidFill>
              </a:rPr>
              <a:t>rencana</a:t>
            </a:r>
            <a:r>
              <a:rPr lang="en-AU" sz="3200" dirty="0">
                <a:solidFill>
                  <a:schemeClr val="tx1">
                    <a:lumMod val="75000"/>
                    <a:lumOff val="25000"/>
                  </a:schemeClr>
                </a:solidFill>
              </a:rPr>
              <a:t> </a:t>
            </a:r>
            <a:r>
              <a:rPr lang="en-AU" sz="3200" dirty="0" err="1">
                <a:solidFill>
                  <a:schemeClr val="tx1">
                    <a:lumMod val="75000"/>
                    <a:lumOff val="25000"/>
                  </a:schemeClr>
                </a:solidFill>
              </a:rPr>
              <a:t>kerja</a:t>
            </a:r>
            <a:r>
              <a:rPr lang="en-AU" sz="3200" dirty="0">
                <a:solidFill>
                  <a:schemeClr val="tx1">
                    <a:lumMod val="75000"/>
                    <a:lumOff val="25000"/>
                  </a:schemeClr>
                </a:solidFill>
              </a:rPr>
              <a:t>, </a:t>
            </a:r>
            <a:r>
              <a:rPr lang="en-AU" sz="3200" dirty="0" err="1">
                <a:solidFill>
                  <a:schemeClr val="tx1">
                    <a:lumMod val="75000"/>
                    <a:lumOff val="25000"/>
                  </a:schemeClr>
                </a:solidFill>
              </a:rPr>
              <a:t>daripada</a:t>
            </a:r>
            <a:r>
              <a:rPr lang="en-AU" sz="3200" dirty="0">
                <a:solidFill>
                  <a:schemeClr val="tx1">
                    <a:lumMod val="75000"/>
                    <a:lumOff val="25000"/>
                  </a:schemeClr>
                </a:solidFill>
              </a:rPr>
              <a:t> </a:t>
            </a:r>
            <a:r>
              <a:rPr lang="en-AU" sz="3200" dirty="0" err="1">
                <a:solidFill>
                  <a:schemeClr val="tx1">
                    <a:lumMod val="75000"/>
                    <a:lumOff val="25000"/>
                  </a:schemeClr>
                </a:solidFill>
              </a:rPr>
              <a:t>rencana</a:t>
            </a:r>
            <a:r>
              <a:rPr lang="en-AU" sz="3200" dirty="0">
                <a:solidFill>
                  <a:schemeClr val="tx1">
                    <a:lumMod val="75000"/>
                    <a:lumOff val="25000"/>
                  </a:schemeClr>
                </a:solidFill>
              </a:rPr>
              <a:t> </a:t>
            </a:r>
            <a:r>
              <a:rPr lang="en-AU" sz="3200" dirty="0" err="1">
                <a:solidFill>
                  <a:schemeClr val="tx1">
                    <a:lumMod val="75000"/>
                    <a:lumOff val="25000"/>
                  </a:schemeClr>
                </a:solidFill>
              </a:rPr>
              <a:t>sukarela</a:t>
            </a:r>
            <a:r>
              <a:rPr lang="en-AU" sz="3200" dirty="0">
                <a:solidFill>
                  <a:schemeClr val="tx1">
                    <a:lumMod val="75000"/>
                    <a:lumOff val="25000"/>
                  </a:schemeClr>
                </a:solidFill>
              </a:rPr>
              <a:t> (</a:t>
            </a:r>
            <a:r>
              <a:rPr lang="en-AU" sz="3200" dirty="0" err="1">
                <a:solidFill>
                  <a:schemeClr val="tx1">
                    <a:lumMod val="75000"/>
                    <a:lumOff val="25000"/>
                  </a:schemeClr>
                </a:solidFill>
              </a:rPr>
              <a:t>lihat</a:t>
            </a:r>
            <a:r>
              <a:rPr lang="en-AU" sz="3200" dirty="0" err="1">
                <a:solidFill>
                  <a:schemeClr val="tx1">
                    <a:lumMod val="75000"/>
                    <a:lumOff val="25000"/>
                  </a:schemeClr>
                </a:solidFill>
                <a:hlinkClick r:id="rId3"/>
              </a:rPr>
              <a:t>Business</a:t>
            </a:r>
            <a:r>
              <a:rPr lang="en-AU" sz="3200" dirty="0">
                <a:solidFill>
                  <a:schemeClr val="tx1">
                    <a:lumMod val="75000"/>
                    <a:lumOff val="25000"/>
                  </a:schemeClr>
                </a:solidFill>
                <a:hlinkClick r:id="rId3"/>
              </a:rPr>
              <a:t> Model Canvas</a:t>
            </a:r>
            <a:r>
              <a:rPr lang="en-AU" sz="3200" dirty="0">
                <a:solidFill>
                  <a:schemeClr val="tx1">
                    <a:lumMod val="75000"/>
                    <a:lumOff val="25000"/>
                  </a:schemeClr>
                </a:solidFill>
              </a:rPr>
              <a:t>)</a:t>
            </a:r>
          </a:p>
          <a:p>
            <a:endParaRPr lang="en-AU" sz="3200" dirty="0">
              <a:solidFill>
                <a:schemeClr val="tx1">
                  <a:lumMod val="75000"/>
                  <a:lumOff val="25000"/>
                </a:schemeClr>
              </a:solidFill>
            </a:endParaRPr>
          </a:p>
        </p:txBody>
      </p:sp>
    </p:spTree>
    <p:extLst>
      <p:ext uri="{BB962C8B-B14F-4D97-AF65-F5344CB8AC3E}">
        <p14:creationId xmlns:p14="http://schemas.microsoft.com/office/powerpoint/2010/main" val="24153140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KSM </a:t>
            </a:r>
            <a:r>
              <a:rPr lang="en-AU" dirty="0" err="1" smtClean="0"/>
              <a:t>secara</a:t>
            </a:r>
            <a:r>
              <a:rPr lang="en-AU" dirty="0" smtClean="0"/>
              <a:t> </a:t>
            </a:r>
            <a:r>
              <a:rPr lang="en-AU" dirty="0" err="1" smtClean="0"/>
              <a:t>hukum</a:t>
            </a:r>
            <a:r>
              <a:rPr lang="en-AU" dirty="0" smtClean="0"/>
              <a:t> </a:t>
            </a:r>
            <a:r>
              <a:rPr lang="en-AU" dirty="0" err="1" smtClean="0"/>
              <a:t>dapat</a:t>
            </a:r>
            <a:r>
              <a:rPr lang="en-AU" dirty="0" smtClean="0"/>
              <a:t> </a:t>
            </a:r>
            <a:r>
              <a:rPr lang="en-AU" dirty="0" err="1" smtClean="0"/>
              <a:t>berbentuk</a:t>
            </a:r>
            <a:r>
              <a:rPr lang="en-AU" dirty="0" smtClean="0"/>
              <a:t> (</a:t>
            </a:r>
            <a:r>
              <a:rPr lang="en-AU" dirty="0" err="1" smtClean="0"/>
              <a:t>lihat</a:t>
            </a:r>
            <a:r>
              <a:rPr lang="en-AU" dirty="0" smtClean="0"/>
              <a:t> </a:t>
            </a:r>
            <a:r>
              <a:rPr lang="en-AU" dirty="0" smtClean="0">
                <a:hlinkClick r:id="rId3"/>
              </a:rPr>
              <a:t>Al </a:t>
            </a:r>
            <a:r>
              <a:rPr lang="en-AU" dirty="0">
                <a:hlinkClick r:id="rId3"/>
              </a:rPr>
              <a:t>Afghani 2015</a:t>
            </a:r>
            <a:r>
              <a:rPr lang="en-AU" dirty="0" smtClean="0"/>
              <a:t>): </a:t>
            </a:r>
            <a:endParaRPr lang="en-AU" dirty="0"/>
          </a:p>
        </p:txBody>
      </p:sp>
      <p:sp>
        <p:nvSpPr>
          <p:cNvPr id="3" name="Text Placeholder 2"/>
          <p:cNvSpPr>
            <a:spLocks noGrp="1"/>
          </p:cNvSpPr>
          <p:nvPr>
            <p:ph type="body" sz="quarter" idx="10"/>
          </p:nvPr>
        </p:nvSpPr>
        <p:spPr>
          <a:xfrm>
            <a:off x="319043" y="1162543"/>
            <a:ext cx="10021350" cy="6041076"/>
          </a:xfrm>
        </p:spPr>
        <p:txBody>
          <a:bodyPr/>
          <a:lstStyle/>
          <a:p>
            <a:pPr marL="521528" indent="-521528">
              <a:buFont typeface="Arial"/>
              <a:buChar char="•"/>
            </a:pPr>
            <a:r>
              <a:rPr lang="en-AU" sz="2700" dirty="0" err="1"/>
              <a:t>Perkumpulan</a:t>
            </a:r>
            <a:endParaRPr lang="en-AU" sz="2700" dirty="0"/>
          </a:p>
          <a:p>
            <a:pPr marL="521528" indent="-521528">
              <a:buFont typeface="Arial"/>
              <a:buChar char="•"/>
            </a:pPr>
            <a:r>
              <a:rPr lang="en-AU" sz="2700" dirty="0"/>
              <a:t>Perseroan </a:t>
            </a:r>
            <a:r>
              <a:rPr lang="en-AU" sz="2700" dirty="0" err="1"/>
              <a:t>terbatas</a:t>
            </a:r>
            <a:endParaRPr lang="en-AU" sz="2700" dirty="0"/>
          </a:p>
          <a:p>
            <a:pPr marL="521528" indent="-521528">
              <a:buFont typeface="Arial"/>
              <a:buChar char="•"/>
            </a:pPr>
            <a:r>
              <a:rPr lang="en-AU" sz="2700" dirty="0" err="1"/>
              <a:t>Badan</a:t>
            </a:r>
            <a:r>
              <a:rPr lang="en-AU" sz="2700" dirty="0"/>
              <a:t> Usaha </a:t>
            </a:r>
            <a:r>
              <a:rPr lang="en-AU" sz="2700" dirty="0" err="1"/>
              <a:t>Milik</a:t>
            </a:r>
            <a:r>
              <a:rPr lang="en-AU" sz="2700" dirty="0"/>
              <a:t> </a:t>
            </a:r>
            <a:r>
              <a:rPr lang="en-AU" sz="2700" dirty="0" err="1"/>
              <a:t>Desa</a:t>
            </a:r>
            <a:r>
              <a:rPr lang="en-AU" sz="2700" dirty="0"/>
              <a:t> (</a:t>
            </a:r>
            <a:r>
              <a:rPr lang="en-AU" sz="2700" dirty="0" err="1"/>
              <a:t>BUMDes</a:t>
            </a:r>
            <a:r>
              <a:rPr lang="en-AU" sz="2700" dirty="0"/>
              <a:t>)</a:t>
            </a:r>
          </a:p>
          <a:p>
            <a:pPr marL="521528" indent="-521528">
              <a:buFont typeface="Arial"/>
              <a:buChar char="•"/>
            </a:pPr>
            <a:r>
              <a:rPr lang="en-AU" sz="2700" dirty="0" err="1"/>
              <a:t>Yayasan</a:t>
            </a:r>
            <a:endParaRPr lang="en-AU" sz="2700" dirty="0"/>
          </a:p>
          <a:p>
            <a:pPr marL="521528" indent="-521528">
              <a:buFont typeface="Arial"/>
              <a:buChar char="•"/>
            </a:pPr>
            <a:r>
              <a:rPr lang="en-AU" sz="2700" dirty="0" err="1"/>
              <a:t>Koperasi</a:t>
            </a:r>
            <a:endParaRPr lang="en-AU" sz="2700" dirty="0"/>
          </a:p>
          <a:p>
            <a:pPr marL="521528" indent="-521528">
              <a:buFont typeface="Arial"/>
              <a:buChar char="•"/>
            </a:pPr>
            <a:endParaRPr lang="en-AU" sz="2700" dirty="0"/>
          </a:p>
          <a:p>
            <a:pPr marL="521528" indent="-521528">
              <a:buFont typeface="Arial"/>
              <a:buChar char="•"/>
            </a:pPr>
            <a:r>
              <a:rPr lang="en-AU" sz="2700" dirty="0" err="1"/>
              <a:t>Tidak</a:t>
            </a:r>
            <a:r>
              <a:rPr lang="en-AU" sz="2700" dirty="0"/>
              <a:t> </a:t>
            </a:r>
            <a:r>
              <a:rPr lang="en-AU" sz="2700" dirty="0" err="1"/>
              <a:t>ada</a:t>
            </a:r>
            <a:r>
              <a:rPr lang="en-AU" sz="2700" dirty="0"/>
              <a:t> </a:t>
            </a:r>
            <a:r>
              <a:rPr lang="en-AU" sz="2700" dirty="0" err="1"/>
              <a:t>badan</a:t>
            </a:r>
            <a:r>
              <a:rPr lang="en-AU" sz="2700" dirty="0"/>
              <a:t> </a:t>
            </a:r>
            <a:r>
              <a:rPr lang="en-AU" sz="2700" dirty="0" err="1"/>
              <a:t>hukum</a:t>
            </a:r>
            <a:r>
              <a:rPr lang="en-AU" sz="2700" dirty="0"/>
              <a:t> yang </a:t>
            </a:r>
            <a:r>
              <a:rPr lang="en-AU" sz="2700" dirty="0" err="1"/>
              <a:t>sempurna</a:t>
            </a:r>
            <a:endParaRPr lang="en-AU" sz="2700" dirty="0"/>
          </a:p>
          <a:p>
            <a:pPr marL="521528" indent="-521528">
              <a:buFont typeface="Arial"/>
              <a:buChar char="•"/>
            </a:pPr>
            <a:r>
              <a:rPr lang="en-AU" sz="2700" dirty="0" err="1"/>
              <a:t>Koperasi</a:t>
            </a:r>
            <a:r>
              <a:rPr lang="en-AU" sz="2700" dirty="0"/>
              <a:t> </a:t>
            </a:r>
            <a:r>
              <a:rPr lang="en-AU" sz="2700" dirty="0" err="1"/>
              <a:t>dan</a:t>
            </a:r>
            <a:r>
              <a:rPr lang="en-AU" sz="2700" dirty="0"/>
              <a:t> </a:t>
            </a:r>
            <a:r>
              <a:rPr lang="en-AU" sz="2700" dirty="0" err="1"/>
              <a:t>perkumpulan</a:t>
            </a:r>
            <a:r>
              <a:rPr lang="en-AU" sz="2700" dirty="0"/>
              <a:t> </a:t>
            </a:r>
            <a:r>
              <a:rPr lang="en-AU" sz="2700" dirty="0" err="1"/>
              <a:t>adalah</a:t>
            </a:r>
            <a:r>
              <a:rPr lang="en-AU" sz="2700" dirty="0"/>
              <a:t> yang paling </a:t>
            </a:r>
            <a:r>
              <a:rPr lang="en-AU" sz="2700" dirty="0" err="1"/>
              <a:t>mudah</a:t>
            </a:r>
            <a:endParaRPr lang="en-AU" sz="2700" dirty="0"/>
          </a:p>
          <a:p>
            <a:pPr marL="521528" indent="-521528">
              <a:buFont typeface="Arial"/>
              <a:buChar char="•"/>
            </a:pPr>
            <a:r>
              <a:rPr lang="en-AU" sz="2700" dirty="0" err="1"/>
              <a:t>Beberapa</a:t>
            </a:r>
            <a:r>
              <a:rPr lang="en-AU" sz="2700" dirty="0"/>
              <a:t> KSM </a:t>
            </a:r>
            <a:r>
              <a:rPr lang="en-AU" sz="2700" dirty="0" err="1"/>
              <a:t>bisa</a:t>
            </a:r>
            <a:r>
              <a:rPr lang="en-AU" sz="2700" dirty="0"/>
              <a:t> </a:t>
            </a:r>
            <a:r>
              <a:rPr lang="en-AU" sz="2700" dirty="0" err="1"/>
              <a:t>digabungkan</a:t>
            </a:r>
            <a:r>
              <a:rPr lang="en-AU" sz="2700" dirty="0"/>
              <a:t> </a:t>
            </a:r>
            <a:r>
              <a:rPr lang="en-AU" sz="2700" dirty="0" err="1"/>
              <a:t>menjadi</a:t>
            </a:r>
            <a:r>
              <a:rPr lang="en-AU" sz="2700" dirty="0"/>
              <a:t> </a:t>
            </a:r>
            <a:r>
              <a:rPr lang="en-AU" sz="2700" dirty="0" err="1"/>
              <a:t>badan</a:t>
            </a:r>
            <a:r>
              <a:rPr lang="en-AU" sz="2700" dirty="0"/>
              <a:t> </a:t>
            </a:r>
            <a:r>
              <a:rPr lang="en-AU" sz="2700" dirty="0" err="1"/>
              <a:t>hukum</a:t>
            </a:r>
            <a:r>
              <a:rPr lang="en-AU" sz="2700" dirty="0"/>
              <a:t> </a:t>
            </a:r>
            <a:r>
              <a:rPr lang="en-AU" sz="2700" dirty="0" err="1"/>
              <a:t>tunggal</a:t>
            </a:r>
            <a:r>
              <a:rPr lang="en-AU" sz="2700" dirty="0"/>
              <a:t> di </a:t>
            </a:r>
            <a:r>
              <a:rPr lang="en-AU" sz="2700" dirty="0" err="1"/>
              <a:t>tingkat</a:t>
            </a:r>
            <a:r>
              <a:rPr lang="en-AU" sz="2700" dirty="0"/>
              <a:t> </a:t>
            </a:r>
            <a:r>
              <a:rPr lang="en-AU" sz="2700" dirty="0" err="1"/>
              <a:t>Kabupaten</a:t>
            </a:r>
            <a:r>
              <a:rPr lang="en-AU" sz="2700" dirty="0"/>
              <a:t> </a:t>
            </a:r>
            <a:r>
              <a:rPr lang="en-AU" sz="2700" dirty="0" err="1"/>
              <a:t>atau</a:t>
            </a:r>
            <a:r>
              <a:rPr lang="en-AU" sz="2700" dirty="0"/>
              <a:t> Kota </a:t>
            </a:r>
            <a:r>
              <a:rPr lang="en-AU" sz="2700" dirty="0" err="1"/>
              <a:t>untuk</a:t>
            </a:r>
            <a:r>
              <a:rPr lang="en-AU" sz="2700" dirty="0"/>
              <a:t> </a:t>
            </a:r>
            <a:r>
              <a:rPr lang="en-AU" sz="2700" dirty="0" err="1"/>
              <a:t>menyederhanakan</a:t>
            </a:r>
            <a:r>
              <a:rPr lang="en-AU" sz="2700" dirty="0"/>
              <a:t> </a:t>
            </a:r>
            <a:r>
              <a:rPr lang="en-AU" sz="2700" dirty="0" err="1"/>
              <a:t>birokrasi</a:t>
            </a:r>
            <a:r>
              <a:rPr lang="en-AU" sz="2700" dirty="0"/>
              <a:t> </a:t>
            </a:r>
            <a:r>
              <a:rPr lang="en-AU" sz="2700" dirty="0" err="1"/>
              <a:t>dan</a:t>
            </a:r>
            <a:r>
              <a:rPr lang="en-AU" sz="2700" dirty="0"/>
              <a:t> </a:t>
            </a:r>
            <a:r>
              <a:rPr lang="en-AU" sz="2700" dirty="0" err="1"/>
              <a:t>prosedur</a:t>
            </a:r>
            <a:r>
              <a:rPr lang="en-AU" sz="2700" dirty="0"/>
              <a:t> (</a:t>
            </a:r>
            <a:r>
              <a:rPr lang="en-AU" sz="2700" dirty="0" err="1"/>
              <a:t>tapi</a:t>
            </a:r>
            <a:r>
              <a:rPr lang="en-AU" sz="2700" dirty="0"/>
              <a:t> </a:t>
            </a:r>
            <a:r>
              <a:rPr lang="en-AU" sz="2700" dirty="0" err="1"/>
              <a:t>hal</a:t>
            </a:r>
            <a:r>
              <a:rPr lang="en-AU" sz="2700" dirty="0"/>
              <a:t> </a:t>
            </a:r>
            <a:r>
              <a:rPr lang="en-AU" sz="2700" dirty="0" err="1"/>
              <a:t>ini</a:t>
            </a:r>
            <a:r>
              <a:rPr lang="en-AU" sz="2700" dirty="0"/>
              <a:t> </a:t>
            </a:r>
            <a:r>
              <a:rPr lang="en-AU" sz="2700" dirty="0" err="1"/>
              <a:t>juga</a:t>
            </a:r>
            <a:r>
              <a:rPr lang="en-AU" sz="2700" dirty="0"/>
              <a:t> </a:t>
            </a:r>
            <a:r>
              <a:rPr lang="en-AU" sz="2700" dirty="0" err="1"/>
              <a:t>meningkatkan</a:t>
            </a:r>
            <a:r>
              <a:rPr lang="en-AU" sz="2700" dirty="0"/>
              <a:t> </a:t>
            </a:r>
            <a:r>
              <a:rPr lang="en-AU" sz="2700" dirty="0" err="1"/>
              <a:t>kompleksitas</a:t>
            </a:r>
            <a:r>
              <a:rPr lang="en-AU" sz="2700" dirty="0"/>
              <a:t>)</a:t>
            </a:r>
          </a:p>
        </p:txBody>
      </p:sp>
    </p:spTree>
    <p:extLst>
      <p:ext uri="{BB962C8B-B14F-4D97-AF65-F5344CB8AC3E}">
        <p14:creationId xmlns:p14="http://schemas.microsoft.com/office/powerpoint/2010/main" val="7644014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Contoh</a:t>
            </a:r>
            <a:r>
              <a:rPr lang="en-AU" dirty="0" smtClean="0"/>
              <a:t>: </a:t>
            </a:r>
            <a:r>
              <a:rPr lang="en-AU" dirty="0" err="1" smtClean="0"/>
              <a:t>Membalikkan</a:t>
            </a:r>
            <a:r>
              <a:rPr lang="en-AU" dirty="0" smtClean="0"/>
              <a:t> </a:t>
            </a:r>
            <a:r>
              <a:rPr lang="en-AU" dirty="0" err="1" smtClean="0"/>
              <a:t>insentif</a:t>
            </a:r>
            <a:r>
              <a:rPr lang="en-AU" dirty="0" smtClean="0"/>
              <a:t> – </a:t>
            </a:r>
            <a:r>
              <a:rPr lang="en-AU" dirty="0" err="1" smtClean="0"/>
              <a:t>wirausaha</a:t>
            </a:r>
            <a:r>
              <a:rPr lang="en-AU" dirty="0" smtClean="0"/>
              <a:t> </a:t>
            </a:r>
            <a:r>
              <a:rPr lang="en-AU" dirty="0" err="1" smtClean="0"/>
              <a:t>mikro</a:t>
            </a:r>
            <a:endParaRPr lang="en-AU" dirty="0"/>
          </a:p>
        </p:txBody>
      </p:sp>
      <p:sp>
        <p:nvSpPr>
          <p:cNvPr id="4" name="Can 3"/>
          <p:cNvSpPr/>
          <p:nvPr/>
        </p:nvSpPr>
        <p:spPr>
          <a:xfrm>
            <a:off x="158422" y="5227540"/>
            <a:ext cx="1645503" cy="1362898"/>
          </a:xfrm>
          <a:prstGeom prst="can">
            <a:avLst/>
          </a:prstGeom>
          <a:solidFill>
            <a:srgbClr val="9FCE65">
              <a:alpha val="7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2500" dirty="0" err="1">
                <a:solidFill>
                  <a:schemeClr val="tx1">
                    <a:lumMod val="75000"/>
                    <a:lumOff val="25000"/>
                  </a:schemeClr>
                </a:solidFill>
              </a:rPr>
              <a:t>Pengguna</a:t>
            </a:r>
            <a:endParaRPr lang="en-AU" sz="2500" dirty="0">
              <a:solidFill>
                <a:schemeClr val="tx1">
                  <a:lumMod val="75000"/>
                  <a:lumOff val="25000"/>
                </a:schemeClr>
              </a:solidFill>
            </a:endParaRPr>
          </a:p>
        </p:txBody>
      </p:sp>
      <p:sp>
        <p:nvSpPr>
          <p:cNvPr id="5" name="Cube 4"/>
          <p:cNvSpPr/>
          <p:nvPr/>
        </p:nvSpPr>
        <p:spPr>
          <a:xfrm>
            <a:off x="3564467" y="4574087"/>
            <a:ext cx="2376301" cy="2147019"/>
          </a:xfrm>
          <a:prstGeom prst="cube">
            <a:avLst/>
          </a:prstGeom>
          <a:solidFill>
            <a:srgbClr val="9FCE65">
              <a:alpha val="7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dirty="0" err="1" smtClean="0">
                <a:solidFill>
                  <a:schemeClr val="tx1">
                    <a:lumMod val="75000"/>
                    <a:lumOff val="25000"/>
                  </a:schemeClr>
                </a:solidFill>
              </a:rPr>
              <a:t>Tempat</a:t>
            </a:r>
            <a:r>
              <a:rPr lang="en-AU" dirty="0" smtClean="0">
                <a:solidFill>
                  <a:schemeClr val="tx1">
                    <a:lumMod val="75000"/>
                    <a:lumOff val="25000"/>
                  </a:schemeClr>
                </a:solidFill>
              </a:rPr>
              <a:t> </a:t>
            </a:r>
            <a:r>
              <a:rPr lang="en-AU" dirty="0" err="1" smtClean="0">
                <a:solidFill>
                  <a:schemeClr val="tx1">
                    <a:lumMod val="75000"/>
                    <a:lumOff val="25000"/>
                  </a:schemeClr>
                </a:solidFill>
              </a:rPr>
              <a:t>Pengumpulan</a:t>
            </a:r>
            <a:r>
              <a:rPr lang="en-AU" dirty="0" smtClean="0">
                <a:solidFill>
                  <a:schemeClr val="tx1">
                    <a:lumMod val="75000"/>
                    <a:lumOff val="25000"/>
                  </a:schemeClr>
                </a:solidFill>
              </a:rPr>
              <a:t> </a:t>
            </a:r>
            <a:r>
              <a:rPr lang="en-AU" dirty="0" err="1" smtClean="0">
                <a:solidFill>
                  <a:schemeClr val="tx1">
                    <a:lumMod val="75000"/>
                    <a:lumOff val="25000"/>
                  </a:schemeClr>
                </a:solidFill>
              </a:rPr>
              <a:t>Sampah</a:t>
            </a:r>
            <a:endParaRPr lang="en-AU" dirty="0" smtClean="0">
              <a:solidFill>
                <a:schemeClr val="tx1">
                  <a:lumMod val="75000"/>
                  <a:lumOff val="25000"/>
                </a:schemeClr>
              </a:solidFill>
            </a:endParaRPr>
          </a:p>
        </p:txBody>
      </p:sp>
      <p:sp>
        <p:nvSpPr>
          <p:cNvPr id="9" name="Oval 8"/>
          <p:cNvSpPr/>
          <p:nvPr/>
        </p:nvSpPr>
        <p:spPr>
          <a:xfrm>
            <a:off x="2356522" y="1709411"/>
            <a:ext cx="3561580" cy="1512253"/>
          </a:xfrm>
          <a:prstGeom prst="ellipse">
            <a:avLst/>
          </a:prstGeom>
          <a:solidFill>
            <a:srgbClr val="C25F87">
              <a:alpha val="7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3200" dirty="0" err="1">
                <a:solidFill>
                  <a:schemeClr val="tx1">
                    <a:lumMod val="75000"/>
                    <a:lumOff val="25000"/>
                  </a:schemeClr>
                </a:solidFill>
              </a:rPr>
              <a:t>Wirausaha</a:t>
            </a:r>
            <a:r>
              <a:rPr lang="en-AU" sz="3200" dirty="0">
                <a:solidFill>
                  <a:schemeClr val="tx1">
                    <a:lumMod val="75000"/>
                    <a:lumOff val="25000"/>
                  </a:schemeClr>
                </a:solidFill>
              </a:rPr>
              <a:t> </a:t>
            </a:r>
            <a:r>
              <a:rPr lang="en-AU" sz="3200" dirty="0" err="1">
                <a:solidFill>
                  <a:schemeClr val="tx1">
                    <a:lumMod val="75000"/>
                    <a:lumOff val="25000"/>
                  </a:schemeClr>
                </a:solidFill>
              </a:rPr>
              <a:t>mikro</a:t>
            </a:r>
            <a:endParaRPr lang="en-AU" sz="3200" dirty="0">
              <a:solidFill>
                <a:schemeClr val="tx1">
                  <a:lumMod val="75000"/>
                  <a:lumOff val="25000"/>
                </a:schemeClr>
              </a:solidFill>
            </a:endParaRPr>
          </a:p>
        </p:txBody>
      </p:sp>
      <p:cxnSp>
        <p:nvCxnSpPr>
          <p:cNvPr id="11" name="Straight Arrow Connector 10"/>
          <p:cNvCxnSpPr>
            <a:stCxn id="9" idx="4"/>
            <a:endCxn id="5" idx="0"/>
          </p:cNvCxnSpPr>
          <p:nvPr/>
        </p:nvCxnSpPr>
        <p:spPr>
          <a:xfrm rot="16200000" flipH="1">
            <a:off x="3911084" y="3447892"/>
            <a:ext cx="1352423" cy="899967"/>
          </a:xfrm>
          <a:prstGeom prst="curvedConnector3">
            <a:avLst>
              <a:gd name="adj1" fmla="val 50000"/>
            </a:avLst>
          </a:prstGeom>
          <a:ln w="38100"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3" name="Text Placeholder 2"/>
          <p:cNvSpPr txBox="1">
            <a:spLocks/>
          </p:cNvSpPr>
          <p:nvPr/>
        </p:nvSpPr>
        <p:spPr>
          <a:xfrm>
            <a:off x="2356522" y="3912439"/>
            <a:ext cx="2598248" cy="566119"/>
          </a:xfrm>
          <a:prstGeom prst="rect">
            <a:avLst/>
          </a:prstGeom>
          <a:no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AU" sz="2700" dirty="0" err="1"/>
              <a:t>Mengumpulkan</a:t>
            </a:r>
            <a:endParaRPr lang="en-AU" sz="2700" dirty="0"/>
          </a:p>
        </p:txBody>
      </p:sp>
      <p:cxnSp>
        <p:nvCxnSpPr>
          <p:cNvPr id="14" name="Straight Arrow Connector 10"/>
          <p:cNvCxnSpPr/>
          <p:nvPr/>
        </p:nvCxnSpPr>
        <p:spPr>
          <a:xfrm rot="5400000">
            <a:off x="756562" y="3165405"/>
            <a:ext cx="2227340" cy="1896930"/>
          </a:xfrm>
          <a:prstGeom prst="curvedConnector3">
            <a:avLst>
              <a:gd name="adj1" fmla="val 50000"/>
            </a:avLst>
          </a:prstGeom>
          <a:ln w="38100"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8" name="Text Placeholder 2"/>
          <p:cNvSpPr txBox="1">
            <a:spLocks/>
          </p:cNvSpPr>
          <p:nvPr/>
        </p:nvSpPr>
        <p:spPr>
          <a:xfrm>
            <a:off x="590782" y="3405346"/>
            <a:ext cx="1878076" cy="566120"/>
          </a:xfrm>
          <a:prstGeom prst="rect">
            <a:avLst/>
          </a:prstGeom>
          <a:no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AU" sz="2700" dirty="0" err="1"/>
              <a:t>Membayar</a:t>
            </a:r>
            <a:endParaRPr lang="en-AU" sz="2700" dirty="0"/>
          </a:p>
        </p:txBody>
      </p:sp>
      <p:cxnSp>
        <p:nvCxnSpPr>
          <p:cNvPr id="20" name="Straight Arrow Connector 10"/>
          <p:cNvCxnSpPr>
            <a:stCxn id="4" idx="4"/>
            <a:endCxn id="5" idx="2"/>
          </p:cNvCxnSpPr>
          <p:nvPr/>
        </p:nvCxnSpPr>
        <p:spPr>
          <a:xfrm>
            <a:off x="1803924" y="5908990"/>
            <a:ext cx="1760542" cy="6985"/>
          </a:xfrm>
          <a:prstGeom prst="curvedConnector3">
            <a:avLst>
              <a:gd name="adj1" fmla="val 50000"/>
            </a:avLst>
          </a:prstGeom>
          <a:ln w="38100"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23" name="Text Placeholder 2"/>
          <p:cNvSpPr txBox="1">
            <a:spLocks/>
          </p:cNvSpPr>
          <p:nvPr/>
        </p:nvSpPr>
        <p:spPr>
          <a:xfrm>
            <a:off x="1803925" y="5424531"/>
            <a:ext cx="1616690" cy="566120"/>
          </a:xfrm>
          <a:prstGeom prst="rect">
            <a:avLst/>
          </a:prstGeom>
          <a:no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AU" sz="1600" dirty="0" err="1"/>
              <a:t>Menyampaikan</a:t>
            </a:r>
            <a:r>
              <a:rPr lang="en-AU" sz="1600" dirty="0"/>
              <a:t> </a:t>
            </a:r>
            <a:r>
              <a:rPr lang="en-AU" sz="1600" dirty="0" err="1"/>
              <a:t>ke</a:t>
            </a:r>
            <a:endParaRPr lang="en-AU" sz="1600" dirty="0"/>
          </a:p>
        </p:txBody>
      </p:sp>
      <p:sp>
        <p:nvSpPr>
          <p:cNvPr id="32" name="Bevel 31"/>
          <p:cNvSpPr/>
          <p:nvPr/>
        </p:nvSpPr>
        <p:spPr>
          <a:xfrm>
            <a:off x="8039853" y="1413278"/>
            <a:ext cx="1940654" cy="1082847"/>
          </a:xfrm>
          <a:prstGeom prst="bevel">
            <a:avLst/>
          </a:prstGeom>
          <a:solidFill>
            <a:srgbClr val="E2856F">
              <a:alpha val="7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2500" dirty="0" err="1">
                <a:solidFill>
                  <a:schemeClr val="tx1">
                    <a:lumMod val="75000"/>
                    <a:lumOff val="25000"/>
                  </a:schemeClr>
                </a:solidFill>
              </a:rPr>
              <a:t>Pupuk</a:t>
            </a:r>
            <a:endParaRPr lang="en-AU" sz="2500" dirty="0">
              <a:solidFill>
                <a:schemeClr val="tx1">
                  <a:lumMod val="75000"/>
                  <a:lumOff val="25000"/>
                </a:schemeClr>
              </a:solidFill>
            </a:endParaRPr>
          </a:p>
        </p:txBody>
      </p:sp>
      <p:sp>
        <p:nvSpPr>
          <p:cNvPr id="50" name="Bevel 49"/>
          <p:cNvSpPr/>
          <p:nvPr/>
        </p:nvSpPr>
        <p:spPr>
          <a:xfrm>
            <a:off x="8039853" y="2664153"/>
            <a:ext cx="1940654" cy="1082847"/>
          </a:xfrm>
          <a:prstGeom prst="bevel">
            <a:avLst/>
          </a:prstGeom>
          <a:solidFill>
            <a:srgbClr val="E2856F">
              <a:alpha val="7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2500" dirty="0" err="1">
                <a:solidFill>
                  <a:schemeClr val="tx1">
                    <a:lumMod val="75000"/>
                    <a:lumOff val="25000"/>
                  </a:schemeClr>
                </a:solidFill>
              </a:rPr>
              <a:t>Batu</a:t>
            </a:r>
            <a:r>
              <a:rPr lang="en-AU" sz="2500" dirty="0">
                <a:solidFill>
                  <a:schemeClr val="tx1">
                    <a:lumMod val="75000"/>
                    <a:lumOff val="25000"/>
                  </a:schemeClr>
                </a:solidFill>
              </a:rPr>
              <a:t> </a:t>
            </a:r>
            <a:r>
              <a:rPr lang="en-AU" sz="2500" dirty="0" err="1">
                <a:solidFill>
                  <a:schemeClr val="tx1">
                    <a:lumMod val="75000"/>
                    <a:lumOff val="25000"/>
                  </a:schemeClr>
                </a:solidFill>
              </a:rPr>
              <a:t>bata</a:t>
            </a:r>
            <a:endParaRPr lang="en-AU" sz="2500" dirty="0">
              <a:solidFill>
                <a:schemeClr val="tx1">
                  <a:lumMod val="75000"/>
                  <a:lumOff val="25000"/>
                </a:schemeClr>
              </a:solidFill>
            </a:endParaRPr>
          </a:p>
        </p:txBody>
      </p:sp>
      <p:sp>
        <p:nvSpPr>
          <p:cNvPr id="51" name="Bevel 50"/>
          <p:cNvSpPr/>
          <p:nvPr/>
        </p:nvSpPr>
        <p:spPr>
          <a:xfrm>
            <a:off x="8039853" y="3912439"/>
            <a:ext cx="1940654" cy="1082847"/>
          </a:xfrm>
          <a:prstGeom prst="bevel">
            <a:avLst/>
          </a:prstGeom>
          <a:solidFill>
            <a:srgbClr val="E2856F">
              <a:alpha val="7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2500" dirty="0" err="1">
                <a:solidFill>
                  <a:schemeClr val="tx1">
                    <a:lumMod val="75000"/>
                    <a:lumOff val="25000"/>
                  </a:schemeClr>
                </a:solidFill>
              </a:rPr>
              <a:t>Produk</a:t>
            </a:r>
            <a:r>
              <a:rPr lang="en-AU" sz="2500" dirty="0">
                <a:solidFill>
                  <a:schemeClr val="tx1">
                    <a:lumMod val="75000"/>
                    <a:lumOff val="25000"/>
                  </a:schemeClr>
                </a:solidFill>
              </a:rPr>
              <a:t> </a:t>
            </a:r>
            <a:r>
              <a:rPr lang="en-AU" sz="2500" dirty="0" err="1">
                <a:solidFill>
                  <a:schemeClr val="tx1">
                    <a:lumMod val="75000"/>
                    <a:lumOff val="25000"/>
                  </a:schemeClr>
                </a:solidFill>
              </a:rPr>
              <a:t>lainnya</a:t>
            </a:r>
            <a:endParaRPr lang="en-AU" sz="2500" dirty="0">
              <a:solidFill>
                <a:schemeClr val="tx1">
                  <a:lumMod val="75000"/>
                  <a:lumOff val="25000"/>
                </a:schemeClr>
              </a:solidFill>
            </a:endParaRPr>
          </a:p>
        </p:txBody>
      </p:sp>
      <p:cxnSp>
        <p:nvCxnSpPr>
          <p:cNvPr id="52" name="Straight Arrow Connector 10"/>
          <p:cNvCxnSpPr>
            <a:stCxn id="9" idx="6"/>
            <a:endCxn id="32" idx="4"/>
          </p:cNvCxnSpPr>
          <p:nvPr/>
        </p:nvCxnSpPr>
        <p:spPr>
          <a:xfrm flipV="1">
            <a:off x="5918103" y="1954701"/>
            <a:ext cx="2121750" cy="510836"/>
          </a:xfrm>
          <a:prstGeom prst="curvedConnector3">
            <a:avLst>
              <a:gd name="adj1" fmla="val 50000"/>
            </a:avLst>
          </a:prstGeom>
          <a:ln w="38100"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10"/>
          <p:cNvCxnSpPr>
            <a:stCxn id="9" idx="6"/>
            <a:endCxn id="50" idx="4"/>
          </p:cNvCxnSpPr>
          <p:nvPr/>
        </p:nvCxnSpPr>
        <p:spPr>
          <a:xfrm>
            <a:off x="5918103" y="2465538"/>
            <a:ext cx="2121750" cy="740039"/>
          </a:xfrm>
          <a:prstGeom prst="curvedConnector3">
            <a:avLst>
              <a:gd name="adj1" fmla="val 50000"/>
            </a:avLst>
          </a:prstGeom>
          <a:ln w="38100"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10"/>
          <p:cNvCxnSpPr>
            <a:stCxn id="9" idx="6"/>
            <a:endCxn id="51" idx="4"/>
          </p:cNvCxnSpPr>
          <p:nvPr/>
        </p:nvCxnSpPr>
        <p:spPr>
          <a:xfrm>
            <a:off x="5918103" y="2465537"/>
            <a:ext cx="2121750" cy="1988326"/>
          </a:xfrm>
          <a:prstGeom prst="curvedConnector3">
            <a:avLst>
              <a:gd name="adj1" fmla="val 50000"/>
            </a:avLst>
          </a:prstGeom>
          <a:ln w="38100"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63" name="Text Placeholder 2"/>
          <p:cNvSpPr txBox="1">
            <a:spLocks/>
          </p:cNvSpPr>
          <p:nvPr/>
        </p:nvSpPr>
        <p:spPr>
          <a:xfrm>
            <a:off x="5703142" y="1680974"/>
            <a:ext cx="1616690" cy="566120"/>
          </a:xfrm>
          <a:prstGeom prst="rect">
            <a:avLst/>
          </a:prstGeom>
          <a:no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AU" sz="2700" dirty="0" err="1"/>
              <a:t>Menjual</a:t>
            </a:r>
            <a:endParaRPr lang="en-AU" sz="2700" dirty="0"/>
          </a:p>
        </p:txBody>
      </p:sp>
      <p:sp>
        <p:nvSpPr>
          <p:cNvPr id="19" name="Title 1"/>
          <p:cNvSpPr txBox="1">
            <a:spLocks/>
          </p:cNvSpPr>
          <p:nvPr/>
        </p:nvSpPr>
        <p:spPr>
          <a:xfrm>
            <a:off x="7662174" y="6459749"/>
            <a:ext cx="3031227" cy="973349"/>
          </a:xfrm>
          <a:prstGeom prst="rect">
            <a:avLst/>
          </a:prstGeom>
        </p:spPr>
        <p:txBody>
          <a:bodyPr vert="horz" lIns="104306" tIns="52153" rIns="104306" bIns="52153" rtlCol="0" anchor="ctr">
            <a:normAutofit fontScale="77500" lnSpcReduction="20000"/>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Sebagai</a:t>
            </a:r>
            <a:r>
              <a:rPr lang="en-AU" dirty="0" smtClean="0"/>
              <a:t> </a:t>
            </a:r>
            <a:r>
              <a:rPr lang="en-AU" dirty="0" err="1" smtClean="0"/>
              <a:t>contoh</a:t>
            </a:r>
            <a:r>
              <a:rPr lang="en-AU" dirty="0" smtClean="0"/>
              <a:t>, </a:t>
            </a:r>
            <a:r>
              <a:rPr lang="en-AU" dirty="0" err="1" smtClean="0"/>
              <a:t>lihat</a:t>
            </a:r>
            <a:r>
              <a:rPr lang="en-AU" dirty="0" smtClean="0"/>
              <a:t>: </a:t>
            </a:r>
          </a:p>
          <a:p>
            <a:pPr marL="521528" indent="-521528">
              <a:buFont typeface="Arial"/>
              <a:buChar char="•"/>
            </a:pPr>
            <a:r>
              <a:rPr lang="en-AU" dirty="0" smtClean="0">
                <a:hlinkClick r:id="rId3"/>
              </a:rPr>
              <a:t>Peepoople</a:t>
            </a:r>
            <a:endParaRPr lang="en-AU" dirty="0" smtClean="0"/>
          </a:p>
          <a:p>
            <a:pPr marL="521528" indent="-521528">
              <a:buFont typeface="Arial"/>
              <a:buChar char="•"/>
            </a:pPr>
            <a:r>
              <a:rPr lang="en-AU" dirty="0" err="1" smtClean="0">
                <a:hlinkClick r:id="rId4"/>
              </a:rPr>
              <a:t>Sanergy</a:t>
            </a:r>
            <a:endParaRPr lang="en-AU" dirty="0"/>
          </a:p>
        </p:txBody>
      </p:sp>
    </p:spTree>
    <p:extLst>
      <p:ext uri="{BB962C8B-B14F-4D97-AF65-F5344CB8AC3E}">
        <p14:creationId xmlns:p14="http://schemas.microsoft.com/office/powerpoint/2010/main" val="287830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1"/>
            <a:ext cx="10022312" cy="1410013"/>
          </a:xfrm>
        </p:spPr>
        <p:txBody>
          <a:bodyPr>
            <a:noAutofit/>
          </a:bodyPr>
          <a:lstStyle/>
          <a:p>
            <a:r>
              <a:rPr lang="en-US" sz="2900" dirty="0" err="1"/>
              <a:t>Tujuan</a:t>
            </a:r>
            <a:r>
              <a:rPr lang="en-US" sz="2900" dirty="0"/>
              <a:t> </a:t>
            </a:r>
            <a:r>
              <a:rPr lang="en-US" sz="2900" dirty="0" err="1"/>
              <a:t>sanitasi</a:t>
            </a:r>
            <a:r>
              <a:rPr lang="en-US" sz="2900" dirty="0"/>
              <a:t> (</a:t>
            </a:r>
            <a:r>
              <a:rPr lang="en-US" sz="2900" dirty="0" err="1"/>
              <a:t>pengelolaan</a:t>
            </a:r>
            <a:r>
              <a:rPr lang="en-US" sz="2900" dirty="0"/>
              <a:t> </a:t>
            </a:r>
            <a:r>
              <a:rPr lang="en-US" sz="2900" dirty="0" err="1"/>
              <a:t>limbah</a:t>
            </a:r>
            <a:r>
              <a:rPr lang="en-US" sz="2900" dirty="0"/>
              <a:t>) </a:t>
            </a:r>
            <a:r>
              <a:rPr lang="en-US" sz="2900" dirty="0" err="1"/>
              <a:t>adalah</a:t>
            </a:r>
            <a:r>
              <a:rPr lang="en-US" sz="2900" dirty="0"/>
              <a:t> </a:t>
            </a:r>
            <a:r>
              <a:rPr lang="en-US" sz="2900" dirty="0" err="1"/>
              <a:t>untuk</a:t>
            </a:r>
            <a:r>
              <a:rPr lang="en-US" sz="2900" dirty="0"/>
              <a:t> </a:t>
            </a:r>
            <a:r>
              <a:rPr lang="en-US" sz="2900" dirty="0" err="1"/>
              <a:t>memisahkan</a:t>
            </a:r>
            <a:r>
              <a:rPr lang="en-US" sz="2900" dirty="0"/>
              <a:t> </a:t>
            </a:r>
            <a:r>
              <a:rPr lang="en-US" sz="2900" dirty="0" err="1"/>
              <a:t>manusia</a:t>
            </a:r>
            <a:r>
              <a:rPr lang="en-US" sz="2900" dirty="0"/>
              <a:t> </a:t>
            </a:r>
            <a:r>
              <a:rPr lang="en-US" sz="2900" dirty="0" err="1"/>
              <a:t>dari</a:t>
            </a:r>
            <a:r>
              <a:rPr lang="en-US" sz="2900" dirty="0"/>
              <a:t> </a:t>
            </a:r>
            <a:r>
              <a:rPr lang="en-US" sz="2900" dirty="0" err="1"/>
              <a:t>patogen</a:t>
            </a:r>
            <a:r>
              <a:rPr lang="en-US" sz="2900" dirty="0"/>
              <a:t> (</a:t>
            </a:r>
            <a:r>
              <a:rPr lang="en-US" sz="2900" dirty="0" err="1"/>
              <a:t>mikroorganisme</a:t>
            </a:r>
            <a:r>
              <a:rPr lang="en-US" sz="2900" dirty="0"/>
              <a:t> </a:t>
            </a:r>
            <a:r>
              <a:rPr lang="en-US" sz="2900" dirty="0" err="1"/>
              <a:t>berbahaya</a:t>
            </a:r>
            <a:r>
              <a:rPr lang="en-US" sz="2900" dirty="0"/>
              <a:t>) </a:t>
            </a:r>
            <a:r>
              <a:rPr lang="en-US" sz="2900" dirty="0" err="1"/>
              <a:t>dalam</a:t>
            </a:r>
            <a:r>
              <a:rPr lang="en-US" sz="2900" dirty="0"/>
              <a:t> </a:t>
            </a:r>
            <a:r>
              <a:rPr lang="en-US" sz="2900" dirty="0" err="1"/>
              <a:t>ekskresi</a:t>
            </a:r>
            <a:r>
              <a:rPr lang="en-US" sz="2900" dirty="0"/>
              <a:t> </a:t>
            </a:r>
            <a:r>
              <a:rPr lang="en-US" sz="2900" dirty="0" err="1"/>
              <a:t>kita</a:t>
            </a:r>
            <a:r>
              <a:rPr lang="en-US" sz="2900" dirty="0"/>
              <a:t>, </a:t>
            </a:r>
            <a:r>
              <a:rPr lang="en-US" sz="2900" dirty="0" err="1"/>
              <a:t>dan</a:t>
            </a:r>
            <a:r>
              <a:rPr lang="en-US" sz="2900" dirty="0"/>
              <a:t> </a:t>
            </a:r>
            <a:r>
              <a:rPr lang="en-US" sz="2900" dirty="0" err="1"/>
              <a:t>untuk</a:t>
            </a:r>
            <a:r>
              <a:rPr lang="en-US" sz="2900" dirty="0"/>
              <a:t> </a:t>
            </a:r>
            <a:r>
              <a:rPr lang="en-US" sz="2900" dirty="0" err="1"/>
              <a:t>melindungi</a:t>
            </a:r>
            <a:r>
              <a:rPr lang="en-US" sz="2900" dirty="0"/>
              <a:t> </a:t>
            </a:r>
            <a:r>
              <a:rPr lang="en-US" sz="2900" dirty="0" err="1"/>
              <a:t>lingkungan</a:t>
            </a:r>
            <a:r>
              <a:rPr lang="en-US" sz="2900" dirty="0"/>
              <a:t>. </a:t>
            </a:r>
            <a:endParaRPr lang="en-AU" sz="2900" dirty="0"/>
          </a:p>
        </p:txBody>
      </p:sp>
      <p:sp>
        <p:nvSpPr>
          <p:cNvPr id="3" name="Text Placeholder 2"/>
          <p:cNvSpPr>
            <a:spLocks noGrp="1"/>
          </p:cNvSpPr>
          <p:nvPr>
            <p:ph type="body" sz="quarter" idx="10"/>
          </p:nvPr>
        </p:nvSpPr>
        <p:spPr>
          <a:xfrm>
            <a:off x="378449" y="1708285"/>
            <a:ext cx="10021350" cy="5526763"/>
          </a:xfrm>
        </p:spPr>
        <p:txBody>
          <a:bodyPr/>
          <a:lstStyle/>
          <a:p>
            <a:r>
              <a:rPr lang="en-US" sz="3000" dirty="0" err="1"/>
              <a:t>Namun</a:t>
            </a:r>
            <a:r>
              <a:rPr lang="en-US" sz="3000" dirty="0"/>
              <a:t>, </a:t>
            </a:r>
            <a:r>
              <a:rPr lang="en-US" sz="3000" dirty="0" err="1"/>
              <a:t>untuk</a:t>
            </a:r>
            <a:r>
              <a:rPr lang="en-US" sz="3000" dirty="0"/>
              <a:t> </a:t>
            </a:r>
            <a:r>
              <a:rPr lang="en-US" sz="3000" dirty="0" err="1"/>
              <a:t>sistem</a:t>
            </a:r>
            <a:r>
              <a:rPr lang="en-US" sz="3000" dirty="0"/>
              <a:t> </a:t>
            </a:r>
            <a:r>
              <a:rPr lang="en-US" sz="3000" dirty="0" err="1"/>
              <a:t>skala</a:t>
            </a:r>
            <a:r>
              <a:rPr lang="en-US" sz="3000" dirty="0"/>
              <a:t> </a:t>
            </a:r>
            <a:r>
              <a:rPr lang="en-US" sz="3000" dirty="0" err="1"/>
              <a:t>lokal</a:t>
            </a:r>
            <a:r>
              <a:rPr lang="en-US" sz="3000" dirty="0"/>
              <a:t> di Indonesia: </a:t>
            </a:r>
          </a:p>
          <a:p>
            <a:pPr marL="405633" indent="-405633">
              <a:buFont typeface="Arial"/>
              <a:buChar char="•"/>
            </a:pPr>
            <a:r>
              <a:rPr lang="en-AU" sz="3000" dirty="0" err="1"/>
              <a:t>Penggunaan</a:t>
            </a:r>
            <a:r>
              <a:rPr lang="en-AU" sz="3000" dirty="0"/>
              <a:t> </a:t>
            </a:r>
            <a:r>
              <a:rPr lang="en-AU" sz="3000" dirty="0" err="1"/>
              <a:t>aktual</a:t>
            </a:r>
            <a:r>
              <a:rPr lang="en-AU" sz="3000" dirty="0"/>
              <a:t> rata-rata </a:t>
            </a:r>
            <a:r>
              <a:rPr lang="en-AU" sz="3000" dirty="0" err="1"/>
              <a:t>setengah</a:t>
            </a:r>
            <a:r>
              <a:rPr lang="en-AU" sz="3000" dirty="0"/>
              <a:t> </a:t>
            </a:r>
            <a:r>
              <a:rPr lang="en-AU" sz="3000" dirty="0" err="1"/>
              <a:t>dari</a:t>
            </a:r>
            <a:r>
              <a:rPr lang="en-AU" sz="3000" dirty="0"/>
              <a:t> </a:t>
            </a:r>
            <a:r>
              <a:rPr lang="en-AU" sz="3000" dirty="0" err="1"/>
              <a:t>kapasitas</a:t>
            </a:r>
            <a:r>
              <a:rPr lang="en-AU" sz="3000" dirty="0"/>
              <a:t> </a:t>
            </a:r>
            <a:r>
              <a:rPr lang="en-AU" sz="3000" dirty="0" err="1"/>
              <a:t>desain</a:t>
            </a:r>
            <a:endParaRPr lang="en-AU" sz="3000" dirty="0"/>
          </a:p>
          <a:p>
            <a:pPr marL="405633" indent="-405633">
              <a:buFont typeface="Arial"/>
              <a:buChar char="•"/>
            </a:pPr>
            <a:r>
              <a:rPr lang="en-AU" sz="3000" dirty="0" err="1"/>
              <a:t>Kebanyakan</a:t>
            </a:r>
            <a:r>
              <a:rPr lang="en-AU" sz="3000" dirty="0"/>
              <a:t> KSM </a:t>
            </a:r>
            <a:r>
              <a:rPr lang="en-AU" sz="3000" dirty="0" err="1"/>
              <a:t>tidak</a:t>
            </a:r>
            <a:r>
              <a:rPr lang="en-AU" sz="3000" dirty="0"/>
              <a:t> </a:t>
            </a:r>
            <a:r>
              <a:rPr lang="en-AU" sz="3000" dirty="0" err="1"/>
              <a:t>dapat</a:t>
            </a:r>
            <a:r>
              <a:rPr lang="en-AU" sz="3000" dirty="0"/>
              <a:t> </a:t>
            </a:r>
            <a:r>
              <a:rPr lang="en-AU" sz="3000" dirty="0" err="1"/>
              <a:t>mengelola</a:t>
            </a:r>
            <a:r>
              <a:rPr lang="en-AU" sz="3000" dirty="0"/>
              <a:t> </a:t>
            </a:r>
            <a:r>
              <a:rPr lang="en-AU" sz="3000" dirty="0" err="1"/>
              <a:t>tugas</a:t>
            </a:r>
            <a:r>
              <a:rPr lang="en-AU" sz="3000" dirty="0"/>
              <a:t> </a:t>
            </a:r>
            <a:r>
              <a:rPr lang="en-AU" sz="3000" dirty="0" err="1"/>
              <a:t>berat</a:t>
            </a:r>
            <a:r>
              <a:rPr lang="en-AU" sz="3000" dirty="0"/>
              <a:t>. </a:t>
            </a:r>
            <a:r>
              <a:rPr lang="en-AU" sz="3000" dirty="0" err="1"/>
              <a:t>Banyak</a:t>
            </a:r>
            <a:r>
              <a:rPr lang="en-AU" sz="3000" dirty="0"/>
              <a:t> yang </a:t>
            </a:r>
            <a:r>
              <a:rPr lang="en-AU" sz="3000" dirty="0" err="1"/>
              <a:t>gagal</a:t>
            </a:r>
            <a:r>
              <a:rPr lang="en-AU" sz="3000" dirty="0"/>
              <a:t> </a:t>
            </a:r>
            <a:r>
              <a:rPr lang="en-AU" sz="3000" dirty="0" err="1"/>
              <a:t>secara</a:t>
            </a:r>
            <a:r>
              <a:rPr lang="en-AU" sz="3000" dirty="0"/>
              <a:t> </a:t>
            </a:r>
            <a:r>
              <a:rPr lang="en-AU" sz="3000" dirty="0" err="1"/>
              <a:t>finansial</a:t>
            </a:r>
            <a:r>
              <a:rPr lang="en-AU" sz="3000" dirty="0"/>
              <a:t>.  </a:t>
            </a:r>
          </a:p>
          <a:p>
            <a:endParaRPr lang="en-AU" sz="3000" dirty="0"/>
          </a:p>
          <a:p>
            <a:r>
              <a:rPr lang="en-AU" sz="3000" dirty="0" err="1"/>
              <a:t>Ini</a:t>
            </a:r>
            <a:r>
              <a:rPr lang="en-AU" sz="3000" dirty="0"/>
              <a:t> </a:t>
            </a:r>
            <a:r>
              <a:rPr lang="en-AU" sz="3000" dirty="0" err="1"/>
              <a:t>berarti</a:t>
            </a:r>
            <a:r>
              <a:rPr lang="en-AU" sz="3000" dirty="0"/>
              <a:t> </a:t>
            </a:r>
            <a:r>
              <a:rPr lang="en-AU" sz="3000" dirty="0" err="1"/>
              <a:t>banyak</a:t>
            </a:r>
            <a:r>
              <a:rPr lang="en-AU" sz="3000" dirty="0"/>
              <a:t> </a:t>
            </a:r>
            <a:r>
              <a:rPr lang="en-AU" sz="3000" dirty="0" err="1"/>
              <a:t>sistem</a:t>
            </a:r>
            <a:r>
              <a:rPr lang="en-AU" sz="3000" dirty="0"/>
              <a:t> </a:t>
            </a:r>
            <a:r>
              <a:rPr lang="en-AU" sz="3000" dirty="0" err="1"/>
              <a:t>skala</a:t>
            </a:r>
            <a:r>
              <a:rPr lang="en-AU" sz="3000" dirty="0"/>
              <a:t> </a:t>
            </a:r>
            <a:r>
              <a:rPr lang="en-AU" sz="3000" dirty="0" err="1"/>
              <a:t>lokal</a:t>
            </a:r>
            <a:r>
              <a:rPr lang="en-AU" sz="3000" dirty="0"/>
              <a:t> </a:t>
            </a:r>
            <a:r>
              <a:rPr lang="en-AU" sz="3000" dirty="0" err="1"/>
              <a:t>mungkin</a:t>
            </a:r>
            <a:r>
              <a:rPr lang="en-AU" sz="3000" dirty="0"/>
              <a:t> </a:t>
            </a:r>
            <a:r>
              <a:rPr lang="en-AU" sz="3000" dirty="0" err="1"/>
              <a:t>tidak</a:t>
            </a:r>
            <a:r>
              <a:rPr lang="en-AU" sz="3000" dirty="0"/>
              <a:t> </a:t>
            </a:r>
            <a:r>
              <a:rPr lang="en-AU" sz="3000" dirty="0" err="1"/>
              <a:t>dapat</a:t>
            </a:r>
            <a:r>
              <a:rPr lang="en-AU" sz="3000" dirty="0"/>
              <a:t> </a:t>
            </a:r>
            <a:r>
              <a:rPr lang="en-AU" sz="3000" dirty="0" err="1"/>
              <a:t>mencapai</a:t>
            </a:r>
            <a:r>
              <a:rPr lang="en-AU" sz="3000" dirty="0"/>
              <a:t> </a:t>
            </a:r>
            <a:r>
              <a:rPr lang="en-AU" sz="3000" dirty="0" err="1"/>
              <a:t>tujuan</a:t>
            </a:r>
            <a:r>
              <a:rPr lang="en-AU" sz="3000" dirty="0"/>
              <a:t> </a:t>
            </a:r>
            <a:r>
              <a:rPr lang="en-AU" sz="3000" dirty="0" err="1"/>
              <a:t>pemisahan</a:t>
            </a:r>
            <a:r>
              <a:rPr lang="en-AU" sz="3000" dirty="0"/>
              <a:t> </a:t>
            </a:r>
            <a:r>
              <a:rPr lang="en-AU" sz="3000" dirty="0" err="1"/>
              <a:t>patogen</a:t>
            </a:r>
            <a:r>
              <a:rPr lang="en-AU" sz="3000" dirty="0"/>
              <a:t> di </a:t>
            </a:r>
            <a:r>
              <a:rPr lang="en-AU" sz="3000" dirty="0" err="1"/>
              <a:t>atas</a:t>
            </a:r>
            <a:r>
              <a:rPr lang="en-AU" sz="3000" dirty="0"/>
              <a:t>.</a:t>
            </a:r>
          </a:p>
          <a:p>
            <a:endParaRPr lang="en-AU" sz="3000" dirty="0">
              <a:solidFill>
                <a:srgbClr val="B1005D"/>
              </a:solidFill>
            </a:endParaRPr>
          </a:p>
          <a:p>
            <a:r>
              <a:rPr lang="en-AU" sz="3000" dirty="0" err="1">
                <a:solidFill>
                  <a:srgbClr val="B1005D"/>
                </a:solidFill>
              </a:rPr>
              <a:t>Namun</a:t>
            </a:r>
            <a:r>
              <a:rPr lang="en-AU" sz="3000" dirty="0">
                <a:solidFill>
                  <a:srgbClr val="B1005D"/>
                </a:solidFill>
              </a:rPr>
              <a:t>, </a:t>
            </a:r>
            <a:r>
              <a:rPr lang="en-AU" sz="3000" dirty="0" err="1">
                <a:solidFill>
                  <a:srgbClr val="B1005D"/>
                </a:solidFill>
              </a:rPr>
              <a:t>sistem</a:t>
            </a:r>
            <a:r>
              <a:rPr lang="en-AU" sz="3000" dirty="0">
                <a:solidFill>
                  <a:srgbClr val="B1005D"/>
                </a:solidFill>
              </a:rPr>
              <a:t> </a:t>
            </a:r>
            <a:r>
              <a:rPr lang="en-AU" sz="3000" dirty="0" err="1">
                <a:solidFill>
                  <a:srgbClr val="B1005D"/>
                </a:solidFill>
              </a:rPr>
              <a:t>skala</a:t>
            </a:r>
            <a:r>
              <a:rPr lang="en-AU" sz="3000" dirty="0">
                <a:solidFill>
                  <a:srgbClr val="B1005D"/>
                </a:solidFill>
              </a:rPr>
              <a:t> </a:t>
            </a:r>
            <a:r>
              <a:rPr lang="en-AU" sz="3000" dirty="0" err="1">
                <a:solidFill>
                  <a:srgbClr val="B1005D"/>
                </a:solidFill>
              </a:rPr>
              <a:t>lokal</a:t>
            </a:r>
            <a:r>
              <a:rPr lang="en-AU" sz="3000" dirty="0">
                <a:solidFill>
                  <a:srgbClr val="B1005D"/>
                </a:solidFill>
              </a:rPr>
              <a:t> </a:t>
            </a:r>
            <a:r>
              <a:rPr lang="en-AU" sz="3000" dirty="0" err="1">
                <a:solidFill>
                  <a:srgbClr val="B1005D"/>
                </a:solidFill>
              </a:rPr>
              <a:t>dapat</a:t>
            </a:r>
            <a:r>
              <a:rPr lang="en-AU" sz="3000" dirty="0">
                <a:solidFill>
                  <a:srgbClr val="B1005D"/>
                </a:solidFill>
              </a:rPr>
              <a:t> </a:t>
            </a:r>
            <a:r>
              <a:rPr lang="en-AU" sz="3000" dirty="0" err="1">
                <a:solidFill>
                  <a:srgbClr val="B1005D"/>
                </a:solidFill>
              </a:rPr>
              <a:t>menjadi</a:t>
            </a:r>
            <a:r>
              <a:rPr lang="en-AU" sz="3000" dirty="0">
                <a:solidFill>
                  <a:srgbClr val="B1005D"/>
                </a:solidFill>
              </a:rPr>
              <a:t> </a:t>
            </a:r>
            <a:r>
              <a:rPr lang="en-AU" sz="3000" dirty="0" err="1">
                <a:solidFill>
                  <a:srgbClr val="B1005D"/>
                </a:solidFill>
              </a:rPr>
              <a:t>bagian</a:t>
            </a:r>
            <a:r>
              <a:rPr lang="en-AU" sz="3000" dirty="0">
                <a:solidFill>
                  <a:srgbClr val="B1005D"/>
                </a:solidFill>
              </a:rPr>
              <a:t> </a:t>
            </a:r>
            <a:r>
              <a:rPr lang="en-AU" sz="3000" dirty="0" err="1">
                <a:solidFill>
                  <a:srgbClr val="B1005D"/>
                </a:solidFill>
              </a:rPr>
              <a:t>inti</a:t>
            </a:r>
            <a:r>
              <a:rPr lang="en-AU" sz="3000" dirty="0">
                <a:solidFill>
                  <a:srgbClr val="B1005D"/>
                </a:solidFill>
              </a:rPr>
              <a:t> </a:t>
            </a:r>
            <a:r>
              <a:rPr lang="en-AU" sz="3000" dirty="0" err="1">
                <a:solidFill>
                  <a:srgbClr val="B1005D"/>
                </a:solidFill>
              </a:rPr>
              <a:t>dari</a:t>
            </a:r>
            <a:r>
              <a:rPr lang="en-AU" sz="3000" dirty="0">
                <a:solidFill>
                  <a:srgbClr val="B1005D"/>
                </a:solidFill>
              </a:rPr>
              <a:t> </a:t>
            </a:r>
            <a:r>
              <a:rPr lang="en-AU" sz="3000" dirty="0" err="1">
                <a:solidFill>
                  <a:srgbClr val="B1005D"/>
                </a:solidFill>
              </a:rPr>
              <a:t>layanan</a:t>
            </a:r>
            <a:r>
              <a:rPr lang="en-AU" sz="3000" dirty="0">
                <a:solidFill>
                  <a:srgbClr val="B1005D"/>
                </a:solidFill>
              </a:rPr>
              <a:t> </a:t>
            </a:r>
            <a:r>
              <a:rPr lang="en-AU" sz="3000" dirty="0" err="1">
                <a:solidFill>
                  <a:srgbClr val="B1005D"/>
                </a:solidFill>
              </a:rPr>
              <a:t>sanitasi</a:t>
            </a:r>
            <a:r>
              <a:rPr lang="en-AU" sz="3000" dirty="0">
                <a:solidFill>
                  <a:srgbClr val="B1005D"/>
                </a:solidFill>
              </a:rPr>
              <a:t>, </a:t>
            </a:r>
            <a:r>
              <a:rPr lang="en-AU" b="1" dirty="0" err="1" smtClean="0">
                <a:solidFill>
                  <a:srgbClr val="B1005D"/>
                </a:solidFill>
              </a:rPr>
              <a:t>bila</a:t>
            </a:r>
            <a:r>
              <a:rPr lang="en-AU" b="1" dirty="0" smtClean="0">
                <a:solidFill>
                  <a:srgbClr val="B1005D"/>
                </a:solidFill>
              </a:rPr>
              <a:t> </a:t>
            </a:r>
            <a:r>
              <a:rPr lang="en-AU" b="1" dirty="0" err="1" smtClean="0">
                <a:solidFill>
                  <a:srgbClr val="B1005D"/>
                </a:solidFill>
              </a:rPr>
              <a:t>dikelola</a:t>
            </a:r>
            <a:r>
              <a:rPr lang="en-AU" b="1" dirty="0" smtClean="0">
                <a:solidFill>
                  <a:srgbClr val="B1005D"/>
                </a:solidFill>
              </a:rPr>
              <a:t> </a:t>
            </a:r>
            <a:r>
              <a:rPr lang="en-AU" b="1" dirty="0" err="1" smtClean="0">
                <a:solidFill>
                  <a:srgbClr val="B1005D"/>
                </a:solidFill>
              </a:rPr>
              <a:t>dengan</a:t>
            </a:r>
            <a:r>
              <a:rPr lang="en-AU" b="1" dirty="0" smtClean="0">
                <a:solidFill>
                  <a:srgbClr val="B1005D"/>
                </a:solidFill>
              </a:rPr>
              <a:t> </a:t>
            </a:r>
            <a:r>
              <a:rPr lang="en-AU" b="1" dirty="0" err="1" smtClean="0">
                <a:solidFill>
                  <a:srgbClr val="B1005D"/>
                </a:solidFill>
              </a:rPr>
              <a:t>baik</a:t>
            </a:r>
            <a:r>
              <a:rPr lang="en-AU" dirty="0" smtClean="0">
                <a:solidFill>
                  <a:srgbClr val="B1005D"/>
                </a:solidFill>
              </a:rPr>
              <a:t>. </a:t>
            </a:r>
            <a:endParaRPr lang="en-AU" dirty="0">
              <a:solidFill>
                <a:srgbClr val="B1005D"/>
              </a:solidFill>
            </a:endParaRPr>
          </a:p>
        </p:txBody>
      </p:sp>
    </p:spTree>
    <p:extLst>
      <p:ext uri="{BB962C8B-B14F-4D97-AF65-F5344CB8AC3E}">
        <p14:creationId xmlns:p14="http://schemas.microsoft.com/office/powerpoint/2010/main" val="30880477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9042" y="172251"/>
            <a:ext cx="10022312" cy="973349"/>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319042" y="172251"/>
            <a:ext cx="10022312" cy="973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sp>
        <p:nvSpPr>
          <p:cNvPr id="16" name="Rectangle 15"/>
          <p:cNvSpPr/>
          <p:nvPr/>
        </p:nvSpPr>
        <p:spPr>
          <a:xfrm>
            <a:off x="160626" y="1833862"/>
            <a:ext cx="3166210" cy="3897762"/>
          </a:xfrm>
          <a:prstGeom prst="rect">
            <a:avLst/>
          </a:prstGeom>
          <a:solidFill>
            <a:srgbClr val="9FCE65">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Membangun</a:t>
            </a:r>
            <a:r>
              <a:rPr lang="en-AU" sz="4100" dirty="0"/>
              <a:t> </a:t>
            </a:r>
            <a:r>
              <a:rPr lang="en-AU" sz="4100" dirty="0" err="1"/>
              <a:t>jejaring</a:t>
            </a:r>
            <a:r>
              <a:rPr lang="en-AU" sz="4100" dirty="0"/>
              <a:t> </a:t>
            </a:r>
            <a:r>
              <a:rPr lang="en-AU" sz="4100" dirty="0" err="1"/>
              <a:t>daerah</a:t>
            </a:r>
            <a:r>
              <a:rPr lang="en-AU" sz="4100" dirty="0"/>
              <a:t> </a:t>
            </a:r>
            <a:r>
              <a:rPr lang="en-AU" sz="4100" dirty="0" err="1"/>
              <a:t>dan</a:t>
            </a:r>
            <a:r>
              <a:rPr lang="en-AU" sz="4100" dirty="0"/>
              <a:t> </a:t>
            </a:r>
            <a:r>
              <a:rPr lang="en-AU" sz="4100" dirty="0" err="1"/>
              <a:t>nasional</a:t>
            </a:r>
            <a:endParaRPr lang="en-AU" sz="4100" dirty="0"/>
          </a:p>
        </p:txBody>
      </p:sp>
      <p:sp>
        <p:nvSpPr>
          <p:cNvPr id="7" name="TextBox 6"/>
          <p:cNvSpPr txBox="1"/>
          <p:nvPr/>
        </p:nvSpPr>
        <p:spPr>
          <a:xfrm>
            <a:off x="3665283" y="1567818"/>
            <a:ext cx="6676072" cy="5883830"/>
          </a:xfrm>
          <a:prstGeom prst="rect">
            <a:avLst/>
          </a:prstGeom>
          <a:noFill/>
        </p:spPr>
        <p:txBody>
          <a:bodyPr wrap="square" lIns="104306" tIns="52153" rIns="104306" bIns="52153" rtlCol="0">
            <a:spAutoFit/>
          </a:bodyPr>
          <a:lstStyle/>
          <a:p>
            <a:r>
              <a:rPr lang="en-AU" sz="3200" dirty="0" err="1">
                <a:solidFill>
                  <a:schemeClr val="tx1">
                    <a:lumMod val="75000"/>
                    <a:lumOff val="25000"/>
                  </a:schemeClr>
                </a:solidFill>
              </a:rPr>
              <a:t>Mengapa</a:t>
            </a:r>
            <a:r>
              <a:rPr lang="en-AU" sz="3200" dirty="0">
                <a:solidFill>
                  <a:schemeClr val="tx1">
                    <a:lumMod val="75000"/>
                    <a:lumOff val="25000"/>
                  </a:schemeClr>
                </a:solidFill>
              </a:rPr>
              <a:t>: </a:t>
            </a:r>
          </a:p>
          <a:p>
            <a:pPr marL="521528" indent="-521528">
              <a:buFont typeface="Arial"/>
              <a:buChar char="•"/>
            </a:pPr>
            <a:r>
              <a:rPr lang="en-AU" sz="3200" dirty="0" err="1">
                <a:solidFill>
                  <a:schemeClr val="tx1">
                    <a:lumMod val="75000"/>
                    <a:lumOff val="25000"/>
                  </a:schemeClr>
                </a:solidFill>
              </a:rPr>
              <a:t>Koordinasi</a:t>
            </a:r>
            <a:r>
              <a:rPr lang="en-AU" sz="3200" dirty="0">
                <a:solidFill>
                  <a:schemeClr val="tx1">
                    <a:lumMod val="75000"/>
                    <a:lumOff val="25000"/>
                  </a:schemeClr>
                </a:solidFill>
              </a:rPr>
              <a:t> </a:t>
            </a:r>
            <a:r>
              <a:rPr lang="en-AU" sz="3200" dirty="0" err="1">
                <a:solidFill>
                  <a:schemeClr val="tx1">
                    <a:lumMod val="75000"/>
                    <a:lumOff val="25000"/>
                  </a:schemeClr>
                </a:solidFill>
              </a:rPr>
              <a:t>lintas</a:t>
            </a:r>
            <a:r>
              <a:rPr lang="en-AU" sz="3200" dirty="0">
                <a:solidFill>
                  <a:schemeClr val="tx1">
                    <a:lumMod val="75000"/>
                    <a:lumOff val="25000"/>
                  </a:schemeClr>
                </a:solidFill>
              </a:rPr>
              <a:t> </a:t>
            </a:r>
            <a:r>
              <a:rPr lang="en-AU" sz="3200" dirty="0" err="1">
                <a:solidFill>
                  <a:schemeClr val="tx1">
                    <a:lumMod val="75000"/>
                    <a:lumOff val="25000"/>
                  </a:schemeClr>
                </a:solidFill>
              </a:rPr>
              <a:t>kabupaten</a:t>
            </a:r>
            <a:endParaRPr lang="en-AU" sz="3200" dirty="0">
              <a:solidFill>
                <a:schemeClr val="tx1">
                  <a:lumMod val="75000"/>
                  <a:lumOff val="25000"/>
                </a:schemeClr>
              </a:solidFill>
            </a:endParaRPr>
          </a:p>
          <a:p>
            <a:pPr marL="521528" indent="-521528">
              <a:buFont typeface="Arial"/>
              <a:buChar char="•"/>
            </a:pPr>
            <a:r>
              <a:rPr lang="en-AU" sz="3200" dirty="0" err="1">
                <a:solidFill>
                  <a:schemeClr val="tx1">
                    <a:lumMod val="75000"/>
                    <a:lumOff val="25000"/>
                  </a:schemeClr>
                </a:solidFill>
              </a:rPr>
              <a:t>Mencapai</a:t>
            </a:r>
            <a:r>
              <a:rPr lang="en-AU" sz="3200" dirty="0">
                <a:solidFill>
                  <a:schemeClr val="tx1">
                    <a:lumMod val="75000"/>
                    <a:lumOff val="25000"/>
                  </a:schemeClr>
                </a:solidFill>
              </a:rPr>
              <a:t> </a:t>
            </a:r>
            <a:r>
              <a:rPr lang="en-AU" sz="3200" dirty="0" err="1">
                <a:solidFill>
                  <a:schemeClr val="tx1">
                    <a:lumMod val="75000"/>
                    <a:lumOff val="25000"/>
                  </a:schemeClr>
                </a:solidFill>
              </a:rPr>
              <a:t>manfaat</a:t>
            </a:r>
            <a:r>
              <a:rPr lang="en-AU" sz="3200" dirty="0">
                <a:solidFill>
                  <a:schemeClr val="tx1">
                    <a:lumMod val="75000"/>
                    <a:lumOff val="25000"/>
                  </a:schemeClr>
                </a:solidFill>
              </a:rPr>
              <a:t> </a:t>
            </a:r>
            <a:r>
              <a:rPr lang="en-AU" sz="3200" dirty="0" err="1">
                <a:solidFill>
                  <a:schemeClr val="tx1">
                    <a:lumMod val="75000"/>
                    <a:lumOff val="25000"/>
                  </a:schemeClr>
                </a:solidFill>
              </a:rPr>
              <a:t>penggabungan</a:t>
            </a:r>
            <a:endParaRPr lang="en-AU" sz="3200" dirty="0">
              <a:solidFill>
                <a:schemeClr val="tx1">
                  <a:lumMod val="75000"/>
                  <a:lumOff val="25000"/>
                </a:schemeClr>
              </a:solidFill>
            </a:endParaRPr>
          </a:p>
          <a:p>
            <a:pPr marL="521528" indent="-521528">
              <a:buFont typeface="Arial"/>
              <a:buChar char="•"/>
            </a:pPr>
            <a:endParaRPr lang="en-AU" sz="3200" dirty="0">
              <a:solidFill>
                <a:schemeClr val="tx1">
                  <a:lumMod val="75000"/>
                  <a:lumOff val="25000"/>
                </a:schemeClr>
              </a:solidFill>
            </a:endParaRPr>
          </a:p>
          <a:p>
            <a:pPr>
              <a:spcAft>
                <a:spcPts val="1141"/>
              </a:spcAft>
            </a:pPr>
            <a:r>
              <a:rPr lang="en-AU" sz="3200" dirty="0" err="1">
                <a:solidFill>
                  <a:schemeClr val="tx1">
                    <a:lumMod val="75000"/>
                    <a:lumOff val="25000"/>
                  </a:schemeClr>
                </a:solidFill>
              </a:rPr>
              <a:t>Contoh</a:t>
            </a:r>
            <a:r>
              <a:rPr lang="en-AU" sz="3200" dirty="0">
                <a:solidFill>
                  <a:schemeClr val="tx1">
                    <a:lumMod val="75000"/>
                    <a:lumOff val="25000"/>
                  </a:schemeClr>
                </a:solidFill>
              </a:rPr>
              <a:t>:</a:t>
            </a:r>
          </a:p>
          <a:p>
            <a:pPr marL="521528" indent="-521528">
              <a:spcAft>
                <a:spcPts val="1141"/>
              </a:spcAft>
              <a:buFont typeface="Arial"/>
              <a:buChar char="•"/>
            </a:pPr>
            <a:r>
              <a:rPr lang="en-AU" sz="3200" dirty="0" err="1">
                <a:solidFill>
                  <a:schemeClr val="tx1">
                    <a:lumMod val="75000"/>
                    <a:lumOff val="25000"/>
                  </a:schemeClr>
                </a:solidFill>
              </a:rPr>
              <a:t>Organisasi</a:t>
            </a:r>
            <a:r>
              <a:rPr lang="en-AU" sz="3200" dirty="0">
                <a:solidFill>
                  <a:schemeClr val="tx1">
                    <a:lumMod val="75000"/>
                    <a:lumOff val="25000"/>
                  </a:schemeClr>
                </a:solidFill>
              </a:rPr>
              <a:t> </a:t>
            </a:r>
            <a:r>
              <a:rPr lang="en-AU" sz="3200" dirty="0" err="1">
                <a:solidFill>
                  <a:schemeClr val="tx1">
                    <a:lumMod val="75000"/>
                    <a:lumOff val="25000"/>
                  </a:schemeClr>
                </a:solidFill>
              </a:rPr>
              <a:t>nasional</a:t>
            </a:r>
            <a:r>
              <a:rPr lang="en-AU" sz="3200" dirty="0">
                <a:solidFill>
                  <a:schemeClr val="tx1">
                    <a:lumMod val="75000"/>
                    <a:lumOff val="25000"/>
                  </a:schemeClr>
                </a:solidFill>
              </a:rPr>
              <a:t> AKSANSI </a:t>
            </a:r>
            <a:r>
              <a:rPr lang="en-AU" sz="2300" dirty="0">
                <a:solidFill>
                  <a:schemeClr val="tx1">
                    <a:lumMod val="50000"/>
                    <a:lumOff val="50000"/>
                  </a:schemeClr>
                </a:solidFill>
              </a:rPr>
              <a:t>(</a:t>
            </a:r>
            <a:r>
              <a:rPr lang="en-AU" sz="2300" dirty="0" err="1">
                <a:solidFill>
                  <a:schemeClr val="tx1">
                    <a:lumMod val="50000"/>
                    <a:lumOff val="50000"/>
                  </a:schemeClr>
                </a:solidFill>
              </a:rPr>
              <a:t>organisasi</a:t>
            </a:r>
            <a:r>
              <a:rPr lang="en-AU" sz="2300" dirty="0">
                <a:solidFill>
                  <a:schemeClr val="tx1">
                    <a:lumMod val="50000"/>
                    <a:lumOff val="50000"/>
                  </a:schemeClr>
                </a:solidFill>
              </a:rPr>
              <a:t> yang </a:t>
            </a:r>
            <a:r>
              <a:rPr lang="en-AU" sz="2300" dirty="0" err="1">
                <a:solidFill>
                  <a:schemeClr val="tx1">
                    <a:lumMod val="50000"/>
                    <a:lumOff val="50000"/>
                  </a:schemeClr>
                </a:solidFill>
              </a:rPr>
              <a:t>mendukung</a:t>
            </a:r>
            <a:r>
              <a:rPr lang="en-AU" sz="2300" dirty="0">
                <a:solidFill>
                  <a:schemeClr val="tx1">
                    <a:lumMod val="50000"/>
                    <a:lumOff val="50000"/>
                  </a:schemeClr>
                </a:solidFill>
              </a:rPr>
              <a:t> KSM </a:t>
            </a:r>
            <a:r>
              <a:rPr lang="en-AU" sz="2300" dirty="0" err="1">
                <a:solidFill>
                  <a:schemeClr val="tx1">
                    <a:lumMod val="50000"/>
                    <a:lumOff val="50000"/>
                  </a:schemeClr>
                </a:solidFill>
              </a:rPr>
              <a:t>sanitasi</a:t>
            </a:r>
            <a:r>
              <a:rPr lang="en-AU" sz="2300" dirty="0">
                <a:solidFill>
                  <a:schemeClr val="tx1">
                    <a:lumMod val="50000"/>
                    <a:lumOff val="50000"/>
                  </a:schemeClr>
                </a:solidFill>
              </a:rPr>
              <a:t>)</a:t>
            </a:r>
          </a:p>
          <a:p>
            <a:pPr marL="521528" indent="-521528">
              <a:spcAft>
                <a:spcPts val="1141"/>
              </a:spcAft>
              <a:buFont typeface="Arial"/>
              <a:buChar char="•"/>
            </a:pPr>
            <a:r>
              <a:rPr lang="en-AU" sz="3200" dirty="0" err="1">
                <a:solidFill>
                  <a:schemeClr val="tx1">
                    <a:lumMod val="75000"/>
                    <a:lumOff val="25000"/>
                  </a:schemeClr>
                </a:solidFill>
              </a:rPr>
              <a:t>Kemitraan</a:t>
            </a:r>
            <a:r>
              <a:rPr lang="en-AU" sz="3200" dirty="0">
                <a:solidFill>
                  <a:schemeClr val="tx1">
                    <a:lumMod val="75000"/>
                    <a:lumOff val="25000"/>
                  </a:schemeClr>
                </a:solidFill>
              </a:rPr>
              <a:t> DAS </a:t>
            </a:r>
            <a:r>
              <a:rPr lang="en-AU" sz="3200" dirty="0" err="1">
                <a:solidFill>
                  <a:schemeClr val="tx1">
                    <a:lumMod val="75000"/>
                    <a:lumOff val="25000"/>
                  </a:schemeClr>
                </a:solidFill>
              </a:rPr>
              <a:t>Brantas</a:t>
            </a:r>
            <a:r>
              <a:rPr lang="en-AU" sz="3200" dirty="0">
                <a:solidFill>
                  <a:schemeClr val="tx1">
                    <a:lumMod val="75000"/>
                    <a:lumOff val="25000"/>
                  </a:schemeClr>
                </a:solidFill>
              </a:rPr>
              <a:t> </a:t>
            </a:r>
            <a:r>
              <a:rPr lang="en-AU" sz="2300" dirty="0">
                <a:solidFill>
                  <a:srgbClr val="7F7F7F"/>
                </a:solidFill>
              </a:rPr>
              <a:t>(</a:t>
            </a:r>
            <a:r>
              <a:rPr lang="en-AU" sz="2300" dirty="0" err="1">
                <a:solidFill>
                  <a:srgbClr val="7F7F7F"/>
                </a:solidFill>
              </a:rPr>
              <a:t>kesempatan</a:t>
            </a:r>
            <a:r>
              <a:rPr lang="en-AU" sz="2300" dirty="0">
                <a:solidFill>
                  <a:srgbClr val="7F7F7F"/>
                </a:solidFill>
              </a:rPr>
              <a:t> di </a:t>
            </a:r>
            <a:r>
              <a:rPr lang="en-AU" sz="2300" dirty="0" err="1">
                <a:solidFill>
                  <a:srgbClr val="7F7F7F"/>
                </a:solidFill>
              </a:rPr>
              <a:t>antara</a:t>
            </a:r>
            <a:r>
              <a:rPr lang="en-AU" sz="2300" dirty="0">
                <a:solidFill>
                  <a:srgbClr val="7F7F7F"/>
                </a:solidFill>
              </a:rPr>
              <a:t> 16 </a:t>
            </a:r>
            <a:r>
              <a:rPr lang="en-AU" sz="2300" dirty="0" err="1">
                <a:solidFill>
                  <a:srgbClr val="7F7F7F"/>
                </a:solidFill>
              </a:rPr>
              <a:t>Pemda</a:t>
            </a:r>
            <a:r>
              <a:rPr lang="en-AU" sz="2300" dirty="0">
                <a:solidFill>
                  <a:srgbClr val="7F7F7F"/>
                </a:solidFill>
              </a:rPr>
              <a:t> </a:t>
            </a:r>
            <a:r>
              <a:rPr lang="en-AU" sz="2300" dirty="0" err="1">
                <a:solidFill>
                  <a:srgbClr val="7F7F7F"/>
                </a:solidFill>
              </a:rPr>
              <a:t>untuk</a:t>
            </a:r>
            <a:r>
              <a:rPr lang="en-AU" sz="2300" dirty="0">
                <a:solidFill>
                  <a:srgbClr val="7F7F7F"/>
                </a:solidFill>
              </a:rPr>
              <a:t> </a:t>
            </a:r>
            <a:r>
              <a:rPr lang="en-AU" sz="2300" dirty="0" err="1">
                <a:solidFill>
                  <a:srgbClr val="7F7F7F"/>
                </a:solidFill>
              </a:rPr>
              <a:t>menangani</a:t>
            </a:r>
            <a:r>
              <a:rPr lang="en-AU" sz="2300" dirty="0">
                <a:solidFill>
                  <a:srgbClr val="7F7F7F"/>
                </a:solidFill>
              </a:rPr>
              <a:t> </a:t>
            </a:r>
            <a:r>
              <a:rPr lang="en-AU" sz="2300" dirty="0" err="1">
                <a:solidFill>
                  <a:srgbClr val="7F7F7F"/>
                </a:solidFill>
              </a:rPr>
              <a:t>sanitasi</a:t>
            </a:r>
            <a:r>
              <a:rPr lang="en-AU" sz="2300" dirty="0">
                <a:solidFill>
                  <a:srgbClr val="7F7F7F"/>
                </a:solidFill>
              </a:rPr>
              <a:t> </a:t>
            </a:r>
            <a:r>
              <a:rPr lang="en-AU" sz="2300" dirty="0" err="1">
                <a:solidFill>
                  <a:srgbClr val="7F7F7F"/>
                </a:solidFill>
              </a:rPr>
              <a:t>untuk</a:t>
            </a:r>
            <a:r>
              <a:rPr lang="en-AU" sz="2300" dirty="0">
                <a:solidFill>
                  <a:srgbClr val="7F7F7F"/>
                </a:solidFill>
              </a:rPr>
              <a:t> </a:t>
            </a:r>
            <a:r>
              <a:rPr lang="en-AU" sz="2300" dirty="0" err="1">
                <a:solidFill>
                  <a:srgbClr val="7F7F7F"/>
                </a:solidFill>
              </a:rPr>
              <a:t>memperbaiki</a:t>
            </a:r>
            <a:r>
              <a:rPr lang="en-AU" sz="2300" dirty="0">
                <a:solidFill>
                  <a:srgbClr val="7F7F7F"/>
                </a:solidFill>
              </a:rPr>
              <a:t> DAS)</a:t>
            </a:r>
          </a:p>
          <a:p>
            <a:pPr marL="521528" indent="-521528">
              <a:buFont typeface="Arial"/>
              <a:buChar char="•"/>
            </a:pPr>
            <a:r>
              <a:rPr lang="en-AU" sz="3200" dirty="0" err="1">
                <a:solidFill>
                  <a:schemeClr val="tx1">
                    <a:lumMod val="75000"/>
                    <a:lumOff val="25000"/>
                  </a:schemeClr>
                </a:solidFill>
              </a:rPr>
              <a:t>Perkumpulan</a:t>
            </a:r>
            <a:r>
              <a:rPr lang="en-AU" sz="3200" dirty="0">
                <a:solidFill>
                  <a:schemeClr val="tx1">
                    <a:lumMod val="75000"/>
                    <a:lumOff val="25000"/>
                  </a:schemeClr>
                </a:solidFill>
              </a:rPr>
              <a:t> </a:t>
            </a:r>
            <a:r>
              <a:rPr lang="en-AU" sz="3200" dirty="0" err="1">
                <a:solidFill>
                  <a:schemeClr val="tx1">
                    <a:lumMod val="75000"/>
                    <a:lumOff val="25000"/>
                  </a:schemeClr>
                </a:solidFill>
              </a:rPr>
              <a:t>Jawa</a:t>
            </a:r>
            <a:r>
              <a:rPr lang="en-AU" sz="3200" dirty="0">
                <a:solidFill>
                  <a:schemeClr val="tx1">
                    <a:lumMod val="75000"/>
                    <a:lumOff val="25000"/>
                  </a:schemeClr>
                </a:solidFill>
              </a:rPr>
              <a:t> </a:t>
            </a:r>
            <a:r>
              <a:rPr lang="en-AU" sz="3200" dirty="0" err="1">
                <a:solidFill>
                  <a:schemeClr val="tx1">
                    <a:lumMod val="75000"/>
                    <a:lumOff val="25000"/>
                  </a:schemeClr>
                </a:solidFill>
              </a:rPr>
              <a:t>Timur</a:t>
            </a:r>
            <a:endParaRPr lang="en-AU" sz="3200" dirty="0">
              <a:solidFill>
                <a:schemeClr val="tx1">
                  <a:lumMod val="75000"/>
                  <a:lumOff val="25000"/>
                </a:schemeClr>
              </a:solidFill>
            </a:endParaRPr>
          </a:p>
          <a:p>
            <a:pPr>
              <a:spcAft>
                <a:spcPts val="1141"/>
              </a:spcAft>
            </a:pPr>
            <a:r>
              <a:rPr lang="en-AU" sz="2300" dirty="0">
                <a:solidFill>
                  <a:srgbClr val="7F7F7F"/>
                </a:solidFill>
              </a:rPr>
              <a:t>	(</a:t>
            </a:r>
            <a:r>
              <a:rPr lang="en-AU" sz="2300" dirty="0" err="1">
                <a:solidFill>
                  <a:srgbClr val="7F7F7F"/>
                </a:solidFill>
              </a:rPr>
              <a:t>masyarakat</a:t>
            </a:r>
            <a:r>
              <a:rPr lang="en-AU" sz="2300" dirty="0">
                <a:solidFill>
                  <a:srgbClr val="7F7F7F"/>
                </a:solidFill>
              </a:rPr>
              <a:t> </a:t>
            </a:r>
            <a:r>
              <a:rPr lang="en-AU" sz="2300" dirty="0" err="1">
                <a:solidFill>
                  <a:srgbClr val="7F7F7F"/>
                </a:solidFill>
              </a:rPr>
              <a:t>praktik</a:t>
            </a:r>
            <a:r>
              <a:rPr lang="en-AU" sz="2300" dirty="0">
                <a:solidFill>
                  <a:srgbClr val="7F7F7F"/>
                </a:solidFill>
              </a:rPr>
              <a:t> </a:t>
            </a:r>
            <a:r>
              <a:rPr lang="en-AU" sz="2300" dirty="0" err="1">
                <a:solidFill>
                  <a:srgbClr val="7F7F7F"/>
                </a:solidFill>
              </a:rPr>
              <a:t>untuk</a:t>
            </a:r>
            <a:r>
              <a:rPr lang="en-AU" sz="2300" dirty="0">
                <a:solidFill>
                  <a:srgbClr val="7F7F7F"/>
                </a:solidFill>
              </a:rPr>
              <a:t> KSM)</a:t>
            </a:r>
          </a:p>
        </p:txBody>
      </p:sp>
    </p:spTree>
    <p:extLst>
      <p:ext uri="{BB962C8B-B14F-4D97-AF65-F5344CB8AC3E}">
        <p14:creationId xmlns:p14="http://schemas.microsoft.com/office/powerpoint/2010/main" val="26547974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9042" y="172251"/>
            <a:ext cx="10022312" cy="973349"/>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319042" y="172251"/>
            <a:ext cx="10022312" cy="973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sp>
        <p:nvSpPr>
          <p:cNvPr id="16" name="Rectangle 15"/>
          <p:cNvSpPr/>
          <p:nvPr/>
        </p:nvSpPr>
        <p:spPr>
          <a:xfrm>
            <a:off x="160624" y="1833862"/>
            <a:ext cx="4118526" cy="3897762"/>
          </a:xfrm>
          <a:prstGeom prst="rect">
            <a:avLst/>
          </a:prstGeom>
          <a:solidFill>
            <a:srgbClr val="9FCE65">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Pengelolaan</a:t>
            </a:r>
            <a:r>
              <a:rPr lang="en-AU" sz="4100" dirty="0"/>
              <a:t> </a:t>
            </a:r>
            <a:r>
              <a:rPr lang="en-AU" sz="4100" dirty="0" err="1"/>
              <a:t>bersama</a:t>
            </a:r>
            <a:r>
              <a:rPr lang="en-AU" sz="4100" dirty="0"/>
              <a:t> </a:t>
            </a:r>
            <a:r>
              <a:rPr lang="en-AU" sz="4100" dirty="0" err="1"/>
              <a:t>dengan</a:t>
            </a:r>
            <a:r>
              <a:rPr lang="en-AU" sz="4100" dirty="0"/>
              <a:t> </a:t>
            </a:r>
            <a:r>
              <a:rPr lang="en-AU" sz="4100" dirty="0" err="1"/>
              <a:t>Pemda</a:t>
            </a:r>
            <a:endParaRPr lang="en-AU" sz="4100" dirty="0"/>
          </a:p>
        </p:txBody>
      </p:sp>
      <p:sp>
        <p:nvSpPr>
          <p:cNvPr id="7" name="TextBox 6"/>
          <p:cNvSpPr txBox="1"/>
          <p:nvPr/>
        </p:nvSpPr>
        <p:spPr>
          <a:xfrm>
            <a:off x="4477173" y="1833862"/>
            <a:ext cx="6037988" cy="5645303"/>
          </a:xfrm>
          <a:prstGeom prst="rect">
            <a:avLst/>
          </a:prstGeom>
          <a:noFill/>
        </p:spPr>
        <p:txBody>
          <a:bodyPr wrap="square" lIns="104306" tIns="52153" rIns="104306" bIns="52153" rtlCol="0">
            <a:spAutoFit/>
          </a:bodyPr>
          <a:lstStyle/>
          <a:p>
            <a:r>
              <a:rPr lang="en-AU" sz="3000" dirty="0" err="1">
                <a:solidFill>
                  <a:schemeClr val="tx1">
                    <a:lumMod val="75000"/>
                    <a:lumOff val="25000"/>
                  </a:schemeClr>
                </a:solidFill>
              </a:rPr>
              <a:t>Bagaimana</a:t>
            </a:r>
            <a:r>
              <a:rPr lang="en-AU" sz="3000" dirty="0">
                <a:solidFill>
                  <a:schemeClr val="tx1">
                    <a:lumMod val="75000"/>
                    <a:lumOff val="25000"/>
                  </a:schemeClr>
                </a:solidFill>
              </a:rPr>
              <a:t> </a:t>
            </a:r>
            <a:r>
              <a:rPr lang="en-AU" sz="3000" dirty="0" err="1">
                <a:solidFill>
                  <a:schemeClr val="tx1">
                    <a:lumMod val="75000"/>
                    <a:lumOff val="25000"/>
                  </a:schemeClr>
                </a:solidFill>
              </a:rPr>
              <a:t>Pemda</a:t>
            </a:r>
            <a:r>
              <a:rPr lang="en-AU" sz="3000" dirty="0">
                <a:solidFill>
                  <a:schemeClr val="tx1">
                    <a:lumMod val="75000"/>
                    <a:lumOff val="25000"/>
                  </a:schemeClr>
                </a:solidFill>
              </a:rPr>
              <a:t> </a:t>
            </a:r>
            <a:r>
              <a:rPr lang="en-AU" sz="3000" dirty="0" err="1">
                <a:solidFill>
                  <a:schemeClr val="tx1">
                    <a:lumMod val="75000"/>
                    <a:lumOff val="25000"/>
                  </a:schemeClr>
                </a:solidFill>
              </a:rPr>
              <a:t>dapat</a:t>
            </a:r>
            <a:r>
              <a:rPr lang="en-AU" sz="3000" dirty="0">
                <a:solidFill>
                  <a:schemeClr val="tx1">
                    <a:lumMod val="75000"/>
                    <a:lumOff val="25000"/>
                  </a:schemeClr>
                </a:solidFill>
              </a:rPr>
              <a:t> </a:t>
            </a:r>
            <a:r>
              <a:rPr lang="en-AU" sz="3000" dirty="0" err="1">
                <a:solidFill>
                  <a:schemeClr val="tx1">
                    <a:lumMod val="75000"/>
                    <a:lumOff val="25000"/>
                  </a:schemeClr>
                </a:solidFill>
              </a:rPr>
              <a:t>memberikan</a:t>
            </a:r>
            <a:r>
              <a:rPr lang="en-AU" sz="3000" dirty="0">
                <a:solidFill>
                  <a:schemeClr val="tx1">
                    <a:lumMod val="75000"/>
                    <a:lumOff val="25000"/>
                  </a:schemeClr>
                </a:solidFill>
              </a:rPr>
              <a:t> </a:t>
            </a:r>
            <a:r>
              <a:rPr lang="en-AU" sz="3000" dirty="0" err="1">
                <a:solidFill>
                  <a:schemeClr val="tx1">
                    <a:lumMod val="75000"/>
                    <a:lumOff val="25000"/>
                  </a:schemeClr>
                </a:solidFill>
              </a:rPr>
              <a:t>dukungan</a:t>
            </a:r>
            <a:r>
              <a:rPr lang="en-AU" sz="3000" dirty="0">
                <a:solidFill>
                  <a:schemeClr val="tx1">
                    <a:lumMod val="75000"/>
                    <a:lumOff val="25000"/>
                  </a:schemeClr>
                </a:solidFill>
              </a:rPr>
              <a:t> </a:t>
            </a:r>
            <a:r>
              <a:rPr lang="en-AU" sz="3000" dirty="0" err="1">
                <a:solidFill>
                  <a:schemeClr val="tx1">
                    <a:lumMod val="75000"/>
                    <a:lumOff val="25000"/>
                  </a:schemeClr>
                </a:solidFill>
              </a:rPr>
              <a:t>untuk</a:t>
            </a:r>
            <a:r>
              <a:rPr lang="en-AU" sz="3000" dirty="0">
                <a:solidFill>
                  <a:schemeClr val="tx1">
                    <a:lumMod val="75000"/>
                    <a:lumOff val="25000"/>
                  </a:schemeClr>
                </a:solidFill>
              </a:rPr>
              <a:t> </a:t>
            </a:r>
            <a:r>
              <a:rPr lang="en-AU" sz="3000" dirty="0" err="1">
                <a:solidFill>
                  <a:schemeClr val="tx1">
                    <a:lumMod val="75000"/>
                    <a:lumOff val="25000"/>
                  </a:schemeClr>
                </a:solidFill>
              </a:rPr>
              <a:t>mendukung</a:t>
            </a:r>
            <a:r>
              <a:rPr lang="en-AU" sz="3000" dirty="0">
                <a:solidFill>
                  <a:schemeClr val="tx1">
                    <a:lumMod val="75000"/>
                    <a:lumOff val="25000"/>
                  </a:schemeClr>
                </a:solidFill>
              </a:rPr>
              <a:t> </a:t>
            </a:r>
            <a:r>
              <a:rPr lang="en-AU" sz="3000" dirty="0" err="1">
                <a:solidFill>
                  <a:schemeClr val="tx1">
                    <a:lumMod val="75000"/>
                    <a:lumOff val="25000"/>
                  </a:schemeClr>
                </a:solidFill>
              </a:rPr>
              <a:t>kegiatan</a:t>
            </a:r>
            <a:r>
              <a:rPr lang="en-AU" sz="3000" dirty="0">
                <a:solidFill>
                  <a:schemeClr val="tx1">
                    <a:lumMod val="75000"/>
                    <a:lumOff val="25000"/>
                  </a:schemeClr>
                </a:solidFill>
              </a:rPr>
              <a:t> </a:t>
            </a:r>
            <a:r>
              <a:rPr lang="en-AU" sz="3000" dirty="0" err="1">
                <a:solidFill>
                  <a:schemeClr val="tx1">
                    <a:lumMod val="75000"/>
                    <a:lumOff val="25000"/>
                  </a:schemeClr>
                </a:solidFill>
              </a:rPr>
              <a:t>atau</a:t>
            </a:r>
            <a:r>
              <a:rPr lang="en-AU" sz="3000" dirty="0">
                <a:solidFill>
                  <a:schemeClr val="tx1">
                    <a:lumMod val="75000"/>
                    <a:lumOff val="25000"/>
                  </a:schemeClr>
                </a:solidFill>
              </a:rPr>
              <a:t> </a:t>
            </a:r>
            <a:r>
              <a:rPr lang="en-AU" sz="3000" dirty="0" err="1">
                <a:solidFill>
                  <a:schemeClr val="tx1">
                    <a:lumMod val="75000"/>
                    <a:lumOff val="25000"/>
                  </a:schemeClr>
                </a:solidFill>
              </a:rPr>
              <a:t>kegiatan</a:t>
            </a:r>
            <a:r>
              <a:rPr lang="en-AU" sz="3000" dirty="0">
                <a:solidFill>
                  <a:schemeClr val="tx1">
                    <a:lumMod val="75000"/>
                    <a:lumOff val="25000"/>
                  </a:schemeClr>
                </a:solidFill>
              </a:rPr>
              <a:t> yang </a:t>
            </a:r>
            <a:r>
              <a:rPr lang="en-AU" sz="3000" dirty="0" err="1">
                <a:solidFill>
                  <a:schemeClr val="tx1">
                    <a:lumMod val="75000"/>
                    <a:lumOff val="25000"/>
                  </a:schemeClr>
                </a:solidFill>
              </a:rPr>
              <a:t>sulit</a:t>
            </a:r>
            <a:r>
              <a:rPr lang="en-AU" sz="3000" dirty="0">
                <a:solidFill>
                  <a:schemeClr val="tx1">
                    <a:lumMod val="75000"/>
                    <a:lumOff val="25000"/>
                  </a:schemeClr>
                </a:solidFill>
              </a:rPr>
              <a:t> </a:t>
            </a:r>
            <a:r>
              <a:rPr lang="en-AU" sz="3000" dirty="0" err="1">
                <a:solidFill>
                  <a:schemeClr val="tx1">
                    <a:lumMod val="75000"/>
                    <a:lumOff val="25000"/>
                  </a:schemeClr>
                </a:solidFill>
              </a:rPr>
              <a:t>bagi</a:t>
            </a:r>
            <a:r>
              <a:rPr lang="en-AU" sz="3000" dirty="0">
                <a:solidFill>
                  <a:schemeClr val="tx1">
                    <a:lumMod val="75000"/>
                    <a:lumOff val="25000"/>
                  </a:schemeClr>
                </a:solidFill>
              </a:rPr>
              <a:t> KSM, </a:t>
            </a:r>
            <a:r>
              <a:rPr lang="en-AU" sz="3000" dirty="0" err="1">
                <a:solidFill>
                  <a:schemeClr val="tx1">
                    <a:lumMod val="75000"/>
                    <a:lumOff val="25000"/>
                  </a:schemeClr>
                </a:solidFill>
              </a:rPr>
              <a:t>seperti</a:t>
            </a:r>
            <a:r>
              <a:rPr lang="en-AU" sz="3000" dirty="0">
                <a:solidFill>
                  <a:schemeClr val="tx1">
                    <a:lumMod val="75000"/>
                    <a:lumOff val="25000"/>
                  </a:schemeClr>
                </a:solidFill>
              </a:rPr>
              <a:t>:</a:t>
            </a:r>
          </a:p>
          <a:p>
            <a:r>
              <a:rPr lang="en-AU" sz="3000" dirty="0">
                <a:solidFill>
                  <a:schemeClr val="tx1">
                    <a:lumMod val="75000"/>
                    <a:lumOff val="25000"/>
                  </a:schemeClr>
                </a:solidFill>
              </a:rPr>
              <a:t> </a:t>
            </a:r>
          </a:p>
          <a:p>
            <a:pPr marL="405633" indent="-405633">
              <a:buFont typeface="Arial"/>
              <a:buChar char="•"/>
            </a:pPr>
            <a:r>
              <a:rPr lang="en-AU" sz="3000" dirty="0" err="1">
                <a:solidFill>
                  <a:schemeClr val="tx1">
                    <a:lumMod val="75000"/>
                    <a:lumOff val="25000"/>
                  </a:schemeClr>
                </a:solidFill>
              </a:rPr>
              <a:t>Perbaikan</a:t>
            </a:r>
            <a:r>
              <a:rPr lang="en-AU" sz="3000" dirty="0">
                <a:solidFill>
                  <a:schemeClr val="tx1">
                    <a:lumMod val="75000"/>
                    <a:lumOff val="25000"/>
                  </a:schemeClr>
                </a:solidFill>
              </a:rPr>
              <a:t> </a:t>
            </a:r>
            <a:r>
              <a:rPr lang="en-AU" sz="3000" dirty="0" err="1">
                <a:solidFill>
                  <a:schemeClr val="tx1">
                    <a:lumMod val="75000"/>
                    <a:lumOff val="25000"/>
                  </a:schemeClr>
                </a:solidFill>
              </a:rPr>
              <a:t>besar</a:t>
            </a:r>
            <a:endParaRPr lang="en-AU" sz="3000" dirty="0">
              <a:solidFill>
                <a:schemeClr val="tx1">
                  <a:lumMod val="75000"/>
                  <a:lumOff val="25000"/>
                </a:schemeClr>
              </a:solidFill>
            </a:endParaRPr>
          </a:p>
          <a:p>
            <a:pPr marL="405633" indent="-405633">
              <a:buFont typeface="Arial"/>
              <a:buChar char="•"/>
            </a:pPr>
            <a:r>
              <a:rPr lang="en-AU" sz="3000" dirty="0" err="1">
                <a:solidFill>
                  <a:schemeClr val="tx1">
                    <a:lumMod val="75000"/>
                    <a:lumOff val="25000"/>
                  </a:schemeClr>
                </a:solidFill>
              </a:rPr>
              <a:t>Pemantauan</a:t>
            </a:r>
            <a:endParaRPr lang="en-AU" sz="3000" dirty="0">
              <a:solidFill>
                <a:schemeClr val="tx1">
                  <a:lumMod val="75000"/>
                  <a:lumOff val="25000"/>
                </a:schemeClr>
              </a:solidFill>
            </a:endParaRPr>
          </a:p>
          <a:p>
            <a:pPr marL="405633" indent="-405633">
              <a:buFont typeface="Arial"/>
              <a:buChar char="•"/>
            </a:pPr>
            <a:r>
              <a:rPr lang="en-AU" sz="3000" dirty="0" err="1">
                <a:solidFill>
                  <a:schemeClr val="tx1">
                    <a:lumMod val="75000"/>
                    <a:lumOff val="25000"/>
                  </a:schemeClr>
                </a:solidFill>
              </a:rPr>
              <a:t>Pelatihan</a:t>
            </a:r>
            <a:endParaRPr lang="en-AU" sz="3000" dirty="0">
              <a:solidFill>
                <a:schemeClr val="tx1">
                  <a:lumMod val="75000"/>
                  <a:lumOff val="25000"/>
                </a:schemeClr>
              </a:solidFill>
            </a:endParaRPr>
          </a:p>
          <a:p>
            <a:pPr marL="405633" indent="-405633">
              <a:buFont typeface="Arial"/>
              <a:buChar char="•"/>
            </a:pPr>
            <a:r>
              <a:rPr lang="en-AU" sz="3000" dirty="0" err="1">
                <a:solidFill>
                  <a:schemeClr val="tx1">
                    <a:lumMod val="75000"/>
                    <a:lumOff val="25000"/>
                  </a:schemeClr>
                </a:solidFill>
              </a:rPr>
              <a:t>Insentif</a:t>
            </a:r>
            <a:r>
              <a:rPr lang="en-AU" sz="3000" dirty="0">
                <a:solidFill>
                  <a:schemeClr val="tx1">
                    <a:lumMod val="75000"/>
                    <a:lumOff val="25000"/>
                  </a:schemeClr>
                </a:solidFill>
              </a:rPr>
              <a:t> (</a:t>
            </a:r>
            <a:r>
              <a:rPr lang="en-AU" sz="3000" dirty="0" err="1">
                <a:solidFill>
                  <a:schemeClr val="tx1">
                    <a:lumMod val="75000"/>
                    <a:lumOff val="25000"/>
                  </a:schemeClr>
                </a:solidFill>
              </a:rPr>
              <a:t>penghargaan</a:t>
            </a:r>
            <a:r>
              <a:rPr lang="en-AU" sz="3000" dirty="0">
                <a:solidFill>
                  <a:schemeClr val="tx1">
                    <a:lumMod val="75000"/>
                    <a:lumOff val="25000"/>
                  </a:schemeClr>
                </a:solidFill>
              </a:rPr>
              <a:t>)</a:t>
            </a:r>
          </a:p>
          <a:p>
            <a:pPr marL="405633" indent="-405633">
              <a:buFont typeface="Arial"/>
              <a:buChar char="•"/>
            </a:pPr>
            <a:r>
              <a:rPr lang="en-AU" sz="3000" dirty="0" err="1">
                <a:solidFill>
                  <a:schemeClr val="tx1">
                    <a:lumMod val="75000"/>
                    <a:lumOff val="25000"/>
                  </a:schemeClr>
                </a:solidFill>
              </a:rPr>
              <a:t>Mengamankan</a:t>
            </a:r>
            <a:r>
              <a:rPr lang="en-AU" sz="3000" dirty="0">
                <a:solidFill>
                  <a:schemeClr val="tx1">
                    <a:lumMod val="75000"/>
                    <a:lumOff val="25000"/>
                  </a:schemeClr>
                </a:solidFill>
              </a:rPr>
              <a:t> </a:t>
            </a:r>
            <a:r>
              <a:rPr lang="en-AU" sz="3000" dirty="0" err="1">
                <a:solidFill>
                  <a:schemeClr val="tx1">
                    <a:lumMod val="75000"/>
                    <a:lumOff val="25000"/>
                  </a:schemeClr>
                </a:solidFill>
              </a:rPr>
              <a:t>lahan</a:t>
            </a:r>
            <a:r>
              <a:rPr lang="en-AU" sz="3000" dirty="0">
                <a:solidFill>
                  <a:schemeClr val="tx1">
                    <a:lumMod val="75000"/>
                    <a:lumOff val="25000"/>
                  </a:schemeClr>
                </a:solidFill>
              </a:rPr>
              <a:t> </a:t>
            </a:r>
            <a:r>
              <a:rPr lang="en-AU" sz="3000" dirty="0" err="1">
                <a:solidFill>
                  <a:schemeClr val="tx1">
                    <a:lumMod val="75000"/>
                    <a:lumOff val="25000"/>
                  </a:schemeClr>
                </a:solidFill>
              </a:rPr>
              <a:t>secara</a:t>
            </a:r>
            <a:r>
              <a:rPr lang="en-AU" sz="3000" dirty="0">
                <a:solidFill>
                  <a:schemeClr val="tx1">
                    <a:lumMod val="75000"/>
                    <a:lumOff val="25000"/>
                  </a:schemeClr>
                </a:solidFill>
              </a:rPr>
              <a:t> </a:t>
            </a:r>
            <a:r>
              <a:rPr lang="en-AU" sz="3000" dirty="0" err="1">
                <a:solidFill>
                  <a:schemeClr val="tx1">
                    <a:lumMod val="75000"/>
                    <a:lumOff val="25000"/>
                  </a:schemeClr>
                </a:solidFill>
              </a:rPr>
              <a:t>hukum</a:t>
            </a:r>
            <a:endParaRPr lang="en-AU" sz="3000" dirty="0">
              <a:solidFill>
                <a:schemeClr val="tx1">
                  <a:lumMod val="75000"/>
                  <a:lumOff val="25000"/>
                </a:schemeClr>
              </a:solidFill>
            </a:endParaRPr>
          </a:p>
          <a:p>
            <a:pPr marL="405633" indent="-405633">
              <a:buFont typeface="Arial"/>
              <a:buChar char="•"/>
            </a:pPr>
            <a:r>
              <a:rPr lang="en-AU" sz="3000" dirty="0" err="1">
                <a:solidFill>
                  <a:schemeClr val="tx1">
                    <a:lumMod val="75000"/>
                    <a:lumOff val="25000"/>
                  </a:schemeClr>
                </a:solidFill>
              </a:rPr>
              <a:t>Peraturan</a:t>
            </a:r>
            <a:endParaRPr lang="en-AU" sz="3000" dirty="0">
              <a:solidFill>
                <a:schemeClr val="tx1">
                  <a:lumMod val="75000"/>
                  <a:lumOff val="25000"/>
                </a:schemeClr>
              </a:solidFill>
            </a:endParaRPr>
          </a:p>
        </p:txBody>
      </p:sp>
    </p:spTree>
    <p:extLst>
      <p:ext uri="{BB962C8B-B14F-4D97-AF65-F5344CB8AC3E}">
        <p14:creationId xmlns:p14="http://schemas.microsoft.com/office/powerpoint/2010/main" val="27891534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1" y="172251"/>
            <a:ext cx="10374358" cy="3653890"/>
          </a:xfrm>
        </p:spPr>
        <p:txBody>
          <a:bodyPr>
            <a:noAutofit/>
          </a:bodyPr>
          <a:lstStyle/>
          <a:p>
            <a:r>
              <a:rPr lang="en-AU" sz="2700" dirty="0" err="1"/>
              <a:t>Pada</a:t>
            </a:r>
            <a:r>
              <a:rPr lang="en-AU" sz="2700" dirty="0"/>
              <a:t> </a:t>
            </a:r>
            <a:r>
              <a:rPr lang="en-AU" sz="2700" dirty="0" err="1"/>
              <a:t>tahun</a:t>
            </a:r>
            <a:r>
              <a:rPr lang="en-AU" sz="2700" dirty="0"/>
              <a:t> 2014, </a:t>
            </a:r>
            <a:r>
              <a:rPr lang="en-AU" sz="2700" dirty="0" err="1"/>
              <a:t>setidaknya</a:t>
            </a:r>
            <a:r>
              <a:rPr lang="en-AU" sz="2700" dirty="0"/>
              <a:t> 19 </a:t>
            </a:r>
            <a:r>
              <a:rPr lang="en-AU" sz="2700" dirty="0" err="1"/>
              <a:t>Pemda</a:t>
            </a:r>
            <a:r>
              <a:rPr lang="en-AU" sz="2700" dirty="0"/>
              <a:t> </a:t>
            </a:r>
            <a:r>
              <a:rPr lang="en-AU" sz="2700" dirty="0" err="1"/>
              <a:t>memberikan</a:t>
            </a:r>
            <a:r>
              <a:rPr lang="en-AU" sz="2700" dirty="0"/>
              <a:t> </a:t>
            </a:r>
            <a:r>
              <a:rPr lang="en-AU" sz="2700" dirty="0" err="1"/>
              <a:t>dukungan</a:t>
            </a:r>
            <a:r>
              <a:rPr lang="en-AU" sz="2700" dirty="0"/>
              <a:t> </a:t>
            </a:r>
            <a:r>
              <a:rPr lang="en-AU" sz="2700" dirty="0" err="1"/>
              <a:t>keuangan</a:t>
            </a:r>
            <a:r>
              <a:rPr lang="en-AU" sz="2700" dirty="0"/>
              <a:t>, </a:t>
            </a:r>
            <a:r>
              <a:rPr lang="en-AU" sz="2700" dirty="0" err="1"/>
              <a:t>terutama</a:t>
            </a:r>
            <a:r>
              <a:rPr lang="en-AU" sz="2700" dirty="0"/>
              <a:t> </a:t>
            </a:r>
            <a:r>
              <a:rPr lang="en-AU" sz="2700" dirty="0" err="1"/>
              <a:t>untuk</a:t>
            </a:r>
            <a:r>
              <a:rPr lang="en-AU" sz="2700" dirty="0"/>
              <a:t> </a:t>
            </a:r>
            <a:r>
              <a:rPr lang="en-AU" sz="2700" dirty="0" err="1"/>
              <a:t>pertemuan</a:t>
            </a:r>
            <a:r>
              <a:rPr lang="en-AU" sz="2700" dirty="0"/>
              <a:t> </a:t>
            </a:r>
            <a:r>
              <a:rPr lang="en-AU" sz="2700" dirty="0" err="1"/>
              <a:t>dan</a:t>
            </a:r>
            <a:r>
              <a:rPr lang="en-AU" sz="2700" dirty="0"/>
              <a:t> </a:t>
            </a:r>
            <a:r>
              <a:rPr lang="en-AU" sz="2700" dirty="0" err="1"/>
              <a:t>penghargaan</a:t>
            </a:r>
            <a:r>
              <a:rPr lang="en-AU" sz="2700" dirty="0"/>
              <a:t>.</a:t>
            </a:r>
            <a:br>
              <a:rPr lang="en-AU" sz="2700" dirty="0"/>
            </a:br>
            <a:r>
              <a:rPr lang="en-AU" sz="2700" dirty="0"/>
              <a:t> </a:t>
            </a:r>
            <a:br>
              <a:rPr lang="en-AU" sz="2700" dirty="0"/>
            </a:br>
            <a:r>
              <a:rPr lang="en-AU" sz="2700" dirty="0" err="1"/>
              <a:t>Beberapa</a:t>
            </a:r>
            <a:r>
              <a:rPr lang="en-AU" sz="2700" dirty="0"/>
              <a:t> </a:t>
            </a:r>
            <a:r>
              <a:rPr lang="en-AU" sz="2700" dirty="0" err="1"/>
              <a:t>mendukung</a:t>
            </a:r>
            <a:r>
              <a:rPr lang="en-AU" sz="2700" dirty="0"/>
              <a:t> </a:t>
            </a:r>
            <a:r>
              <a:rPr lang="en-AU" sz="2700" dirty="0" err="1"/>
              <a:t>operasional</a:t>
            </a:r>
            <a:r>
              <a:rPr lang="en-AU" sz="2700" dirty="0"/>
              <a:t> </a:t>
            </a:r>
            <a:r>
              <a:rPr lang="en-AU" sz="2700" dirty="0" err="1"/>
              <a:t>dengan</a:t>
            </a:r>
            <a:r>
              <a:rPr lang="en-AU" sz="2700" dirty="0"/>
              <a:t> </a:t>
            </a:r>
            <a:r>
              <a:rPr lang="en-AU" sz="2700" dirty="0" err="1"/>
              <a:t>pembiayaan</a:t>
            </a:r>
            <a:r>
              <a:rPr lang="en-AU" sz="2700" dirty="0"/>
              <a:t> </a:t>
            </a:r>
            <a:r>
              <a:rPr lang="en-AU" sz="2700" dirty="0" err="1"/>
              <a:t>berkala</a:t>
            </a:r>
            <a:r>
              <a:rPr lang="en-AU" sz="2700" dirty="0"/>
              <a:t> </a:t>
            </a:r>
            <a:r>
              <a:rPr lang="en-AU" sz="2700" dirty="0" err="1"/>
              <a:t>dan</a:t>
            </a:r>
            <a:r>
              <a:rPr lang="en-AU" sz="2700" dirty="0"/>
              <a:t> </a:t>
            </a:r>
            <a:r>
              <a:rPr lang="en-AU" sz="2700" dirty="0" err="1"/>
              <a:t>pembaruan</a:t>
            </a:r>
            <a:r>
              <a:rPr lang="en-AU" sz="2700" dirty="0"/>
              <a:t> </a:t>
            </a:r>
            <a:r>
              <a:rPr lang="en-AU" sz="2700" dirty="0" err="1"/>
              <a:t>aset</a:t>
            </a:r>
            <a:r>
              <a:rPr lang="en-AU" sz="2700" dirty="0"/>
              <a:t>. </a:t>
            </a:r>
            <a:r>
              <a:rPr lang="en-AU" sz="2700" dirty="0" err="1"/>
              <a:t>Misalnya</a:t>
            </a:r>
            <a:r>
              <a:rPr lang="en-AU" sz="2700" dirty="0"/>
              <a:t>, </a:t>
            </a:r>
            <a:r>
              <a:rPr lang="en-US" sz="2700" dirty="0" err="1"/>
              <a:t>perbaikan</a:t>
            </a:r>
            <a:r>
              <a:rPr lang="en-US" sz="2700" dirty="0"/>
              <a:t> </a:t>
            </a:r>
            <a:r>
              <a:rPr lang="en-US" sz="2700" dirty="0" err="1"/>
              <a:t>lokasi</a:t>
            </a:r>
            <a:r>
              <a:rPr lang="en-US" sz="2700" dirty="0"/>
              <a:t> (</a:t>
            </a:r>
            <a:r>
              <a:rPr lang="en-US" sz="2700" b="1" dirty="0" err="1">
                <a:solidFill>
                  <a:srgbClr val="B1005D"/>
                </a:solidFill>
              </a:rPr>
              <a:t>Rp</a:t>
            </a:r>
            <a:r>
              <a:rPr lang="en-US" sz="2700" b="1" dirty="0">
                <a:solidFill>
                  <a:srgbClr val="B1005D"/>
                </a:solidFill>
              </a:rPr>
              <a:t> 170 </a:t>
            </a:r>
            <a:r>
              <a:rPr lang="en-US" sz="2700" b="1" dirty="0" err="1">
                <a:solidFill>
                  <a:srgbClr val="B1005D"/>
                </a:solidFill>
              </a:rPr>
              <a:t>juta</a:t>
            </a:r>
            <a:r>
              <a:rPr lang="en-US" sz="2700" b="1" dirty="0">
                <a:solidFill>
                  <a:srgbClr val="B1005D"/>
                </a:solidFill>
              </a:rPr>
              <a:t> </a:t>
            </a:r>
            <a:r>
              <a:rPr lang="en-US" sz="2700" dirty="0">
                <a:solidFill>
                  <a:srgbClr val="7F7F7F"/>
                </a:solidFill>
              </a:rPr>
              <a:t>/ USD 12.500</a:t>
            </a:r>
            <a:r>
              <a:rPr lang="en-US" sz="2700" dirty="0"/>
              <a:t>); </a:t>
            </a:r>
            <a:r>
              <a:rPr lang="en-US" sz="2700" dirty="0" err="1"/>
              <a:t>memperluas</a:t>
            </a:r>
            <a:r>
              <a:rPr lang="en-US" sz="2700" dirty="0"/>
              <a:t> </a:t>
            </a:r>
            <a:r>
              <a:rPr lang="en-US" sz="2700" dirty="0" err="1"/>
              <a:t>sistem</a:t>
            </a:r>
            <a:r>
              <a:rPr lang="en-US" sz="2700" dirty="0"/>
              <a:t> </a:t>
            </a:r>
            <a:r>
              <a:rPr lang="en-US" sz="2700" dirty="0" err="1"/>
              <a:t>komunal</a:t>
            </a:r>
            <a:r>
              <a:rPr lang="en-US" sz="2700" dirty="0"/>
              <a:t> </a:t>
            </a:r>
            <a:r>
              <a:rPr lang="en-US" sz="2700" dirty="0" err="1"/>
              <a:t>dengan</a:t>
            </a:r>
            <a:r>
              <a:rPr lang="en-US" sz="2700" dirty="0"/>
              <a:t> </a:t>
            </a:r>
            <a:r>
              <a:rPr lang="en-US" sz="2700" dirty="0" err="1"/>
              <a:t>penambahan</a:t>
            </a:r>
            <a:r>
              <a:rPr lang="en-US" sz="2700" dirty="0"/>
              <a:t> </a:t>
            </a:r>
            <a:r>
              <a:rPr lang="en-US" sz="2700" dirty="0" err="1"/>
              <a:t>sambungan</a:t>
            </a:r>
            <a:r>
              <a:rPr lang="en-US" sz="2700" dirty="0"/>
              <a:t> </a:t>
            </a:r>
            <a:r>
              <a:rPr lang="en-US" sz="2700" dirty="0" err="1"/>
              <a:t>rumah</a:t>
            </a:r>
            <a:r>
              <a:rPr lang="en-US" sz="2700" dirty="0"/>
              <a:t> (</a:t>
            </a:r>
            <a:r>
              <a:rPr lang="en-US" sz="2700" b="1" dirty="0" err="1">
                <a:solidFill>
                  <a:srgbClr val="B1005D"/>
                </a:solidFill>
              </a:rPr>
              <a:t>Rp</a:t>
            </a:r>
            <a:r>
              <a:rPr lang="en-US" sz="2700" b="1" dirty="0">
                <a:solidFill>
                  <a:srgbClr val="B1005D"/>
                </a:solidFill>
              </a:rPr>
              <a:t> 150 </a:t>
            </a:r>
            <a:r>
              <a:rPr lang="en-US" sz="2700" b="1" dirty="0" err="1">
                <a:solidFill>
                  <a:srgbClr val="B1005D"/>
                </a:solidFill>
              </a:rPr>
              <a:t>juta</a:t>
            </a:r>
            <a:r>
              <a:rPr lang="en-US" sz="2700" b="1" dirty="0">
                <a:solidFill>
                  <a:srgbClr val="B1005D"/>
                </a:solidFill>
              </a:rPr>
              <a:t> </a:t>
            </a:r>
            <a:r>
              <a:rPr lang="en-US" sz="2700" dirty="0">
                <a:solidFill>
                  <a:srgbClr val="7F7F7F"/>
                </a:solidFill>
              </a:rPr>
              <a:t>/ USD 11.000</a:t>
            </a:r>
            <a:r>
              <a:rPr lang="en-US" sz="2700" dirty="0"/>
              <a:t>).</a:t>
            </a:r>
            <a:endParaRPr lang="en-AU" sz="2700" dirty="0"/>
          </a:p>
        </p:txBody>
      </p:sp>
      <p:pic>
        <p:nvPicPr>
          <p:cNvPr id="6" name="Picture 5" descr="DSCN472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991" y="3858810"/>
            <a:ext cx="4772424" cy="3374564"/>
          </a:xfrm>
          <a:prstGeom prst="rect">
            <a:avLst/>
          </a:prstGeom>
        </p:spPr>
      </p:pic>
      <p:pic>
        <p:nvPicPr>
          <p:cNvPr id="7" name="Picture 6" descr="DSCN472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377" y="3840140"/>
            <a:ext cx="4772424" cy="3374564"/>
          </a:xfrm>
          <a:prstGeom prst="rect">
            <a:avLst/>
          </a:prstGeom>
        </p:spPr>
      </p:pic>
      <p:sp>
        <p:nvSpPr>
          <p:cNvPr id="3" name="TextBox 2"/>
          <p:cNvSpPr txBox="1"/>
          <p:nvPr/>
        </p:nvSpPr>
        <p:spPr>
          <a:xfrm>
            <a:off x="6698227" y="3527640"/>
            <a:ext cx="3995173" cy="351546"/>
          </a:xfrm>
          <a:prstGeom prst="rect">
            <a:avLst/>
          </a:prstGeom>
          <a:noFill/>
        </p:spPr>
        <p:txBody>
          <a:bodyPr wrap="square" lIns="104306" tIns="52153" rIns="104306" bIns="52153" rtlCol="0">
            <a:spAutoFit/>
          </a:bodyPr>
          <a:lstStyle/>
          <a:p>
            <a:pPr algn="r"/>
            <a:r>
              <a:rPr lang="en-US" sz="1600" dirty="0">
                <a:solidFill>
                  <a:srgbClr val="000000"/>
                </a:solidFill>
              </a:rPr>
              <a:t>1 USD = </a:t>
            </a:r>
            <a:r>
              <a:rPr lang="en-US" sz="1600" dirty="0" err="1">
                <a:solidFill>
                  <a:srgbClr val="000000"/>
                </a:solidFill>
              </a:rPr>
              <a:t>Rp</a:t>
            </a:r>
            <a:r>
              <a:rPr lang="en-US" sz="1600" dirty="0">
                <a:solidFill>
                  <a:srgbClr val="000000"/>
                </a:solidFill>
              </a:rPr>
              <a:t> 135.000 (</a:t>
            </a:r>
            <a:r>
              <a:rPr lang="en-US" sz="1600" dirty="0" err="1">
                <a:solidFill>
                  <a:srgbClr val="000000"/>
                </a:solidFill>
              </a:rPr>
              <a:t>Agutus</a:t>
            </a:r>
            <a:r>
              <a:rPr lang="en-US" sz="1600" dirty="0">
                <a:solidFill>
                  <a:srgbClr val="000000"/>
                </a:solidFill>
              </a:rPr>
              <a:t> 2015)</a:t>
            </a:r>
          </a:p>
        </p:txBody>
      </p:sp>
      <p:sp>
        <p:nvSpPr>
          <p:cNvPr id="8" name="TextBox 7"/>
          <p:cNvSpPr txBox="1"/>
          <p:nvPr/>
        </p:nvSpPr>
        <p:spPr>
          <a:xfrm>
            <a:off x="496990" y="7235707"/>
            <a:ext cx="9799810" cy="351546"/>
          </a:xfrm>
          <a:prstGeom prst="rect">
            <a:avLst/>
          </a:prstGeom>
          <a:noFill/>
        </p:spPr>
        <p:txBody>
          <a:bodyPr wrap="square" lIns="104306" tIns="52153" rIns="104306" bIns="52153" rtlCol="0">
            <a:spAutoFit/>
          </a:bodyPr>
          <a:lstStyle/>
          <a:p>
            <a:pPr algn="ctr"/>
            <a:r>
              <a:rPr lang="en-US" sz="1600" dirty="0" err="1">
                <a:solidFill>
                  <a:srgbClr val="000000"/>
                </a:solidFill>
              </a:rPr>
              <a:t>Kendaraan</a:t>
            </a:r>
            <a:r>
              <a:rPr lang="en-US" sz="1600" dirty="0">
                <a:solidFill>
                  <a:srgbClr val="000000"/>
                </a:solidFill>
              </a:rPr>
              <a:t> </a:t>
            </a:r>
            <a:r>
              <a:rPr lang="en-US" sz="1600" dirty="0" err="1">
                <a:solidFill>
                  <a:srgbClr val="000000"/>
                </a:solidFill>
              </a:rPr>
              <a:t>kecil</a:t>
            </a:r>
            <a:r>
              <a:rPr lang="en-US" sz="1600" dirty="0">
                <a:solidFill>
                  <a:srgbClr val="000000"/>
                </a:solidFill>
              </a:rPr>
              <a:t> </a:t>
            </a:r>
            <a:r>
              <a:rPr lang="en-US" sz="1600" dirty="0" err="1">
                <a:solidFill>
                  <a:srgbClr val="000000"/>
                </a:solidFill>
              </a:rPr>
              <a:t>penyedotan</a:t>
            </a:r>
            <a:r>
              <a:rPr lang="en-US" sz="1600" dirty="0">
                <a:solidFill>
                  <a:srgbClr val="000000"/>
                </a:solidFill>
              </a:rPr>
              <a:t> </a:t>
            </a:r>
            <a:r>
              <a:rPr lang="en-US" sz="1600" dirty="0" err="1">
                <a:solidFill>
                  <a:srgbClr val="000000"/>
                </a:solidFill>
              </a:rPr>
              <a:t>tinja</a:t>
            </a:r>
            <a:r>
              <a:rPr lang="en-US" sz="1600" dirty="0">
                <a:solidFill>
                  <a:srgbClr val="000000"/>
                </a:solidFill>
              </a:rPr>
              <a:t> </a:t>
            </a:r>
            <a:r>
              <a:rPr lang="en-US" sz="1600" dirty="0" err="1">
                <a:solidFill>
                  <a:srgbClr val="000000"/>
                </a:solidFill>
              </a:rPr>
              <a:t>dan</a:t>
            </a:r>
            <a:r>
              <a:rPr lang="en-US" sz="1600" dirty="0">
                <a:solidFill>
                  <a:srgbClr val="000000"/>
                </a:solidFill>
              </a:rPr>
              <a:t> </a:t>
            </a:r>
            <a:r>
              <a:rPr lang="en-US" sz="1600" dirty="0" err="1">
                <a:solidFill>
                  <a:srgbClr val="000000"/>
                </a:solidFill>
              </a:rPr>
              <a:t>tangki</a:t>
            </a:r>
            <a:r>
              <a:rPr lang="en-US" sz="1600" dirty="0">
                <a:solidFill>
                  <a:srgbClr val="000000"/>
                </a:solidFill>
              </a:rPr>
              <a:t> yang </a:t>
            </a:r>
            <a:r>
              <a:rPr lang="en-US" sz="1600" dirty="0" err="1">
                <a:solidFill>
                  <a:srgbClr val="000000"/>
                </a:solidFill>
              </a:rPr>
              <a:t>dibeli</a:t>
            </a:r>
            <a:r>
              <a:rPr lang="en-US" sz="1600" dirty="0">
                <a:solidFill>
                  <a:srgbClr val="000000"/>
                </a:solidFill>
              </a:rPr>
              <a:t> </a:t>
            </a:r>
            <a:r>
              <a:rPr lang="en-US" sz="1600" dirty="0" err="1">
                <a:solidFill>
                  <a:srgbClr val="000000"/>
                </a:solidFill>
              </a:rPr>
              <a:t>oleh</a:t>
            </a:r>
            <a:r>
              <a:rPr lang="en-US" sz="1600" dirty="0">
                <a:solidFill>
                  <a:srgbClr val="000000"/>
                </a:solidFill>
              </a:rPr>
              <a:t> PEMDA </a:t>
            </a:r>
            <a:r>
              <a:rPr lang="en-US" sz="1600" dirty="0" err="1">
                <a:solidFill>
                  <a:srgbClr val="000000"/>
                </a:solidFill>
              </a:rPr>
              <a:t>untuk</a:t>
            </a:r>
            <a:r>
              <a:rPr lang="en-US" sz="1600" dirty="0">
                <a:solidFill>
                  <a:srgbClr val="000000"/>
                </a:solidFill>
              </a:rPr>
              <a:t> KSM</a:t>
            </a:r>
          </a:p>
        </p:txBody>
      </p:sp>
    </p:spTree>
    <p:extLst>
      <p:ext uri="{BB962C8B-B14F-4D97-AF65-F5344CB8AC3E}">
        <p14:creationId xmlns:p14="http://schemas.microsoft.com/office/powerpoint/2010/main" val="19336024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noFill/>
        </p:spPr>
        <p:txBody>
          <a:bodyPr anchor="ctr" anchorCtr="0">
            <a:noAutofit/>
          </a:bodyPr>
          <a:lstStyle/>
          <a:p>
            <a:r>
              <a:rPr lang="en-AU" sz="6800" dirty="0" err="1"/>
              <a:t>Studi</a:t>
            </a:r>
            <a:r>
              <a:rPr lang="en-AU" sz="6800" dirty="0"/>
              <a:t> </a:t>
            </a:r>
            <a:r>
              <a:rPr lang="en-AU" sz="6800" dirty="0" err="1"/>
              <a:t>kasus</a:t>
            </a:r>
            <a:r>
              <a:rPr lang="en-AU" sz="6800" dirty="0"/>
              <a:t> </a:t>
            </a:r>
            <a:r>
              <a:rPr lang="en-AU" sz="6800" dirty="0" err="1"/>
              <a:t>pengelolaan</a:t>
            </a:r>
            <a:r>
              <a:rPr lang="en-AU" sz="6800" dirty="0"/>
              <a:t> </a:t>
            </a:r>
            <a:r>
              <a:rPr lang="en-AU" sz="6800" dirty="0" err="1"/>
              <a:t>bersama</a:t>
            </a:r>
            <a:r>
              <a:rPr lang="en-AU" sz="6800" dirty="0"/>
              <a:t>: </a:t>
            </a:r>
          </a:p>
          <a:p>
            <a:r>
              <a:rPr lang="en-AU" sz="5000" dirty="0"/>
              <a:t>AKSANSI: </a:t>
            </a:r>
            <a:r>
              <a:rPr lang="en-AU" sz="5000" dirty="0" err="1"/>
              <a:t>Asosiasi</a:t>
            </a:r>
            <a:r>
              <a:rPr lang="en-AU" sz="5000" dirty="0"/>
              <a:t> KSM </a:t>
            </a:r>
            <a:r>
              <a:rPr lang="en-AU" sz="5000" dirty="0" err="1"/>
              <a:t>Sanitasi</a:t>
            </a:r>
            <a:r>
              <a:rPr lang="en-AU" sz="5000" dirty="0"/>
              <a:t> </a:t>
            </a:r>
            <a:r>
              <a:rPr lang="en-AU" sz="5000" dirty="0" err="1"/>
              <a:t>berbasis</a:t>
            </a:r>
            <a:r>
              <a:rPr lang="en-AU" sz="5000" dirty="0"/>
              <a:t> </a:t>
            </a:r>
            <a:r>
              <a:rPr lang="en-AU" sz="5000" dirty="0" err="1"/>
              <a:t>masyarakat</a:t>
            </a:r>
            <a:endParaRPr lang="en-AU" sz="5000" dirty="0"/>
          </a:p>
        </p:txBody>
      </p:sp>
    </p:spTree>
    <p:extLst>
      <p:ext uri="{BB962C8B-B14F-4D97-AF65-F5344CB8AC3E}">
        <p14:creationId xmlns:p14="http://schemas.microsoft.com/office/powerpoint/2010/main" val="12264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cxnSp>
        <p:nvCxnSpPr>
          <p:cNvPr id="40" name="Straight Arrow Connector 39"/>
          <p:cNvCxnSpPr>
            <a:stCxn id="44" idx="1"/>
            <a:endCxn id="10" idx="0"/>
          </p:cNvCxnSpPr>
          <p:nvPr/>
        </p:nvCxnSpPr>
        <p:spPr>
          <a:xfrm>
            <a:off x="5656846" y="4308321"/>
            <a:ext cx="2229100" cy="187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4" idx="1"/>
            <a:endCxn id="11" idx="0"/>
          </p:cNvCxnSpPr>
          <p:nvPr/>
        </p:nvCxnSpPr>
        <p:spPr>
          <a:xfrm flipH="1">
            <a:off x="565691" y="4308321"/>
            <a:ext cx="5091154" cy="1836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4" idx="1"/>
            <a:endCxn id="24" idx="0"/>
          </p:cNvCxnSpPr>
          <p:nvPr/>
        </p:nvCxnSpPr>
        <p:spPr>
          <a:xfrm flipH="1">
            <a:off x="620726" y="4308322"/>
            <a:ext cx="5036119" cy="940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4" idx="1"/>
            <a:endCxn id="20" idx="0"/>
          </p:cNvCxnSpPr>
          <p:nvPr/>
        </p:nvCxnSpPr>
        <p:spPr>
          <a:xfrm flipH="1">
            <a:off x="2575940" y="4308322"/>
            <a:ext cx="3080905" cy="940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4" idx="1"/>
            <a:endCxn id="18" idx="0"/>
          </p:cNvCxnSpPr>
          <p:nvPr/>
        </p:nvCxnSpPr>
        <p:spPr>
          <a:xfrm flipH="1">
            <a:off x="971929" y="4308321"/>
            <a:ext cx="4684916" cy="2585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4" idx="1"/>
            <a:endCxn id="5" idx="0"/>
          </p:cNvCxnSpPr>
          <p:nvPr/>
        </p:nvCxnSpPr>
        <p:spPr>
          <a:xfrm flipH="1">
            <a:off x="2020303" y="4308321"/>
            <a:ext cx="3636542" cy="187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4" idx="1"/>
            <a:endCxn id="14" idx="0"/>
          </p:cNvCxnSpPr>
          <p:nvPr/>
        </p:nvCxnSpPr>
        <p:spPr>
          <a:xfrm flipH="1">
            <a:off x="2927143" y="4308321"/>
            <a:ext cx="2729702" cy="2585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4" idx="1"/>
            <a:endCxn id="8" idx="0"/>
          </p:cNvCxnSpPr>
          <p:nvPr/>
        </p:nvCxnSpPr>
        <p:spPr>
          <a:xfrm flipH="1">
            <a:off x="3975518" y="4308321"/>
            <a:ext cx="1681328" cy="187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4" idx="1"/>
            <a:endCxn id="15" idx="0"/>
          </p:cNvCxnSpPr>
          <p:nvPr/>
        </p:nvCxnSpPr>
        <p:spPr>
          <a:xfrm flipH="1">
            <a:off x="4882357" y="4308321"/>
            <a:ext cx="774488" cy="2585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4" idx="1"/>
            <a:endCxn id="9" idx="0"/>
          </p:cNvCxnSpPr>
          <p:nvPr/>
        </p:nvCxnSpPr>
        <p:spPr>
          <a:xfrm>
            <a:off x="5656845" y="4308321"/>
            <a:ext cx="273886" cy="187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4" idx="1"/>
            <a:endCxn id="16" idx="0"/>
          </p:cNvCxnSpPr>
          <p:nvPr/>
        </p:nvCxnSpPr>
        <p:spPr>
          <a:xfrm>
            <a:off x="5656845" y="4308321"/>
            <a:ext cx="1180726" cy="2585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4" idx="1"/>
            <a:endCxn id="17" idx="0"/>
          </p:cNvCxnSpPr>
          <p:nvPr/>
        </p:nvCxnSpPr>
        <p:spPr>
          <a:xfrm>
            <a:off x="5656845" y="4308321"/>
            <a:ext cx="3135940" cy="2585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4" idx="1"/>
            <a:endCxn id="12" idx="0"/>
          </p:cNvCxnSpPr>
          <p:nvPr/>
        </p:nvCxnSpPr>
        <p:spPr>
          <a:xfrm>
            <a:off x="5656845" y="4308321"/>
            <a:ext cx="4184314" cy="1874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4" idx="1"/>
            <a:endCxn id="19" idx="0"/>
          </p:cNvCxnSpPr>
          <p:nvPr/>
        </p:nvCxnSpPr>
        <p:spPr>
          <a:xfrm>
            <a:off x="5656845" y="4308322"/>
            <a:ext cx="4492268" cy="2664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19041" y="172251"/>
            <a:ext cx="10374358" cy="1676058"/>
          </a:xfrm>
        </p:spPr>
        <p:txBody>
          <a:bodyPr>
            <a:noAutofit/>
          </a:bodyPr>
          <a:lstStyle/>
          <a:p>
            <a:r>
              <a:rPr lang="en-AU" dirty="0" err="1" smtClean="0"/>
              <a:t>Pengelolaan</a:t>
            </a:r>
            <a:r>
              <a:rPr lang="en-AU" dirty="0" smtClean="0"/>
              <a:t> </a:t>
            </a:r>
            <a:r>
              <a:rPr lang="en-AU" dirty="0" err="1" smtClean="0"/>
              <a:t>bersama</a:t>
            </a:r>
            <a:r>
              <a:rPr lang="en-AU" dirty="0" smtClean="0"/>
              <a:t> </a:t>
            </a:r>
            <a:r>
              <a:rPr lang="en-AU" dirty="0" err="1" smtClean="0"/>
              <a:t>dapat</a:t>
            </a:r>
            <a:r>
              <a:rPr lang="en-AU" dirty="0" smtClean="0"/>
              <a:t> </a:t>
            </a:r>
            <a:r>
              <a:rPr lang="en-AU" dirty="0" err="1" smtClean="0"/>
              <a:t>melibatkan</a:t>
            </a:r>
            <a:r>
              <a:rPr lang="en-AU" dirty="0" smtClean="0"/>
              <a:t> </a:t>
            </a:r>
            <a:r>
              <a:rPr lang="en-AU" dirty="0" err="1" smtClean="0"/>
              <a:t>kemitraan</a:t>
            </a:r>
            <a:r>
              <a:rPr lang="en-AU" dirty="0" smtClean="0"/>
              <a:t> </a:t>
            </a:r>
            <a:r>
              <a:rPr lang="en-AU" dirty="0" err="1" smtClean="0"/>
              <a:t>dengan</a:t>
            </a:r>
            <a:r>
              <a:rPr lang="en-AU" dirty="0" smtClean="0"/>
              <a:t> </a:t>
            </a:r>
            <a:r>
              <a:rPr lang="en-AU" dirty="0" err="1" smtClean="0"/>
              <a:t>penyedia</a:t>
            </a:r>
            <a:r>
              <a:rPr lang="en-AU" dirty="0" smtClean="0"/>
              <a:t> </a:t>
            </a:r>
            <a:r>
              <a:rPr lang="en-AU" dirty="0" err="1" smtClean="0"/>
              <a:t>layanan</a:t>
            </a:r>
            <a:r>
              <a:rPr lang="en-AU" dirty="0" smtClean="0"/>
              <a:t> </a:t>
            </a:r>
            <a:r>
              <a:rPr lang="en-AU" dirty="0" err="1" smtClean="0"/>
              <a:t>eksternal</a:t>
            </a:r>
            <a:r>
              <a:rPr lang="en-AU" dirty="0" smtClean="0"/>
              <a:t> (LSM, </a:t>
            </a:r>
            <a:r>
              <a:rPr lang="en-AU" dirty="0" err="1" smtClean="0"/>
              <a:t>sektor</a:t>
            </a:r>
            <a:r>
              <a:rPr lang="en-AU" dirty="0" smtClean="0"/>
              <a:t> </a:t>
            </a:r>
            <a:r>
              <a:rPr lang="en-AU" dirty="0" err="1" smtClean="0"/>
              <a:t>swasta</a:t>
            </a:r>
            <a:r>
              <a:rPr lang="en-AU" dirty="0" smtClean="0"/>
              <a:t>) </a:t>
            </a:r>
            <a:r>
              <a:rPr lang="en-AU" dirty="0" err="1" smtClean="0"/>
              <a:t>untuk</a:t>
            </a:r>
            <a:r>
              <a:rPr lang="en-AU" dirty="0" smtClean="0"/>
              <a:t> </a:t>
            </a:r>
            <a:r>
              <a:rPr lang="en-AU" dirty="0" err="1" smtClean="0"/>
              <a:t>berperan</a:t>
            </a:r>
            <a:r>
              <a:rPr lang="en-AU" dirty="0" smtClean="0"/>
              <a:t> </a:t>
            </a:r>
            <a:r>
              <a:rPr lang="en-AU" dirty="0" err="1" smtClean="0"/>
              <a:t>sebagai</a:t>
            </a:r>
            <a:r>
              <a:rPr lang="en-AU" dirty="0" smtClean="0"/>
              <a:t> </a:t>
            </a:r>
            <a:r>
              <a:rPr lang="en-AU" dirty="0" err="1" smtClean="0"/>
              <a:t>koordinator</a:t>
            </a:r>
            <a:r>
              <a:rPr lang="en-AU" dirty="0" smtClean="0"/>
              <a:t> di </a:t>
            </a:r>
            <a:r>
              <a:rPr lang="en-AU" dirty="0" err="1" smtClean="0"/>
              <a:t>antara</a:t>
            </a:r>
            <a:r>
              <a:rPr lang="en-AU" dirty="0" smtClean="0"/>
              <a:t> </a:t>
            </a:r>
            <a:r>
              <a:rPr lang="en-AU" dirty="0" err="1" smtClean="0"/>
              <a:t>para</a:t>
            </a:r>
            <a:r>
              <a:rPr lang="en-AU" dirty="0" smtClean="0"/>
              <a:t> KSM </a:t>
            </a:r>
            <a:r>
              <a:rPr lang="en-AU" dirty="0" err="1" smtClean="0"/>
              <a:t>dan</a:t>
            </a:r>
            <a:r>
              <a:rPr lang="en-AU" dirty="0" smtClean="0"/>
              <a:t> </a:t>
            </a:r>
            <a:r>
              <a:rPr lang="en-AU" dirty="0" err="1" smtClean="0"/>
              <a:t>Pemerintah</a:t>
            </a:r>
            <a:r>
              <a:rPr lang="en-AU" dirty="0" smtClean="0"/>
              <a:t> Daerah, </a:t>
            </a:r>
            <a:r>
              <a:rPr lang="en-AU" dirty="0" err="1" smtClean="0"/>
              <a:t>misalnya</a:t>
            </a:r>
            <a:r>
              <a:rPr lang="en-AU" dirty="0" smtClean="0"/>
              <a:t>:  </a:t>
            </a:r>
            <a:endParaRPr lang="en-AU" dirty="0"/>
          </a:p>
        </p:txBody>
      </p:sp>
      <p:sp>
        <p:nvSpPr>
          <p:cNvPr id="5" name="Oval 4"/>
          <p:cNvSpPr/>
          <p:nvPr/>
        </p:nvSpPr>
        <p:spPr>
          <a:xfrm>
            <a:off x="1421416" y="6182445"/>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8" name="Oval 7"/>
          <p:cNvSpPr/>
          <p:nvPr/>
        </p:nvSpPr>
        <p:spPr>
          <a:xfrm>
            <a:off x="3376631" y="6182445"/>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9" name="Oval 8"/>
          <p:cNvSpPr/>
          <p:nvPr/>
        </p:nvSpPr>
        <p:spPr>
          <a:xfrm>
            <a:off x="5331845" y="6182445"/>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0" name="Oval 9"/>
          <p:cNvSpPr/>
          <p:nvPr/>
        </p:nvSpPr>
        <p:spPr>
          <a:xfrm>
            <a:off x="7287059" y="6182445"/>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1" name="Oval 10"/>
          <p:cNvSpPr/>
          <p:nvPr/>
        </p:nvSpPr>
        <p:spPr>
          <a:xfrm>
            <a:off x="-33196" y="6144630"/>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2" name="Oval 11"/>
          <p:cNvSpPr/>
          <p:nvPr/>
        </p:nvSpPr>
        <p:spPr>
          <a:xfrm>
            <a:off x="9242273" y="6182445"/>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3" name="Rounded Rectangle 12"/>
          <p:cNvSpPr/>
          <p:nvPr/>
        </p:nvSpPr>
        <p:spPr>
          <a:xfrm>
            <a:off x="1016058" y="1988333"/>
            <a:ext cx="8869230" cy="545541"/>
          </a:xfrm>
          <a:prstGeom prst="roundRect">
            <a:avLst/>
          </a:prstGeom>
          <a:solidFill>
            <a:srgbClr val="E2856F"/>
          </a:solidFill>
          <a:ln>
            <a:solidFill>
              <a:srgbClr val="E2856F"/>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sz="2700" b="1" dirty="0">
                <a:solidFill>
                  <a:schemeClr val="bg1"/>
                </a:solidFill>
              </a:rPr>
              <a:t>Dinas atau unit Pemda</a:t>
            </a:r>
            <a:endParaRPr lang="en-US" sz="2700" b="1" dirty="0">
              <a:solidFill>
                <a:schemeClr val="bg1"/>
              </a:solidFill>
            </a:endParaRPr>
          </a:p>
        </p:txBody>
      </p:sp>
      <p:sp>
        <p:nvSpPr>
          <p:cNvPr id="14" name="Oval 13"/>
          <p:cNvSpPr/>
          <p:nvPr/>
        </p:nvSpPr>
        <p:spPr>
          <a:xfrm>
            <a:off x="2328256" y="6894092"/>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5" name="Oval 14"/>
          <p:cNvSpPr/>
          <p:nvPr/>
        </p:nvSpPr>
        <p:spPr>
          <a:xfrm>
            <a:off x="4283470" y="6894092"/>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6" name="Oval 15"/>
          <p:cNvSpPr/>
          <p:nvPr/>
        </p:nvSpPr>
        <p:spPr>
          <a:xfrm>
            <a:off x="6238684" y="6894092"/>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7" name="Oval 16"/>
          <p:cNvSpPr/>
          <p:nvPr/>
        </p:nvSpPr>
        <p:spPr>
          <a:xfrm>
            <a:off x="8193898" y="6894092"/>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8" name="Oval 17"/>
          <p:cNvSpPr/>
          <p:nvPr/>
        </p:nvSpPr>
        <p:spPr>
          <a:xfrm>
            <a:off x="373042" y="6894092"/>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19" name="Oval 18"/>
          <p:cNvSpPr/>
          <p:nvPr/>
        </p:nvSpPr>
        <p:spPr>
          <a:xfrm>
            <a:off x="9550226" y="697275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20" name="Oval 19"/>
          <p:cNvSpPr/>
          <p:nvPr/>
        </p:nvSpPr>
        <p:spPr>
          <a:xfrm>
            <a:off x="1977053" y="524840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smtClean="0"/>
              <a:t>KSM</a:t>
            </a:r>
            <a:endParaRPr lang="en-US" dirty="0"/>
          </a:p>
        </p:txBody>
      </p:sp>
      <p:sp>
        <p:nvSpPr>
          <p:cNvPr id="21" name="Oval 20"/>
          <p:cNvSpPr/>
          <p:nvPr/>
        </p:nvSpPr>
        <p:spPr>
          <a:xfrm>
            <a:off x="3932268" y="524840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smtClean="0"/>
              <a:t>KSM</a:t>
            </a:r>
            <a:endParaRPr lang="en-US" dirty="0"/>
          </a:p>
        </p:txBody>
      </p:sp>
      <p:sp>
        <p:nvSpPr>
          <p:cNvPr id="22" name="Oval 21"/>
          <p:cNvSpPr/>
          <p:nvPr/>
        </p:nvSpPr>
        <p:spPr>
          <a:xfrm>
            <a:off x="5887482" y="524840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23" name="Oval 22"/>
          <p:cNvSpPr/>
          <p:nvPr/>
        </p:nvSpPr>
        <p:spPr>
          <a:xfrm>
            <a:off x="7842696" y="524840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sp>
        <p:nvSpPr>
          <p:cNvPr id="24" name="Oval 23"/>
          <p:cNvSpPr/>
          <p:nvPr/>
        </p:nvSpPr>
        <p:spPr>
          <a:xfrm>
            <a:off x="21839" y="524840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smtClean="0"/>
              <a:t>KSM</a:t>
            </a:r>
            <a:endParaRPr lang="en-US" dirty="0"/>
          </a:p>
        </p:txBody>
      </p:sp>
      <p:sp>
        <p:nvSpPr>
          <p:cNvPr id="25" name="Oval 24"/>
          <p:cNvSpPr/>
          <p:nvPr/>
        </p:nvSpPr>
        <p:spPr>
          <a:xfrm>
            <a:off x="9351685" y="5248406"/>
            <a:ext cx="1197773" cy="499143"/>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dirty="0"/>
              <a:t>KSM</a:t>
            </a:r>
            <a:endParaRPr lang="en-US" dirty="0"/>
          </a:p>
        </p:txBody>
      </p:sp>
      <p:cxnSp>
        <p:nvCxnSpPr>
          <p:cNvPr id="30" name="Straight Arrow Connector 29"/>
          <p:cNvCxnSpPr>
            <a:stCxn id="44" idx="1"/>
            <a:endCxn id="21" idx="0"/>
          </p:cNvCxnSpPr>
          <p:nvPr/>
        </p:nvCxnSpPr>
        <p:spPr>
          <a:xfrm flipH="1">
            <a:off x="4531154" y="4308322"/>
            <a:ext cx="1125691" cy="940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4" idx="1"/>
            <a:endCxn id="22" idx="0"/>
          </p:cNvCxnSpPr>
          <p:nvPr/>
        </p:nvCxnSpPr>
        <p:spPr>
          <a:xfrm>
            <a:off x="5656846" y="4308322"/>
            <a:ext cx="829523" cy="940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4" idx="1"/>
            <a:endCxn id="23" idx="0"/>
          </p:cNvCxnSpPr>
          <p:nvPr/>
        </p:nvCxnSpPr>
        <p:spPr>
          <a:xfrm>
            <a:off x="5656845" y="4308322"/>
            <a:ext cx="2784737" cy="940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4" idx="1"/>
            <a:endCxn id="25" idx="0"/>
          </p:cNvCxnSpPr>
          <p:nvPr/>
        </p:nvCxnSpPr>
        <p:spPr>
          <a:xfrm>
            <a:off x="5656846" y="4308322"/>
            <a:ext cx="4293726" cy="940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ound Diagonal Corner Rectangle 43"/>
          <p:cNvSpPr/>
          <p:nvPr/>
        </p:nvSpPr>
        <p:spPr>
          <a:xfrm>
            <a:off x="1164577" y="3528589"/>
            <a:ext cx="8984535" cy="779733"/>
          </a:xfrm>
          <a:prstGeom prst="round2DiagRect">
            <a:avLst/>
          </a:prstGeom>
          <a:solidFill>
            <a:srgbClr val="50A271">
              <a:alpha val="80000"/>
            </a:srgbClr>
          </a:solidFill>
          <a:ln w="50800" cmpd="sng">
            <a:solidFill>
              <a:srgbClr val="50A27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id-ID" sz="3200" b="1" dirty="0">
                <a:solidFill>
                  <a:schemeClr val="tx1"/>
                </a:solidFill>
              </a:rPr>
              <a:t>AKSANSI </a:t>
            </a:r>
          </a:p>
        </p:txBody>
      </p:sp>
      <p:sp>
        <p:nvSpPr>
          <p:cNvPr id="45" name="Up-Down Arrow 44"/>
          <p:cNvSpPr/>
          <p:nvPr/>
        </p:nvSpPr>
        <p:spPr>
          <a:xfrm>
            <a:off x="5427210" y="2694486"/>
            <a:ext cx="444114" cy="729501"/>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Tree>
    <p:extLst>
      <p:ext uri="{BB962C8B-B14F-4D97-AF65-F5344CB8AC3E}">
        <p14:creationId xmlns:p14="http://schemas.microsoft.com/office/powerpoint/2010/main" val="415040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4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67335" y="56009"/>
            <a:ext cx="10188434" cy="1596267"/>
          </a:xfrm>
          <a:prstGeom prst="rect">
            <a:avLst/>
          </a:prstGeom>
          <a:noFill/>
        </p:spPr>
        <p:txBody>
          <a:bodyPr vert="horz" lIns="104306" tIns="52153" rIns="104306" bIns="52153" rtlCol="0" anchor="ctr">
            <a:noAutofit/>
          </a:bodyPr>
          <a:lstStyle/>
          <a:p>
            <a:pPr>
              <a:spcBef>
                <a:spcPct val="0"/>
              </a:spcBef>
              <a:defRPr/>
            </a:pPr>
            <a:r>
              <a:rPr lang="en-US" sz="3200" dirty="0" err="1">
                <a:solidFill>
                  <a:schemeClr val="tx1">
                    <a:lumMod val="75000"/>
                    <a:lumOff val="25000"/>
                  </a:schemeClr>
                </a:solidFill>
                <a:latin typeface="+mj-lt"/>
                <a:ea typeface="+mj-ea"/>
                <a:cs typeface="+mj-cs"/>
              </a:rPr>
              <a:t>Struktur</a:t>
            </a:r>
            <a:r>
              <a:rPr lang="en-US" sz="3200" dirty="0">
                <a:solidFill>
                  <a:schemeClr val="tx1">
                    <a:lumMod val="75000"/>
                    <a:lumOff val="25000"/>
                  </a:schemeClr>
                </a:solidFill>
                <a:latin typeface="+mj-lt"/>
                <a:ea typeface="+mj-ea"/>
                <a:cs typeface="+mj-cs"/>
              </a:rPr>
              <a:t> </a:t>
            </a:r>
            <a:r>
              <a:rPr lang="en-US" sz="3200" dirty="0" err="1">
                <a:solidFill>
                  <a:schemeClr val="tx1">
                    <a:lumMod val="75000"/>
                    <a:lumOff val="25000"/>
                  </a:schemeClr>
                </a:solidFill>
                <a:latin typeface="+mj-lt"/>
                <a:ea typeface="+mj-ea"/>
                <a:cs typeface="+mj-cs"/>
              </a:rPr>
              <a:t>Organisasi</a:t>
            </a:r>
            <a:r>
              <a:rPr lang="en-US" sz="3200" dirty="0">
                <a:solidFill>
                  <a:schemeClr val="tx1">
                    <a:lumMod val="75000"/>
                    <a:lumOff val="25000"/>
                  </a:schemeClr>
                </a:solidFill>
                <a:latin typeface="+mj-lt"/>
                <a:ea typeface="+mj-ea"/>
                <a:cs typeface="+mj-cs"/>
              </a:rPr>
              <a:t> </a:t>
            </a:r>
            <a:r>
              <a:rPr lang="id-ID" sz="3200" dirty="0">
                <a:solidFill>
                  <a:schemeClr val="tx1">
                    <a:lumMod val="75000"/>
                    <a:lumOff val="25000"/>
                  </a:schemeClr>
                </a:solidFill>
                <a:latin typeface="+mj-lt"/>
                <a:ea typeface="+mj-ea"/>
                <a:cs typeface="+mj-cs"/>
              </a:rPr>
              <a:t>dan Model Operasional </a:t>
            </a:r>
            <a:r>
              <a:rPr lang="en-US" sz="3200" dirty="0">
                <a:solidFill>
                  <a:schemeClr val="tx1">
                    <a:lumMod val="75000"/>
                    <a:lumOff val="25000"/>
                  </a:schemeClr>
                </a:solidFill>
              </a:rPr>
              <a:t>AKSANSI</a:t>
            </a:r>
            <a:r>
              <a:rPr lang="id-ID" sz="3200" dirty="0">
                <a:solidFill>
                  <a:schemeClr val="tx1">
                    <a:lumMod val="75000"/>
                    <a:lumOff val="25000"/>
                  </a:schemeClr>
                </a:solidFill>
              </a:rPr>
              <a:t> </a:t>
            </a:r>
            <a:r>
              <a:rPr lang="id-ID" sz="3200" dirty="0">
                <a:solidFill>
                  <a:schemeClr val="tx1">
                    <a:lumMod val="75000"/>
                    <a:lumOff val="25000"/>
                  </a:schemeClr>
                </a:solidFill>
                <a:latin typeface="+mj-lt"/>
                <a:ea typeface="+mj-ea"/>
                <a:cs typeface="+mj-cs"/>
              </a:rPr>
              <a:t>meniru struktur dan alur anggaran </a:t>
            </a:r>
            <a:r>
              <a:rPr lang="id-ID" sz="3200" dirty="0">
                <a:solidFill>
                  <a:schemeClr val="tx1">
                    <a:lumMod val="75000"/>
                    <a:lumOff val="25000"/>
                  </a:schemeClr>
                </a:solidFill>
              </a:rPr>
              <a:t>pemerintah Indonesia </a:t>
            </a:r>
            <a:endParaRPr lang="en-US" sz="3200" dirty="0">
              <a:solidFill>
                <a:schemeClr val="tx1">
                  <a:lumMod val="75000"/>
                  <a:lumOff val="25000"/>
                </a:schemeClr>
              </a:solidFill>
              <a:latin typeface="+mj-lt"/>
              <a:ea typeface="+mj-ea"/>
              <a:cs typeface="+mj-cs"/>
            </a:endParaRPr>
          </a:p>
        </p:txBody>
      </p:sp>
      <p:pic>
        <p:nvPicPr>
          <p:cNvPr id="4" name="Picture 3"/>
          <p:cNvPicPr>
            <a:picLocks noChangeAspect="1"/>
          </p:cNvPicPr>
          <p:nvPr/>
        </p:nvPicPr>
        <p:blipFill>
          <a:blip r:embed="rId2"/>
          <a:stretch>
            <a:fillRect/>
          </a:stretch>
        </p:blipFill>
        <p:spPr>
          <a:xfrm>
            <a:off x="1262416" y="1631476"/>
            <a:ext cx="6950711" cy="5929788"/>
          </a:xfrm>
          <a:prstGeom prst="rect">
            <a:avLst/>
          </a:prstGeom>
        </p:spPr>
      </p:pic>
      <p:sp>
        <p:nvSpPr>
          <p:cNvPr id="6" name="Title 1"/>
          <p:cNvSpPr txBox="1">
            <a:spLocks/>
          </p:cNvSpPr>
          <p:nvPr/>
        </p:nvSpPr>
        <p:spPr>
          <a:xfrm>
            <a:off x="8346792" y="1631476"/>
            <a:ext cx="2272349" cy="1596267"/>
          </a:xfrm>
          <a:prstGeom prst="rect">
            <a:avLst/>
          </a:prstGeom>
          <a:noFill/>
        </p:spPr>
        <p:txBody>
          <a:bodyPr vert="horz" lIns="104306" tIns="52153" rIns="104306" bIns="52153" rtlCol="0" anchor="ctr">
            <a:noAutofit/>
          </a:bodyPr>
          <a:lstStyle/>
          <a:p>
            <a:pPr>
              <a:spcBef>
                <a:spcPct val="0"/>
              </a:spcBef>
              <a:defRPr/>
            </a:pPr>
            <a:r>
              <a:rPr lang="en-AU" sz="2700" dirty="0" err="1">
                <a:solidFill>
                  <a:schemeClr val="tx1">
                    <a:lumMod val="75000"/>
                    <a:lumOff val="25000"/>
                  </a:schemeClr>
                </a:solidFill>
                <a:latin typeface="+mj-lt"/>
                <a:ea typeface="+mj-ea"/>
                <a:cs typeface="+mj-cs"/>
              </a:rPr>
              <a:t>Pendanaan</a:t>
            </a:r>
            <a:r>
              <a:rPr lang="en-AU" sz="2700" dirty="0">
                <a:solidFill>
                  <a:schemeClr val="tx1">
                    <a:lumMod val="75000"/>
                    <a:lumOff val="25000"/>
                  </a:schemeClr>
                </a:solidFill>
                <a:latin typeface="+mj-lt"/>
                <a:ea typeface="+mj-ea"/>
                <a:cs typeface="+mj-cs"/>
              </a:rPr>
              <a:t> </a:t>
            </a:r>
            <a:r>
              <a:rPr lang="en-AU" sz="2700" dirty="0" err="1">
                <a:solidFill>
                  <a:schemeClr val="tx1">
                    <a:lumMod val="75000"/>
                    <a:lumOff val="25000"/>
                  </a:schemeClr>
                </a:solidFill>
                <a:latin typeface="+mj-lt"/>
                <a:ea typeface="+mj-ea"/>
                <a:cs typeface="+mj-cs"/>
              </a:rPr>
              <a:t>dari</a:t>
            </a:r>
            <a:r>
              <a:rPr lang="en-AU" sz="2700" dirty="0">
                <a:solidFill>
                  <a:schemeClr val="tx1">
                    <a:lumMod val="75000"/>
                    <a:lumOff val="25000"/>
                  </a:schemeClr>
                </a:solidFill>
                <a:latin typeface="+mj-lt"/>
                <a:ea typeface="+mj-ea"/>
                <a:cs typeface="+mj-cs"/>
              </a:rPr>
              <a:t> </a:t>
            </a:r>
            <a:r>
              <a:rPr lang="en-AU" sz="2700" dirty="0" err="1">
                <a:solidFill>
                  <a:schemeClr val="tx1">
                    <a:lumMod val="75000"/>
                    <a:lumOff val="25000"/>
                  </a:schemeClr>
                </a:solidFill>
                <a:latin typeface="+mj-lt"/>
                <a:ea typeface="+mj-ea"/>
                <a:cs typeface="+mj-cs"/>
              </a:rPr>
              <a:t>pemerintah</a:t>
            </a:r>
            <a:r>
              <a:rPr lang="en-AU" sz="2700" dirty="0">
                <a:solidFill>
                  <a:schemeClr val="tx1">
                    <a:lumMod val="75000"/>
                    <a:lumOff val="25000"/>
                  </a:schemeClr>
                </a:solidFill>
                <a:latin typeface="+mj-lt"/>
                <a:ea typeface="+mj-ea"/>
                <a:cs typeface="+mj-cs"/>
              </a:rPr>
              <a:t> </a:t>
            </a:r>
            <a:r>
              <a:rPr lang="en-AU" sz="2700" dirty="0" err="1">
                <a:solidFill>
                  <a:schemeClr val="tx1">
                    <a:lumMod val="75000"/>
                    <a:lumOff val="25000"/>
                  </a:schemeClr>
                </a:solidFill>
                <a:latin typeface="+mj-lt"/>
                <a:ea typeface="+mj-ea"/>
                <a:cs typeface="+mj-cs"/>
              </a:rPr>
              <a:t>dan</a:t>
            </a:r>
            <a:r>
              <a:rPr lang="en-AU" sz="2700" dirty="0">
                <a:solidFill>
                  <a:schemeClr val="tx1">
                    <a:lumMod val="75000"/>
                    <a:lumOff val="25000"/>
                  </a:schemeClr>
                </a:solidFill>
                <a:latin typeface="+mj-lt"/>
                <a:ea typeface="+mj-ea"/>
                <a:cs typeface="+mj-cs"/>
              </a:rPr>
              <a:t> donor</a:t>
            </a:r>
            <a:endParaRPr lang="en-US" sz="270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118530183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94950793"/>
              </p:ext>
            </p:extLst>
          </p:nvPr>
        </p:nvGraphicFramePr>
        <p:xfrm>
          <a:off x="408288" y="2432145"/>
          <a:ext cx="9973223" cy="3381511"/>
        </p:xfrm>
        <a:graphic>
          <a:graphicData uri="http://schemas.openxmlformats.org/drawingml/2006/table">
            <a:tbl>
              <a:tblPr firstRow="1" firstCol="1" bandRow="1">
                <a:tableStyleId>{2D5ABB26-0587-4C30-8999-92F81FD0307C}</a:tableStyleId>
              </a:tblPr>
              <a:tblGrid>
                <a:gridCol w="2866567"/>
                <a:gridCol w="2361459"/>
                <a:gridCol w="2517405"/>
                <a:gridCol w="2227793"/>
              </a:tblGrid>
              <a:tr h="483073">
                <a:tc>
                  <a:txBody>
                    <a:bodyPr/>
                    <a:lstStyle/>
                    <a:p>
                      <a:pPr>
                        <a:lnSpc>
                          <a:spcPct val="115000"/>
                        </a:lnSpc>
                        <a:spcAft>
                          <a:spcPts val="0"/>
                        </a:spcAft>
                      </a:pPr>
                      <a:r>
                        <a:rPr lang="en-US" sz="2200" dirty="0" smtClean="0">
                          <a:solidFill>
                            <a:schemeClr val="tx1">
                              <a:lumMod val="75000"/>
                              <a:lumOff val="25000"/>
                            </a:schemeClr>
                          </a:solidFill>
                          <a:effectLst/>
                        </a:rPr>
                        <a:t>Kota  </a:t>
                      </a:r>
                      <a:r>
                        <a:rPr lang="en-US" sz="2200" dirty="0" err="1">
                          <a:solidFill>
                            <a:schemeClr val="tx1">
                              <a:lumMod val="75000"/>
                              <a:lumOff val="25000"/>
                            </a:schemeClr>
                          </a:solidFill>
                          <a:effectLst/>
                        </a:rPr>
                        <a:t>Mojokerto</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Sleman</a:t>
                      </a:r>
                      <a:endParaRPr lang="en-US" sz="2200" b="0" dirty="0" smtClean="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Tangerang</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id-ID" sz="2200" dirty="0" smtClean="0">
                          <a:solidFill>
                            <a:schemeClr val="tx1">
                              <a:lumMod val="75000"/>
                              <a:lumOff val="25000"/>
                            </a:schemeClr>
                          </a:solidFill>
                        </a:rPr>
                        <a:t>Kab. Blitar</a:t>
                      </a:r>
                      <a:endParaRPr lang="en-US" sz="2200" dirty="0" smtClean="0">
                        <a:solidFill>
                          <a:schemeClr val="tx1">
                            <a:lumMod val="75000"/>
                            <a:lumOff val="25000"/>
                          </a:schemeClr>
                        </a:solidFill>
                      </a:endParaRPr>
                    </a:p>
                  </a:txBody>
                  <a:tcPr marL="60150" marR="60150" marT="0" marB="0" anchor="ctr"/>
                </a:tc>
              </a:tr>
              <a:tr h="483073">
                <a:tc>
                  <a:txBody>
                    <a:bodyPr/>
                    <a:lstStyle/>
                    <a:p>
                      <a:pPr>
                        <a:lnSpc>
                          <a:spcPct val="115000"/>
                        </a:lnSpc>
                        <a:spcAft>
                          <a:spcPts val="0"/>
                        </a:spcAft>
                      </a:pPr>
                      <a:r>
                        <a:rPr lang="en-US" sz="2200" dirty="0" smtClean="0">
                          <a:solidFill>
                            <a:schemeClr val="tx1">
                              <a:lumMod val="75000"/>
                              <a:lumOff val="25000"/>
                            </a:schemeClr>
                          </a:solidFill>
                          <a:effectLst/>
                        </a:rPr>
                        <a:t>Kota  </a:t>
                      </a:r>
                      <a:r>
                        <a:rPr lang="en-US" sz="2200" dirty="0">
                          <a:solidFill>
                            <a:schemeClr val="tx1">
                              <a:lumMod val="75000"/>
                              <a:lumOff val="25000"/>
                            </a:schemeClr>
                          </a:solidFill>
                          <a:effectLst/>
                        </a:rPr>
                        <a:t>Surakarta</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Barru</a:t>
                      </a:r>
                      <a:endParaRPr lang="en-US" sz="2200" b="0" dirty="0" smtClean="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Bandung</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r>
                        <a:rPr lang="en-US" sz="2200" dirty="0" err="1" smtClean="0">
                          <a:solidFill>
                            <a:schemeClr val="tx1">
                              <a:lumMod val="75000"/>
                              <a:lumOff val="25000"/>
                            </a:schemeClr>
                          </a:solidFill>
                        </a:rPr>
                        <a:t>Kab</a:t>
                      </a: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Serang</a:t>
                      </a:r>
                      <a:endParaRPr lang="en-US" sz="2200" dirty="0">
                        <a:solidFill>
                          <a:schemeClr val="tx1">
                            <a:lumMod val="75000"/>
                            <a:lumOff val="25000"/>
                          </a:schemeClr>
                        </a:solidFill>
                      </a:endParaRPr>
                    </a:p>
                  </a:txBody>
                  <a:tcPr marL="60150" marR="60150" marT="0" marB="0" anchor="ctr"/>
                </a:tc>
              </a:tr>
              <a:tr h="483073">
                <a:tc>
                  <a:txBody>
                    <a:bodyPr/>
                    <a:lstStyle/>
                    <a:p>
                      <a:pPr>
                        <a:lnSpc>
                          <a:spcPct val="115000"/>
                        </a:lnSpc>
                        <a:spcAft>
                          <a:spcPts val="0"/>
                        </a:spcAft>
                      </a:pPr>
                      <a:r>
                        <a:rPr lang="id-ID" sz="2200" dirty="0" smtClean="0">
                          <a:solidFill>
                            <a:schemeClr val="tx1">
                              <a:lumMod val="75000"/>
                              <a:lumOff val="25000"/>
                            </a:schemeClr>
                          </a:solidFill>
                          <a:effectLst/>
                        </a:rPr>
                        <a:t>Kab. T</a:t>
                      </a:r>
                      <a:r>
                        <a:rPr lang="en-US" sz="2200" dirty="0" err="1" smtClean="0">
                          <a:solidFill>
                            <a:schemeClr val="tx1">
                              <a:lumMod val="75000"/>
                              <a:lumOff val="25000"/>
                            </a:schemeClr>
                          </a:solidFill>
                          <a:effectLst/>
                        </a:rPr>
                        <a:t>emanggung</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a:lnSpc>
                          <a:spcPct val="115000"/>
                        </a:lnSpc>
                        <a:spcAft>
                          <a:spcPts val="0"/>
                        </a:spcAft>
                      </a:pPr>
                      <a:r>
                        <a:rPr lang="en-US" sz="2200" dirty="0" smtClean="0">
                          <a:solidFill>
                            <a:schemeClr val="tx1">
                              <a:lumMod val="75000"/>
                              <a:lumOff val="25000"/>
                            </a:schemeClr>
                          </a:solidFill>
                          <a:effectLst/>
                        </a:rPr>
                        <a:t>Kota Pare Pare</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Jeneponto</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r>
                        <a:rPr lang="en-US" sz="2200" dirty="0" err="1" smtClean="0">
                          <a:solidFill>
                            <a:schemeClr val="tx1">
                              <a:lumMod val="75000"/>
                              <a:lumOff val="25000"/>
                            </a:schemeClr>
                          </a:solidFill>
                        </a:rPr>
                        <a:t>Kab</a:t>
                      </a: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Lebak</a:t>
                      </a:r>
                      <a:endParaRPr lang="en-US" sz="2200" dirty="0">
                        <a:solidFill>
                          <a:schemeClr val="tx1">
                            <a:lumMod val="75000"/>
                            <a:lumOff val="25000"/>
                          </a:schemeClr>
                        </a:solidFill>
                      </a:endParaRPr>
                    </a:p>
                  </a:txBody>
                  <a:tcPr marL="60150" marR="60150" marT="0" marB="0" anchor="ctr"/>
                </a:tc>
              </a:tr>
              <a:tr h="483073">
                <a:tc>
                  <a:txBody>
                    <a:bodyPr/>
                    <a:lstStyle/>
                    <a:p>
                      <a:pPr>
                        <a:lnSpc>
                          <a:spcPct val="115000"/>
                        </a:lnSpc>
                        <a:spcAft>
                          <a:spcPts val="0"/>
                        </a:spcAft>
                      </a:pPr>
                      <a:r>
                        <a:rPr lang="en-US" sz="2200" dirty="0" smtClean="0">
                          <a:solidFill>
                            <a:schemeClr val="tx1">
                              <a:lumMod val="75000"/>
                              <a:lumOff val="25000"/>
                            </a:schemeClr>
                          </a:solidFill>
                          <a:effectLst/>
                        </a:rPr>
                        <a:t>Kota </a:t>
                      </a:r>
                      <a:r>
                        <a:rPr lang="en-US" sz="2200" dirty="0" err="1" smtClean="0">
                          <a:solidFill>
                            <a:schemeClr val="tx1">
                              <a:lumMod val="75000"/>
                              <a:lumOff val="25000"/>
                            </a:schemeClr>
                          </a:solidFill>
                          <a:effectLst/>
                        </a:rPr>
                        <a:t>Pekalongan</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Pinrang</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Bantaeng</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r>
                        <a:rPr lang="en-US" sz="2200" baseline="0" dirty="0" err="1" smtClean="0">
                          <a:solidFill>
                            <a:schemeClr val="tx1">
                              <a:lumMod val="75000"/>
                              <a:lumOff val="25000"/>
                            </a:schemeClr>
                          </a:solidFill>
                        </a:rPr>
                        <a:t>Kab</a:t>
                      </a:r>
                      <a:r>
                        <a:rPr lang="en-US" sz="2200" baseline="0" dirty="0" smtClean="0">
                          <a:solidFill>
                            <a:schemeClr val="tx1">
                              <a:lumMod val="75000"/>
                              <a:lumOff val="25000"/>
                            </a:schemeClr>
                          </a:solidFill>
                        </a:rPr>
                        <a:t>. Malang</a:t>
                      </a:r>
                      <a:endParaRPr lang="en-US" sz="2200" dirty="0">
                        <a:solidFill>
                          <a:schemeClr val="tx1">
                            <a:lumMod val="75000"/>
                            <a:lumOff val="25000"/>
                          </a:schemeClr>
                        </a:solidFill>
                      </a:endParaRPr>
                    </a:p>
                  </a:txBody>
                  <a:tcPr marL="60150" marR="60150" marT="0" marB="0" anchor="ctr"/>
                </a:tc>
              </a:tr>
              <a:tr h="483073">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id-ID" sz="2200" dirty="0" smtClean="0">
                          <a:solidFill>
                            <a:schemeClr val="tx1">
                              <a:lumMod val="75000"/>
                              <a:lumOff val="25000"/>
                            </a:schemeClr>
                          </a:solidFill>
                          <a:effectLst/>
                        </a:rPr>
                        <a:t>Kab. </a:t>
                      </a:r>
                      <a:r>
                        <a:rPr lang="en-US" sz="2200" dirty="0" err="1" smtClean="0">
                          <a:solidFill>
                            <a:schemeClr val="tx1">
                              <a:lumMod val="75000"/>
                              <a:lumOff val="25000"/>
                            </a:schemeClr>
                          </a:solidFill>
                          <a:effectLst/>
                        </a:rPr>
                        <a:t>Kulonprogo</a:t>
                      </a:r>
                      <a:endParaRPr lang="id-ID" sz="2200" dirty="0" smtClean="0">
                        <a:solidFill>
                          <a:schemeClr val="tx1">
                            <a:lumMod val="75000"/>
                            <a:lumOff val="25000"/>
                          </a:schemeClr>
                        </a:solidFill>
                        <a:effectLst/>
                      </a:endParaRPr>
                    </a:p>
                  </a:txBody>
                  <a:tcPr marL="60150" marR="60150" marT="0" marB="0" anchor="ctr">
                    <a:noFill/>
                  </a:tcP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Soppeng</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Bulukumba</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r>
                        <a:rPr lang="en-US" sz="2200" dirty="0" smtClean="0">
                          <a:solidFill>
                            <a:schemeClr val="tx1">
                              <a:lumMod val="75000"/>
                              <a:lumOff val="25000"/>
                            </a:schemeClr>
                          </a:solidFill>
                          <a:effectLst/>
                        </a:rPr>
                        <a:t>Kota </a:t>
                      </a:r>
                      <a:r>
                        <a:rPr lang="en-US" sz="2200" baseline="0" dirty="0" smtClean="0">
                          <a:solidFill>
                            <a:schemeClr val="tx1">
                              <a:lumMod val="75000"/>
                              <a:lumOff val="25000"/>
                            </a:schemeClr>
                          </a:solidFill>
                        </a:rPr>
                        <a:t> Malang</a:t>
                      </a:r>
                      <a:endParaRPr lang="en-US" sz="2200" dirty="0">
                        <a:solidFill>
                          <a:schemeClr val="tx1">
                            <a:lumMod val="75000"/>
                            <a:lumOff val="25000"/>
                          </a:schemeClr>
                        </a:solidFill>
                      </a:endParaRPr>
                    </a:p>
                  </a:txBody>
                  <a:tcPr marL="60150" marR="60150" marT="0" marB="0" anchor="ctr"/>
                </a:tc>
              </a:tr>
              <a:tr h="483073">
                <a:tc>
                  <a:txBody>
                    <a:bodyPr/>
                    <a:lstStyle/>
                    <a:p>
                      <a:pPr>
                        <a:lnSpc>
                          <a:spcPct val="115000"/>
                        </a:lnSpc>
                        <a:spcAft>
                          <a:spcPts val="0"/>
                        </a:spcAft>
                      </a:pPr>
                      <a:r>
                        <a:rPr lang="id-ID" sz="2200" dirty="0" smtClean="0">
                          <a:solidFill>
                            <a:schemeClr val="tx1">
                              <a:lumMod val="75000"/>
                              <a:lumOff val="25000"/>
                            </a:schemeClr>
                          </a:solidFill>
                          <a:effectLst/>
                        </a:rPr>
                        <a:t>Kab. Sukoharjo</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Takalar</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nSpc>
                          <a:spcPct val="115000"/>
                        </a:lnSpc>
                        <a:spcAft>
                          <a:spcPts val="0"/>
                        </a:spcAft>
                      </a:pPr>
                      <a:r>
                        <a:rPr lang="en-US" sz="2200" dirty="0" smtClean="0">
                          <a:solidFill>
                            <a:schemeClr val="tx1">
                              <a:lumMod val="75000"/>
                              <a:lumOff val="25000"/>
                            </a:schemeClr>
                          </a:solidFill>
                          <a:effectLst/>
                        </a:rPr>
                        <a:t>Kota </a:t>
                      </a:r>
                      <a:r>
                        <a:rPr lang="en-US" sz="2200" dirty="0">
                          <a:solidFill>
                            <a:schemeClr val="tx1">
                              <a:lumMod val="75000"/>
                              <a:lumOff val="25000"/>
                            </a:schemeClr>
                          </a:solidFill>
                          <a:effectLst/>
                        </a:rPr>
                        <a:t>Makassar</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75000"/>
                              <a:lumOff val="25000"/>
                            </a:schemeClr>
                          </a:solidFill>
                          <a:effectLst/>
                        </a:rPr>
                        <a:t>Kota</a:t>
                      </a:r>
                      <a:r>
                        <a:rPr lang="en-US" sz="2200" baseline="0" dirty="0" smtClean="0">
                          <a:solidFill>
                            <a:schemeClr val="tx1">
                              <a:lumMod val="75000"/>
                              <a:lumOff val="25000"/>
                            </a:schemeClr>
                          </a:solidFill>
                        </a:rPr>
                        <a:t> </a:t>
                      </a:r>
                      <a:r>
                        <a:rPr lang="en-US" sz="2200" baseline="0" dirty="0" err="1" smtClean="0">
                          <a:solidFill>
                            <a:schemeClr val="tx1">
                              <a:lumMod val="75000"/>
                              <a:lumOff val="25000"/>
                            </a:schemeClr>
                          </a:solidFill>
                        </a:rPr>
                        <a:t>Batu</a:t>
                      </a:r>
                      <a:endParaRPr lang="en-US" sz="2200" dirty="0" smtClean="0">
                        <a:solidFill>
                          <a:schemeClr val="tx1">
                            <a:lumMod val="75000"/>
                            <a:lumOff val="25000"/>
                          </a:schemeClr>
                        </a:solidFill>
                      </a:endParaRPr>
                    </a:p>
                  </a:txBody>
                  <a:tcPr marL="60150" marR="60150" marT="0" marB="0" anchor="ctr"/>
                </a:tc>
              </a:tr>
              <a:tr h="483073">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200" dirty="0" smtClean="0">
                          <a:solidFill>
                            <a:schemeClr val="tx1">
                              <a:lumMod val="75000"/>
                              <a:lumOff val="25000"/>
                            </a:schemeClr>
                          </a:solidFill>
                          <a:effectLst/>
                        </a:rPr>
                        <a:t>Kota </a:t>
                      </a:r>
                      <a:r>
                        <a:rPr lang="en-US" sz="2200" dirty="0" smtClean="0">
                          <a:solidFill>
                            <a:schemeClr val="tx1">
                              <a:lumMod val="75000"/>
                              <a:lumOff val="25000"/>
                            </a:schemeClr>
                          </a:solidFill>
                        </a:rPr>
                        <a:t>Kediri</a:t>
                      </a:r>
                      <a:r>
                        <a:rPr lang="en-US" sz="2200" baseline="0" dirty="0" smtClean="0">
                          <a:solidFill>
                            <a:schemeClr val="tx1">
                              <a:lumMod val="75000"/>
                              <a:lumOff val="25000"/>
                            </a:schemeClr>
                          </a:solidFill>
                        </a:rPr>
                        <a:t> </a:t>
                      </a:r>
                      <a:endParaRPr lang="en-US" sz="2200" dirty="0" smtClean="0">
                        <a:solidFill>
                          <a:schemeClr val="tx1">
                            <a:lumMod val="75000"/>
                            <a:lumOff val="25000"/>
                          </a:schemeClr>
                        </a:solidFill>
                      </a:endParaRPr>
                    </a:p>
                  </a:txBody>
                  <a:tcPr marL="60150" marR="6015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75000"/>
                              <a:lumOff val="25000"/>
                            </a:schemeClr>
                          </a:solidFill>
                          <a:effectLst/>
                        </a:rPr>
                        <a:t>Kota Bogor</a:t>
                      </a:r>
                      <a:endParaRPr lang="en-US" sz="2200" b="0" dirty="0" smtClean="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a:lnSpc>
                          <a:spcPct val="115000"/>
                        </a:lnSpc>
                        <a:spcAft>
                          <a:spcPts val="0"/>
                        </a:spcAft>
                      </a:pPr>
                      <a:r>
                        <a:rPr lang="en-US" sz="2200" dirty="0" err="1" smtClean="0">
                          <a:solidFill>
                            <a:schemeClr val="tx1">
                              <a:lumMod val="75000"/>
                              <a:lumOff val="25000"/>
                            </a:schemeClr>
                          </a:solidFill>
                          <a:effectLst/>
                        </a:rPr>
                        <a:t>Kab</a:t>
                      </a:r>
                      <a:r>
                        <a:rPr lang="en-US" sz="2200" dirty="0" smtClean="0">
                          <a:solidFill>
                            <a:schemeClr val="tx1">
                              <a:lumMod val="75000"/>
                              <a:lumOff val="25000"/>
                            </a:schemeClr>
                          </a:solidFill>
                          <a:effectLst/>
                        </a:rPr>
                        <a:t>. </a:t>
                      </a:r>
                      <a:r>
                        <a:rPr lang="en-US" sz="2200" dirty="0" err="1" smtClean="0">
                          <a:solidFill>
                            <a:schemeClr val="tx1">
                              <a:lumMod val="75000"/>
                              <a:lumOff val="25000"/>
                            </a:schemeClr>
                          </a:solidFill>
                          <a:effectLst/>
                        </a:rPr>
                        <a:t>Sidrap</a:t>
                      </a:r>
                      <a:endParaRPr lang="en-US" sz="2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200" dirty="0" err="1" smtClean="0">
                          <a:solidFill>
                            <a:schemeClr val="tx1">
                              <a:lumMod val="75000"/>
                              <a:lumOff val="25000"/>
                            </a:schemeClr>
                          </a:solidFill>
                        </a:rPr>
                        <a:t>Kab</a:t>
                      </a: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Magelang</a:t>
                      </a:r>
                      <a:endParaRPr lang="en-US" sz="2200" dirty="0" smtClean="0">
                        <a:solidFill>
                          <a:schemeClr val="tx1">
                            <a:lumMod val="75000"/>
                            <a:lumOff val="25000"/>
                          </a:schemeClr>
                        </a:solidFill>
                      </a:endParaRPr>
                    </a:p>
                  </a:txBody>
                  <a:tcPr marL="60150" marR="60150" marT="0" marB="0" anchor="ctr">
                    <a:noFill/>
                  </a:tcPr>
                </a:tc>
              </a:tr>
            </a:tbl>
          </a:graphicData>
        </a:graphic>
      </p:graphicFrame>
      <p:sp>
        <p:nvSpPr>
          <p:cNvPr id="10" name="Title 1"/>
          <p:cNvSpPr txBox="1">
            <a:spLocks/>
          </p:cNvSpPr>
          <p:nvPr/>
        </p:nvSpPr>
        <p:spPr>
          <a:xfrm>
            <a:off x="319176" y="252042"/>
            <a:ext cx="10062335" cy="1260211"/>
          </a:xfrm>
          <a:prstGeom prst="rect">
            <a:avLst/>
          </a:prstGeom>
          <a:noFill/>
        </p:spPr>
        <p:txBody>
          <a:bodyPr vert="horz" lIns="104306" tIns="52153" rIns="104306" bIns="52153" rtlCol="0" anchor="ctr">
            <a:noAutofit/>
          </a:bodyPr>
          <a:lstStyle/>
          <a:p>
            <a:pPr>
              <a:spcBef>
                <a:spcPct val="0"/>
              </a:spcBef>
              <a:defRPr/>
            </a:pPr>
            <a:r>
              <a:rPr lang="en-US" sz="4100" dirty="0">
                <a:solidFill>
                  <a:schemeClr val="tx1">
                    <a:lumMod val="75000"/>
                    <a:lumOff val="25000"/>
                  </a:schemeClr>
                </a:solidFill>
                <a:latin typeface="+mj-lt"/>
                <a:ea typeface="+mj-ea"/>
                <a:cs typeface="+mj-cs"/>
              </a:rPr>
              <a:t>AKSANSI</a:t>
            </a:r>
            <a:r>
              <a:rPr lang="en-US" sz="410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 </a:t>
            </a:r>
            <a:r>
              <a:rPr lang="id-ID" sz="4100" dirty="0">
                <a:solidFill>
                  <a:schemeClr val="tx1">
                    <a:lumMod val="75000"/>
                    <a:lumOff val="25000"/>
                  </a:schemeClr>
                </a:solidFill>
                <a:latin typeface="+mj-lt"/>
                <a:ea typeface="+mj-ea"/>
                <a:cs typeface="+mj-cs"/>
              </a:rPr>
              <a:t>di 2</a:t>
            </a:r>
            <a:r>
              <a:rPr lang="en-US" sz="4100" dirty="0">
                <a:solidFill>
                  <a:schemeClr val="tx1">
                    <a:lumMod val="75000"/>
                    <a:lumOff val="25000"/>
                  </a:schemeClr>
                </a:solidFill>
                <a:latin typeface="+mj-lt"/>
                <a:ea typeface="+mj-ea"/>
                <a:cs typeface="+mj-cs"/>
              </a:rPr>
              <a:t>8</a:t>
            </a:r>
            <a:r>
              <a:rPr lang="id-ID" sz="4100" dirty="0">
                <a:solidFill>
                  <a:schemeClr val="tx1">
                    <a:lumMod val="75000"/>
                    <a:lumOff val="25000"/>
                  </a:schemeClr>
                </a:solidFill>
                <a:latin typeface="+mj-lt"/>
                <a:ea typeface="+mj-ea"/>
                <a:cs typeface="+mj-cs"/>
              </a:rPr>
              <a:t> Kota / Kabupaten</a:t>
            </a:r>
            <a:endParaRPr lang="en-US" sz="410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3917665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err="1"/>
              <a:t>Tujuan</a:t>
            </a:r>
            <a:r>
              <a:rPr lang="en-US" sz="3700" dirty="0"/>
              <a:t> </a:t>
            </a:r>
            <a:r>
              <a:rPr lang="en-US" sz="3700" dirty="0" err="1"/>
              <a:t>utama</a:t>
            </a:r>
            <a:r>
              <a:rPr lang="en-US" sz="3700" dirty="0"/>
              <a:t> AKSANSI</a:t>
            </a:r>
          </a:p>
        </p:txBody>
      </p:sp>
      <p:sp>
        <p:nvSpPr>
          <p:cNvPr id="3" name="Content Placeholder 2"/>
          <p:cNvSpPr>
            <a:spLocks noGrp="1"/>
          </p:cNvSpPr>
          <p:nvPr>
            <p:ph idx="1"/>
          </p:nvPr>
        </p:nvSpPr>
        <p:spPr>
          <a:xfrm>
            <a:off x="319042" y="2224215"/>
            <a:ext cx="10276415" cy="3656767"/>
          </a:xfrm>
          <a:noFill/>
        </p:spPr>
        <p:txBody>
          <a:bodyPr/>
          <a:lstStyle/>
          <a:p>
            <a:pPr marL="586719" indent="-586719">
              <a:buFont typeface="+mj-lt"/>
              <a:buAutoNum type="arabicPeriod"/>
            </a:pPr>
            <a:r>
              <a:rPr lang="en-US" dirty="0" err="1" smtClean="0"/>
              <a:t>Menciptakan</a:t>
            </a:r>
            <a:r>
              <a:rPr lang="en-US" dirty="0" smtClean="0"/>
              <a:t> momentum </a:t>
            </a:r>
            <a:r>
              <a:rPr lang="en-US" dirty="0" err="1" smtClean="0"/>
              <a:t>dan</a:t>
            </a:r>
            <a:r>
              <a:rPr lang="en-US" dirty="0" smtClean="0"/>
              <a:t> </a:t>
            </a:r>
            <a:r>
              <a:rPr lang="en-US" dirty="0" err="1" smtClean="0"/>
              <a:t>antusiasme</a:t>
            </a:r>
            <a:r>
              <a:rPr lang="en-US" dirty="0" smtClean="0"/>
              <a:t> </a:t>
            </a:r>
            <a:r>
              <a:rPr lang="en-US" dirty="0" err="1" smtClean="0"/>
              <a:t>untuk</a:t>
            </a:r>
            <a:r>
              <a:rPr lang="en-US" dirty="0" smtClean="0"/>
              <a:t> </a:t>
            </a:r>
            <a:r>
              <a:rPr lang="en-US" dirty="0" err="1" smtClean="0"/>
              <a:t>tahap</a:t>
            </a:r>
            <a:r>
              <a:rPr lang="en-US" dirty="0" smtClean="0"/>
              <a:t> </a:t>
            </a:r>
            <a:r>
              <a:rPr lang="en-US" dirty="0" err="1" smtClean="0"/>
              <a:t>Operasional</a:t>
            </a:r>
            <a:endParaRPr lang="en-US" dirty="0"/>
          </a:p>
          <a:p>
            <a:pPr marL="586719" indent="-586719">
              <a:buFont typeface="+mj-lt"/>
              <a:buAutoNum type="arabicPeriod"/>
            </a:pPr>
            <a:r>
              <a:rPr lang="en-US" dirty="0" err="1" smtClean="0"/>
              <a:t>Mengembangkan</a:t>
            </a:r>
            <a:r>
              <a:rPr lang="en-US" dirty="0" smtClean="0"/>
              <a:t> </a:t>
            </a:r>
            <a:r>
              <a:rPr lang="en-US" dirty="0" err="1" smtClean="0"/>
              <a:t>kapasitas</a:t>
            </a:r>
            <a:r>
              <a:rPr lang="en-US" dirty="0" smtClean="0"/>
              <a:t> KSM </a:t>
            </a:r>
            <a:r>
              <a:rPr lang="en-US" dirty="0" err="1" smtClean="0"/>
              <a:t>dan</a:t>
            </a:r>
            <a:r>
              <a:rPr lang="en-US" dirty="0" smtClean="0"/>
              <a:t> </a:t>
            </a:r>
            <a:r>
              <a:rPr lang="en-US" dirty="0" err="1" smtClean="0"/>
              <a:t>Pemerintah</a:t>
            </a:r>
            <a:r>
              <a:rPr lang="en-US" dirty="0" smtClean="0"/>
              <a:t> Daerah</a:t>
            </a:r>
          </a:p>
          <a:p>
            <a:pPr marL="586719" indent="-586719">
              <a:buFont typeface="+mj-lt"/>
              <a:buAutoNum type="arabicPeriod"/>
            </a:pPr>
            <a:r>
              <a:rPr lang="en-US" dirty="0" err="1" smtClean="0"/>
              <a:t>Bekerja</a:t>
            </a:r>
            <a:r>
              <a:rPr lang="en-US" dirty="0" smtClean="0"/>
              <a:t> </a:t>
            </a:r>
            <a:r>
              <a:rPr lang="en-US" dirty="0" err="1" smtClean="0"/>
              <a:t>sama</a:t>
            </a:r>
            <a:r>
              <a:rPr lang="en-US" dirty="0" smtClean="0"/>
              <a:t> </a:t>
            </a:r>
            <a:r>
              <a:rPr lang="en-US" dirty="0" err="1" smtClean="0"/>
              <a:t>dalam</a:t>
            </a:r>
            <a:r>
              <a:rPr lang="en-US" dirty="0" smtClean="0"/>
              <a:t> monitoring </a:t>
            </a:r>
            <a:r>
              <a:rPr lang="en-US" dirty="0" err="1" smtClean="0"/>
              <a:t>lokasi</a:t>
            </a:r>
            <a:r>
              <a:rPr lang="en-US" dirty="0" smtClean="0"/>
              <a:t> </a:t>
            </a:r>
            <a:r>
              <a:rPr lang="en-US" dirty="0" err="1" smtClean="0"/>
              <a:t>dengan</a:t>
            </a:r>
            <a:r>
              <a:rPr lang="en-US" dirty="0" smtClean="0"/>
              <a:t> </a:t>
            </a:r>
            <a:r>
              <a:rPr lang="en-US" dirty="0" err="1" smtClean="0"/>
              <a:t>Pemerintah</a:t>
            </a:r>
            <a:r>
              <a:rPr lang="en-US" dirty="0" smtClean="0"/>
              <a:t> Daerah</a:t>
            </a:r>
          </a:p>
          <a:p>
            <a:pPr marL="586719" indent="-586719">
              <a:buFont typeface="+mj-lt"/>
              <a:buAutoNum type="arabicPeriod"/>
            </a:pPr>
            <a:r>
              <a:rPr lang="en-US" dirty="0" err="1" smtClean="0"/>
              <a:t>Sosialisasi</a:t>
            </a:r>
            <a:r>
              <a:rPr lang="en-US" dirty="0" smtClean="0"/>
              <a:t> </a:t>
            </a:r>
            <a:r>
              <a:rPr lang="en-US" dirty="0" err="1" smtClean="0"/>
              <a:t>dan</a:t>
            </a:r>
            <a:r>
              <a:rPr lang="en-US" dirty="0" smtClean="0"/>
              <a:t> </a:t>
            </a:r>
            <a:r>
              <a:rPr lang="en-US" dirty="0" err="1" smtClean="0"/>
              <a:t>fasilitasi</a:t>
            </a:r>
            <a:r>
              <a:rPr lang="en-US" dirty="0" smtClean="0"/>
              <a:t> </a:t>
            </a:r>
            <a:r>
              <a:rPr lang="en-US" dirty="0" err="1" smtClean="0"/>
              <a:t>tahap</a:t>
            </a:r>
            <a:r>
              <a:rPr lang="en-US" dirty="0" smtClean="0"/>
              <a:t> </a:t>
            </a:r>
            <a:r>
              <a:rPr lang="en-US" dirty="0" err="1" smtClean="0"/>
              <a:t>Operasional</a:t>
            </a:r>
            <a:r>
              <a:rPr lang="en-US" dirty="0" smtClean="0"/>
              <a:t> </a:t>
            </a:r>
            <a:r>
              <a:rPr lang="en-US" dirty="0" err="1" smtClean="0"/>
              <a:t>dengan</a:t>
            </a:r>
            <a:r>
              <a:rPr lang="en-US" dirty="0" smtClean="0"/>
              <a:t> KSM</a:t>
            </a:r>
          </a:p>
          <a:p>
            <a:pPr marL="586719" indent="-586719">
              <a:buFont typeface="+mj-lt"/>
              <a:buAutoNum type="arabicPeriod"/>
            </a:pPr>
            <a:r>
              <a:rPr lang="en-US" dirty="0" err="1" smtClean="0"/>
              <a:t>Advokasi</a:t>
            </a:r>
            <a:r>
              <a:rPr lang="en-US" dirty="0" smtClean="0"/>
              <a:t> </a:t>
            </a:r>
            <a:r>
              <a:rPr lang="en-US" dirty="0" err="1" smtClean="0"/>
              <a:t>ke</a:t>
            </a:r>
            <a:r>
              <a:rPr lang="en-US" dirty="0" smtClean="0"/>
              <a:t> </a:t>
            </a:r>
            <a:r>
              <a:rPr lang="en-US" dirty="0" err="1" smtClean="0"/>
              <a:t>Pemda</a:t>
            </a:r>
            <a:r>
              <a:rPr lang="en-US" dirty="0" smtClean="0"/>
              <a:t> </a:t>
            </a:r>
            <a:r>
              <a:rPr lang="en-US" dirty="0" err="1" smtClean="0"/>
              <a:t>dan</a:t>
            </a:r>
            <a:r>
              <a:rPr lang="en-US" dirty="0" smtClean="0"/>
              <a:t> </a:t>
            </a:r>
            <a:r>
              <a:rPr lang="en-US" dirty="0" err="1" smtClean="0"/>
              <a:t>Pemerintah</a:t>
            </a:r>
            <a:r>
              <a:rPr lang="en-US" dirty="0" smtClean="0"/>
              <a:t> </a:t>
            </a:r>
            <a:r>
              <a:rPr lang="en-US" dirty="0" err="1" smtClean="0"/>
              <a:t>Pusat</a:t>
            </a:r>
            <a:endParaRPr lang="en-US" dirty="0"/>
          </a:p>
          <a:p>
            <a:endParaRPr lang="en-US" dirty="0" smtClean="0"/>
          </a:p>
        </p:txBody>
      </p:sp>
    </p:spTree>
    <p:extLst>
      <p:ext uri="{BB962C8B-B14F-4D97-AF65-F5344CB8AC3E}">
        <p14:creationId xmlns:p14="http://schemas.microsoft.com/office/powerpoint/2010/main" val="22433954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100" dirty="0"/>
              <a:t>Tugas </a:t>
            </a:r>
            <a:r>
              <a:rPr lang="id-ID" sz="4100"/>
              <a:t>utama AKSANSI</a:t>
            </a:r>
            <a:endParaRPr lang="en-US" sz="4100" dirty="0"/>
          </a:p>
        </p:txBody>
      </p:sp>
      <p:sp>
        <p:nvSpPr>
          <p:cNvPr id="4" name="Content Placeholder 3"/>
          <p:cNvSpPr>
            <a:spLocks noGrp="1"/>
          </p:cNvSpPr>
          <p:nvPr>
            <p:ph sz="half" idx="1"/>
          </p:nvPr>
        </p:nvSpPr>
        <p:spPr>
          <a:xfrm>
            <a:off x="319042" y="1386233"/>
            <a:ext cx="10022312" cy="5866980"/>
          </a:xfrm>
          <a:noFill/>
        </p:spPr>
        <p:txBody>
          <a:bodyPr numCol="2">
            <a:noAutofit/>
          </a:bodyPr>
          <a:lstStyle/>
          <a:p>
            <a:pPr marL="391146" indent="-391146">
              <a:buFont typeface="Arial"/>
              <a:buChar char="•"/>
            </a:pPr>
            <a:r>
              <a:rPr lang="id-ID" sz="2700" dirty="0"/>
              <a:t>Kantor Cabang + peralatan </a:t>
            </a:r>
          </a:p>
          <a:p>
            <a:pPr marL="391146" indent="-391146">
              <a:buFont typeface="Arial"/>
              <a:buChar char="•"/>
            </a:pPr>
            <a:r>
              <a:rPr lang="id-ID" sz="2700" dirty="0"/>
              <a:t>Rapat pemangku kepentingan</a:t>
            </a:r>
          </a:p>
          <a:p>
            <a:pPr marL="391146" indent="-391146">
              <a:buFont typeface="Arial"/>
              <a:buChar char="•"/>
            </a:pPr>
            <a:r>
              <a:rPr lang="id-ID" sz="2700" dirty="0"/>
              <a:t>Rapat KSM 3x/tahun</a:t>
            </a:r>
          </a:p>
          <a:p>
            <a:pPr marL="391146" indent="-391146">
              <a:buFont typeface="Arial"/>
              <a:buChar char="•"/>
            </a:pPr>
            <a:r>
              <a:rPr lang="id-ID" sz="2700" dirty="0"/>
              <a:t>Pra-pemantauan + pemantauan </a:t>
            </a:r>
          </a:p>
          <a:p>
            <a:pPr marL="391146" indent="-391146">
              <a:buFont typeface="Arial"/>
              <a:buChar char="•"/>
            </a:pPr>
            <a:r>
              <a:rPr lang="id-ID" sz="2700" dirty="0"/>
              <a:t>Penghargaan Kab/Kota</a:t>
            </a:r>
          </a:p>
          <a:p>
            <a:pPr marL="391146" indent="-391146">
              <a:buFont typeface="Arial"/>
              <a:buChar char="•"/>
            </a:pPr>
            <a:r>
              <a:rPr lang="id-ID" sz="2700" dirty="0"/>
              <a:t>Lokakarya Penyegaran KSM</a:t>
            </a:r>
          </a:p>
          <a:p>
            <a:pPr marL="391146" indent="-391146">
              <a:buFont typeface="Arial"/>
              <a:buChar char="•"/>
            </a:pPr>
            <a:r>
              <a:rPr lang="id-ID" sz="2700" dirty="0"/>
              <a:t>Insentif untuk Cabang-cabang Aksansi</a:t>
            </a:r>
          </a:p>
          <a:p>
            <a:pPr marL="391146" indent="-391146">
              <a:buFont typeface="Arial"/>
              <a:buChar char="•"/>
            </a:pPr>
            <a:r>
              <a:rPr lang="id-ID" sz="2700" dirty="0"/>
              <a:t>Pendampingan/fasilitasi Operasional KSM</a:t>
            </a:r>
          </a:p>
          <a:p>
            <a:pPr marL="391146" indent="-391146">
              <a:buFont typeface="Arial"/>
              <a:buChar char="•"/>
            </a:pPr>
            <a:endParaRPr lang="id-ID" sz="2700" dirty="0"/>
          </a:p>
          <a:p>
            <a:pPr marL="391146" indent="-391146">
              <a:buFont typeface="Arial"/>
              <a:buChar char="•"/>
            </a:pPr>
            <a:r>
              <a:rPr lang="id-ID" sz="2700" dirty="0"/>
              <a:t>Pemeriksaan lumpur berkala</a:t>
            </a:r>
          </a:p>
          <a:p>
            <a:pPr marL="391146" indent="-391146">
              <a:buFont typeface="Arial"/>
              <a:buChar char="•"/>
            </a:pPr>
            <a:r>
              <a:rPr lang="id-ID" sz="2700" dirty="0"/>
              <a:t>Koordinasi nasional berkala</a:t>
            </a:r>
          </a:p>
          <a:p>
            <a:pPr marL="391146" indent="-391146">
              <a:buFont typeface="Arial"/>
              <a:buChar char="•"/>
            </a:pPr>
            <a:r>
              <a:rPr lang="id-ID" sz="2700" dirty="0"/>
              <a:t>Distribusi materi pemasaran</a:t>
            </a:r>
          </a:p>
          <a:p>
            <a:pPr marL="391146" indent="-391146">
              <a:buFont typeface="Arial"/>
              <a:buChar char="•"/>
            </a:pPr>
            <a:r>
              <a:rPr lang="id-ID" sz="2700" dirty="0"/>
              <a:t>Mengidentifikasi inovasi untuk KSM berprestasi </a:t>
            </a:r>
          </a:p>
          <a:p>
            <a:pPr marL="391146" indent="-391146">
              <a:buFont typeface="Arial"/>
              <a:buChar char="•"/>
            </a:pPr>
            <a:r>
              <a:rPr lang="id-ID" sz="2700" dirty="0"/>
              <a:t>Mengembangkan strategi untuk KSM yang kurang maksimal</a:t>
            </a:r>
          </a:p>
          <a:p>
            <a:pPr marL="391146" indent="-391146">
              <a:buFont typeface="Arial"/>
              <a:buChar char="•"/>
            </a:pPr>
            <a:r>
              <a:rPr lang="id-ID" sz="2700" dirty="0"/>
              <a:t>Menambah sambungan rumah</a:t>
            </a:r>
          </a:p>
          <a:p>
            <a:pPr marL="391146" indent="-391146">
              <a:buFont typeface="Arial"/>
              <a:buChar char="•"/>
            </a:pPr>
            <a:r>
              <a:rPr lang="id-ID" sz="2700" dirty="0"/>
              <a:t>Penggalangan dana bersama untuk berbagai acara</a:t>
            </a:r>
          </a:p>
        </p:txBody>
      </p:sp>
    </p:spTree>
    <p:extLst>
      <p:ext uri="{BB962C8B-B14F-4D97-AF65-F5344CB8AC3E}">
        <p14:creationId xmlns:p14="http://schemas.microsoft.com/office/powerpoint/2010/main" val="4456875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07928" y="359145"/>
            <a:ext cx="9868728" cy="854630"/>
          </a:xfrm>
          <a:prstGeom prst="rect">
            <a:avLst/>
          </a:prstGeom>
          <a:noFill/>
        </p:spPr>
        <p:txBody>
          <a:bodyPr vert="horz" lIns="104306" tIns="52153" rIns="104306" bIns="52153" rtlCol="0" anchor="ctr">
            <a:noAutofit/>
          </a:bodyPr>
          <a:lstStyle/>
          <a:p>
            <a:pPr>
              <a:spcBef>
                <a:spcPct val="0"/>
              </a:spcBef>
              <a:defRPr/>
            </a:pPr>
            <a:r>
              <a:rPr lang="en-US" sz="3000" dirty="0">
                <a:solidFill>
                  <a:schemeClr val="tx1">
                    <a:lumMod val="75000"/>
                    <a:lumOff val="25000"/>
                  </a:schemeClr>
                </a:solidFill>
                <a:latin typeface="+mj-lt"/>
                <a:ea typeface="+mj-ea"/>
                <a:cs typeface="+mj-cs"/>
              </a:rPr>
              <a:t>AKSANSI </a:t>
            </a:r>
            <a:r>
              <a:rPr lang="en-US" sz="3000" dirty="0" err="1">
                <a:solidFill>
                  <a:schemeClr val="tx1">
                    <a:lumMod val="75000"/>
                    <a:lumOff val="25000"/>
                  </a:schemeClr>
                </a:solidFill>
                <a:latin typeface="+mj-lt"/>
                <a:ea typeface="+mj-ea"/>
                <a:cs typeface="+mj-cs"/>
              </a:rPr>
              <a:t>merancang</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dan</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menyelenggarakan</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pengembangan</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kapasitas</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teknis</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dan</a:t>
            </a:r>
            <a:r>
              <a:rPr lang="en-US" sz="3000" dirty="0">
                <a:solidFill>
                  <a:schemeClr val="tx1">
                    <a:lumMod val="75000"/>
                    <a:lumOff val="25000"/>
                  </a:schemeClr>
                </a:solidFill>
                <a:latin typeface="+mj-lt"/>
                <a:ea typeface="+mj-ea"/>
                <a:cs typeface="+mj-cs"/>
              </a:rPr>
              <a:t> </a:t>
            </a:r>
            <a:r>
              <a:rPr lang="en-US" sz="3000" dirty="0" err="1">
                <a:solidFill>
                  <a:schemeClr val="tx1">
                    <a:lumMod val="75000"/>
                    <a:lumOff val="25000"/>
                  </a:schemeClr>
                </a:solidFill>
                <a:latin typeface="+mj-lt"/>
                <a:ea typeface="+mj-ea"/>
                <a:cs typeface="+mj-cs"/>
              </a:rPr>
              <a:t>pengelolaan</a:t>
            </a:r>
            <a:r>
              <a:rPr lang="en-US" sz="3000" dirty="0">
                <a:solidFill>
                  <a:schemeClr val="tx1">
                    <a:lumMod val="75000"/>
                    <a:lumOff val="25000"/>
                  </a:schemeClr>
                </a:solidFill>
                <a:latin typeface="+mj-lt"/>
                <a:ea typeface="+mj-ea"/>
                <a:cs typeface="+mj-cs"/>
              </a:rPr>
              <a:t> </a:t>
            </a:r>
            <a:r>
              <a:rPr lang="id-ID" sz="3000" dirty="0">
                <a:solidFill>
                  <a:schemeClr val="tx1">
                    <a:lumMod val="75000"/>
                    <a:lumOff val="25000"/>
                  </a:schemeClr>
                </a:solidFill>
                <a:latin typeface="+mj-lt"/>
                <a:ea typeface="+mj-ea"/>
                <a:cs typeface="+mj-cs"/>
              </a:rPr>
              <a:t>untuk </a:t>
            </a:r>
            <a:r>
              <a:rPr lang="id-ID" sz="3000" dirty="0">
                <a:solidFill>
                  <a:schemeClr val="tx1">
                    <a:lumMod val="75000"/>
                    <a:lumOff val="25000"/>
                  </a:schemeClr>
                </a:solidFill>
              </a:rPr>
              <a:t>400-600 pemimpin </a:t>
            </a:r>
            <a:r>
              <a:rPr lang="id-ID" sz="3000" dirty="0">
                <a:solidFill>
                  <a:schemeClr val="tx1">
                    <a:lumMod val="75000"/>
                    <a:lumOff val="25000"/>
                  </a:schemeClr>
                </a:solidFill>
                <a:latin typeface="+mj-lt"/>
                <a:ea typeface="+mj-ea"/>
                <a:cs typeface="+mj-cs"/>
              </a:rPr>
              <a:t>masyarakat per tahun</a:t>
            </a:r>
            <a:endParaRPr lang="en-US" sz="3000" dirty="0">
              <a:solidFill>
                <a:schemeClr val="tx1">
                  <a:lumMod val="75000"/>
                  <a:lumOff val="25000"/>
                </a:schemeClr>
              </a:solidFill>
              <a:latin typeface="+mj-lt"/>
              <a:ea typeface="+mj-ea"/>
              <a:cs typeface="+mj-cs"/>
            </a:endParaRPr>
          </a:p>
        </p:txBody>
      </p:sp>
      <p:grpSp>
        <p:nvGrpSpPr>
          <p:cNvPr id="12" name="Group 11"/>
          <p:cNvGrpSpPr/>
          <p:nvPr/>
        </p:nvGrpSpPr>
        <p:grpSpPr>
          <a:xfrm>
            <a:off x="415856" y="1642941"/>
            <a:ext cx="9616243" cy="5817846"/>
            <a:chOff x="-279845" y="1239253"/>
            <a:chExt cx="10963887" cy="5623868"/>
          </a:xfrm>
        </p:grpSpPr>
        <p:grpSp>
          <p:nvGrpSpPr>
            <p:cNvPr id="11" name="Group 10"/>
            <p:cNvGrpSpPr/>
            <p:nvPr/>
          </p:nvGrpSpPr>
          <p:grpSpPr>
            <a:xfrm>
              <a:off x="-279845" y="1239253"/>
              <a:ext cx="10963887" cy="5618747"/>
              <a:chOff x="-279845" y="1239253"/>
              <a:chExt cx="10963887" cy="5618747"/>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845" y="1268437"/>
                <a:ext cx="6239218" cy="2954647"/>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59373" y="1239253"/>
                <a:ext cx="4724669" cy="2989154"/>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67138" y="3758975"/>
                <a:ext cx="4916904" cy="3099025"/>
              </a:xfrm>
              <a:prstGeom prst="rect">
                <a:avLst/>
              </a:prstGeom>
            </p:spPr>
          </p:pic>
        </p:grpSp>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758975"/>
              <a:ext cx="5767137" cy="3104146"/>
            </a:xfrm>
            <a:prstGeom prst="rect">
              <a:avLst/>
            </a:prstGeom>
          </p:spPr>
        </p:pic>
      </p:grpSp>
    </p:spTree>
    <p:extLst>
      <p:ext uri="{BB962C8B-B14F-4D97-AF65-F5344CB8AC3E}">
        <p14:creationId xmlns:p14="http://schemas.microsoft.com/office/powerpoint/2010/main" val="39715223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Tujuan</a:t>
            </a:r>
            <a:r>
              <a:rPr lang="en-US" dirty="0" smtClean="0"/>
              <a:t> </a:t>
            </a:r>
            <a:r>
              <a:rPr lang="en-US" dirty="0" err="1" smtClean="0"/>
              <a:t>utama</a:t>
            </a:r>
            <a:r>
              <a:rPr lang="en-US" dirty="0" smtClean="0"/>
              <a:t> </a:t>
            </a:r>
            <a:r>
              <a:rPr lang="en-US" dirty="0" err="1" smtClean="0"/>
              <a:t>pengelolaan</a:t>
            </a:r>
            <a:r>
              <a:rPr lang="en-US" dirty="0" smtClean="0"/>
              <a:t> </a:t>
            </a:r>
            <a:r>
              <a:rPr lang="en-US" dirty="0" err="1" smtClean="0"/>
              <a:t>limbah</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memisahkan</a:t>
            </a:r>
            <a:r>
              <a:rPr lang="en-US" dirty="0" smtClean="0"/>
              <a:t> </a:t>
            </a:r>
            <a:r>
              <a:rPr lang="en-US" dirty="0" err="1" smtClean="0"/>
              <a:t>manusia</a:t>
            </a:r>
            <a:r>
              <a:rPr lang="en-US" dirty="0" smtClean="0"/>
              <a:t> </a:t>
            </a:r>
            <a:r>
              <a:rPr lang="en-US" dirty="0" err="1" smtClean="0"/>
              <a:t>dari</a:t>
            </a:r>
            <a:r>
              <a:rPr lang="en-US" dirty="0" smtClean="0"/>
              <a:t> </a:t>
            </a:r>
            <a:r>
              <a:rPr lang="en-US" dirty="0" err="1" smtClean="0"/>
              <a:t>ekskresi</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melindungi</a:t>
            </a:r>
            <a:r>
              <a:rPr lang="en-US" dirty="0" smtClean="0"/>
              <a:t> </a:t>
            </a:r>
            <a:r>
              <a:rPr lang="en-US" dirty="0" err="1" smtClean="0"/>
              <a:t>lingkungan</a:t>
            </a:r>
            <a:r>
              <a:rPr lang="en-US" dirty="0" smtClean="0"/>
              <a:t>. </a:t>
            </a:r>
            <a:endParaRPr lang="en-AU" dirty="0"/>
          </a:p>
        </p:txBody>
      </p:sp>
      <p:sp>
        <p:nvSpPr>
          <p:cNvPr id="3" name="Content Placeholder 2"/>
          <p:cNvSpPr>
            <a:spLocks noGrp="1"/>
          </p:cNvSpPr>
          <p:nvPr>
            <p:ph idx="1"/>
          </p:nvPr>
        </p:nvSpPr>
        <p:spPr>
          <a:xfrm>
            <a:off x="7451442" y="2078384"/>
            <a:ext cx="3096167" cy="1291576"/>
          </a:xfrm>
        </p:spPr>
        <p:txBody>
          <a:bodyPr>
            <a:normAutofit fontScale="62500" lnSpcReduction="20000"/>
          </a:bodyPr>
          <a:lstStyle/>
          <a:p>
            <a:pPr algn="ctr"/>
            <a:r>
              <a:rPr lang="en-US" sz="3700" dirty="0" err="1"/>
              <a:t>pengelolaan</a:t>
            </a:r>
            <a:r>
              <a:rPr lang="en-US" sz="3700" dirty="0"/>
              <a:t> </a:t>
            </a:r>
            <a:r>
              <a:rPr lang="en-US" sz="3700" dirty="0" err="1"/>
              <a:t>limbah</a:t>
            </a:r>
            <a:r>
              <a:rPr lang="en-US" sz="3700" dirty="0"/>
              <a:t> </a:t>
            </a:r>
            <a:r>
              <a:rPr lang="en-US" sz="3700" dirty="0" err="1"/>
              <a:t>semakin</a:t>
            </a:r>
            <a:r>
              <a:rPr lang="en-US" sz="3700" dirty="0"/>
              <a:t> </a:t>
            </a:r>
            <a:r>
              <a:rPr lang="en-US" sz="3700" dirty="0" err="1"/>
              <a:t>berusaha</a:t>
            </a:r>
            <a:r>
              <a:rPr lang="en-US" sz="3700" dirty="0"/>
              <a:t> </a:t>
            </a:r>
            <a:r>
              <a:rPr lang="en-US" sz="3700" dirty="0" err="1"/>
              <a:t>untuk</a:t>
            </a:r>
            <a:r>
              <a:rPr lang="en-US" sz="3700" dirty="0"/>
              <a:t> </a:t>
            </a:r>
            <a:r>
              <a:rPr lang="en-US" sz="3700" dirty="0" err="1"/>
              <a:t>mendapatkan</a:t>
            </a:r>
            <a:r>
              <a:rPr lang="en-US" sz="3700" dirty="0"/>
              <a:t> </a:t>
            </a:r>
            <a:r>
              <a:rPr lang="en-US" sz="3700" dirty="0" err="1"/>
              <a:t>nilai</a:t>
            </a:r>
            <a:r>
              <a:rPr lang="en-US" sz="3700" dirty="0"/>
              <a:t> </a:t>
            </a:r>
            <a:r>
              <a:rPr lang="en-US" sz="3700" dirty="0" err="1"/>
              <a:t>nutrisinya</a:t>
            </a:r>
            <a:r>
              <a:rPr lang="en-US" sz="3700" dirty="0"/>
              <a:t>.</a:t>
            </a:r>
            <a:endParaRPr lang="en-AU" sz="3700" dirty="0"/>
          </a:p>
        </p:txBody>
      </p:sp>
      <p:sp>
        <p:nvSpPr>
          <p:cNvPr id="9" name="Donut 8"/>
          <p:cNvSpPr/>
          <p:nvPr/>
        </p:nvSpPr>
        <p:spPr>
          <a:xfrm>
            <a:off x="1027052" y="2296383"/>
            <a:ext cx="4173396" cy="3794634"/>
          </a:xfrm>
          <a:prstGeom prst="donut">
            <a:avLst>
              <a:gd name="adj" fmla="val 7437"/>
            </a:avLst>
          </a:prstGeom>
          <a:solidFill>
            <a:srgbClr val="E2856F">
              <a:alpha val="80000"/>
            </a:srgbClr>
          </a:solidFill>
          <a:ln>
            <a:noFill/>
          </a:ln>
          <a:effectLst/>
        </p:spPr>
        <p:style>
          <a:lnRef idx="1">
            <a:schemeClr val="accent6"/>
          </a:lnRef>
          <a:fillRef idx="2">
            <a:schemeClr val="accent6"/>
          </a:fillRef>
          <a:effectRef idx="1">
            <a:schemeClr val="accent6"/>
          </a:effectRef>
          <a:fontRef idx="minor">
            <a:schemeClr val="dk1"/>
          </a:fontRef>
        </p:style>
        <p:txBody>
          <a:bodyPr lIns="104306" tIns="52153" rIns="104306" bIns="52153" rtlCol="0" anchor="ctr"/>
          <a:lstStyle/>
          <a:p>
            <a:pPr algn="ctr"/>
            <a:endParaRPr lang="en-AU">
              <a:solidFill>
                <a:schemeClr val="tx1"/>
              </a:solidFill>
            </a:endParaRPr>
          </a:p>
        </p:txBody>
      </p:sp>
      <p:grpSp>
        <p:nvGrpSpPr>
          <p:cNvPr id="16" name="Group 15"/>
          <p:cNvGrpSpPr/>
          <p:nvPr/>
        </p:nvGrpSpPr>
        <p:grpSpPr>
          <a:xfrm>
            <a:off x="2257497" y="1652276"/>
            <a:ext cx="1618862" cy="1176196"/>
            <a:chOff x="2108200" y="1612900"/>
            <a:chExt cx="1384300" cy="1066800"/>
          </a:xfrm>
        </p:grpSpPr>
        <p:sp>
          <p:nvSpPr>
            <p:cNvPr id="11" name="Rectangle 10"/>
            <p:cNvSpPr/>
            <p:nvPr/>
          </p:nvSpPr>
          <p:spPr>
            <a:xfrm>
              <a:off x="2108200" y="1612900"/>
              <a:ext cx="1384300" cy="1066800"/>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grpSp>
          <p:nvGrpSpPr>
            <p:cNvPr id="12" name="Group 11"/>
            <p:cNvGrpSpPr/>
            <p:nvPr/>
          </p:nvGrpSpPr>
          <p:grpSpPr>
            <a:xfrm>
              <a:off x="2349500" y="1676400"/>
              <a:ext cx="939800" cy="685800"/>
              <a:chOff x="3604259" y="723118"/>
              <a:chExt cx="628015" cy="531049"/>
            </a:xfrm>
            <a:solidFill>
              <a:srgbClr val="9FCE65">
                <a:alpha val="80000"/>
              </a:srgbClr>
            </a:solidFill>
          </p:grpSpPr>
          <p:sp>
            <p:nvSpPr>
              <p:cNvPr id="13" name="Rectangle 12"/>
              <p:cNvSpPr/>
              <p:nvPr/>
            </p:nvSpPr>
            <p:spPr>
              <a:xfrm>
                <a:off x="3664266" y="1039049"/>
                <a:ext cx="508000" cy="21511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sp>
            <p:nvSpPr>
              <p:cNvPr id="14" name="Isosceles Triangle 13"/>
              <p:cNvSpPr/>
              <p:nvPr/>
            </p:nvSpPr>
            <p:spPr>
              <a:xfrm>
                <a:off x="3604259" y="723118"/>
                <a:ext cx="628015" cy="315931"/>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grpSp>
      </p:grpSp>
      <p:sp>
        <p:nvSpPr>
          <p:cNvPr id="15" name="Right Arrow 14"/>
          <p:cNvSpPr/>
          <p:nvPr/>
        </p:nvSpPr>
        <p:spPr>
          <a:xfrm>
            <a:off x="5331850" y="4578765"/>
            <a:ext cx="2155799" cy="602101"/>
          </a:xfrm>
          <a:prstGeom prst="rightArrow">
            <a:avLst/>
          </a:prstGeom>
          <a:solidFill>
            <a:srgbClr val="E2856F">
              <a:alpha val="50000"/>
            </a:srgbClr>
          </a:solidFill>
          <a:ln>
            <a:noFill/>
          </a:ln>
          <a:effectLst/>
        </p:spPr>
        <p:style>
          <a:lnRef idx="1">
            <a:schemeClr val="accent6"/>
          </a:lnRef>
          <a:fillRef idx="2">
            <a:schemeClr val="accent6"/>
          </a:fillRef>
          <a:effectRef idx="1">
            <a:schemeClr val="accent6"/>
          </a:effectRef>
          <a:fontRef idx="minor">
            <a:schemeClr val="dk1"/>
          </a:fontRef>
        </p:style>
        <p:txBody>
          <a:bodyPr lIns="104306" tIns="52153" rIns="104306" bIns="52153" rtlCol="0" anchor="ctr"/>
          <a:lstStyle/>
          <a:p>
            <a:pPr algn="ctr"/>
            <a:endParaRPr lang="en-AU"/>
          </a:p>
        </p:txBody>
      </p:sp>
      <p:sp>
        <p:nvSpPr>
          <p:cNvPr id="17" name="Left Brace 16"/>
          <p:cNvSpPr/>
          <p:nvPr/>
        </p:nvSpPr>
        <p:spPr>
          <a:xfrm>
            <a:off x="7548188" y="3542592"/>
            <a:ext cx="265070" cy="2562428"/>
          </a:xfrm>
          <a:prstGeom prst="leftBrace">
            <a:avLst>
              <a:gd name="adj1" fmla="val 7207"/>
              <a:gd name="adj2" fmla="val 51734"/>
            </a:avLst>
          </a:prstGeom>
          <a:noFill/>
          <a:ln>
            <a:solidFill>
              <a:srgbClr val="E2856F">
                <a:alpha val="50000"/>
              </a:srgbClr>
            </a:solidFill>
          </a:ln>
          <a:effectLst/>
        </p:spPr>
        <p:style>
          <a:lnRef idx="2">
            <a:schemeClr val="accent1"/>
          </a:lnRef>
          <a:fillRef idx="0">
            <a:schemeClr val="accent1"/>
          </a:fillRef>
          <a:effectRef idx="1">
            <a:schemeClr val="accent1"/>
          </a:effectRef>
          <a:fontRef idx="minor">
            <a:schemeClr val="tx1"/>
          </a:fontRef>
        </p:style>
        <p:txBody>
          <a:bodyPr lIns="104306" tIns="52153" rIns="104306" bIns="52153" rtlCol="0" anchor="ctr"/>
          <a:lstStyle/>
          <a:p>
            <a:pPr algn="ctr"/>
            <a:endParaRPr lang="en-AU"/>
          </a:p>
        </p:txBody>
      </p:sp>
      <p:sp>
        <p:nvSpPr>
          <p:cNvPr id="18" name="Rounded Rectangle 17"/>
          <p:cNvSpPr/>
          <p:nvPr/>
        </p:nvSpPr>
        <p:spPr>
          <a:xfrm>
            <a:off x="7813258" y="3564620"/>
            <a:ext cx="2319655" cy="2540400"/>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2700" b="1" dirty="0" err="1">
                <a:solidFill>
                  <a:schemeClr val="tx1">
                    <a:lumMod val="50000"/>
                    <a:lumOff val="50000"/>
                  </a:schemeClr>
                </a:solidFill>
              </a:rPr>
              <a:t>Pendapatan</a:t>
            </a:r>
            <a:endParaRPr lang="en-AU" sz="2700" b="1" dirty="0">
              <a:solidFill>
                <a:schemeClr val="tx1">
                  <a:lumMod val="50000"/>
                  <a:lumOff val="50000"/>
                </a:schemeClr>
              </a:solidFill>
            </a:endParaRPr>
          </a:p>
          <a:p>
            <a:pPr algn="ctr"/>
            <a:r>
              <a:rPr lang="en-AU" sz="2700" b="1" dirty="0" err="1">
                <a:solidFill>
                  <a:schemeClr val="tx1">
                    <a:lumMod val="50000"/>
                    <a:lumOff val="50000"/>
                  </a:schemeClr>
                </a:solidFill>
              </a:rPr>
              <a:t>Pupuk</a:t>
            </a:r>
            <a:endParaRPr lang="en-AU" sz="2700" b="1" dirty="0">
              <a:solidFill>
                <a:schemeClr val="tx1">
                  <a:lumMod val="50000"/>
                  <a:lumOff val="50000"/>
                </a:schemeClr>
              </a:solidFill>
            </a:endParaRPr>
          </a:p>
          <a:p>
            <a:pPr algn="ctr"/>
            <a:r>
              <a:rPr lang="en-AU" sz="2700" b="1" dirty="0" err="1">
                <a:solidFill>
                  <a:schemeClr val="tx1">
                    <a:lumMod val="50000"/>
                    <a:lumOff val="50000"/>
                  </a:schemeClr>
                </a:solidFill>
              </a:rPr>
              <a:t>Energi</a:t>
            </a:r>
            <a:r>
              <a:rPr lang="en-AU" sz="2700" b="1" dirty="0">
                <a:solidFill>
                  <a:schemeClr val="tx1">
                    <a:lumMod val="50000"/>
                    <a:lumOff val="50000"/>
                  </a:schemeClr>
                </a:solidFill>
              </a:rPr>
              <a:t> </a:t>
            </a:r>
          </a:p>
          <a:p>
            <a:pPr algn="ctr"/>
            <a:r>
              <a:rPr lang="en-AU" sz="2700" b="1" dirty="0" err="1">
                <a:solidFill>
                  <a:schemeClr val="tx1">
                    <a:lumMod val="50000"/>
                    <a:lumOff val="50000"/>
                  </a:schemeClr>
                </a:solidFill>
              </a:rPr>
              <a:t>Kompos</a:t>
            </a:r>
            <a:endParaRPr lang="en-AU" sz="2700" b="1" dirty="0">
              <a:solidFill>
                <a:schemeClr val="tx1">
                  <a:lumMod val="50000"/>
                  <a:lumOff val="50000"/>
                </a:schemeClr>
              </a:solidFill>
            </a:endParaRPr>
          </a:p>
        </p:txBody>
      </p:sp>
      <p:sp>
        <p:nvSpPr>
          <p:cNvPr id="22" name="Chevron 21"/>
          <p:cNvSpPr/>
          <p:nvPr/>
        </p:nvSpPr>
        <p:spPr>
          <a:xfrm rot="13558715">
            <a:off x="3707938" y="2382999"/>
            <a:ext cx="1188062" cy="918955"/>
          </a:xfrm>
          <a:prstGeom prst="chevron">
            <a:avLst/>
          </a:prstGeom>
          <a:solidFill>
            <a:srgbClr val="E2856F">
              <a:alpha val="90000"/>
            </a:srgbClr>
          </a:solidFill>
          <a:ln>
            <a:noFill/>
          </a:ln>
          <a:effectLst/>
        </p:spPr>
        <p:style>
          <a:lnRef idx="1">
            <a:schemeClr val="accent6"/>
          </a:lnRef>
          <a:fillRef idx="2">
            <a:schemeClr val="accent6"/>
          </a:fillRef>
          <a:effectRef idx="1">
            <a:schemeClr val="accent6"/>
          </a:effectRef>
          <a:fontRef idx="minor">
            <a:schemeClr val="dk1"/>
          </a:fontRef>
        </p:style>
        <p:txBody>
          <a:bodyPr lIns="104306" tIns="52153" rIns="104306" bIns="52153" rtlCol="0" anchor="ctr"/>
          <a:lstStyle/>
          <a:p>
            <a:pPr algn="ctr"/>
            <a:endParaRPr lang="en-AU">
              <a:solidFill>
                <a:schemeClr val="tx1"/>
              </a:solidFill>
            </a:endParaRPr>
          </a:p>
        </p:txBody>
      </p:sp>
      <p:sp>
        <p:nvSpPr>
          <p:cNvPr id="23" name="Rounded Rectangle 22"/>
          <p:cNvSpPr/>
          <p:nvPr/>
        </p:nvSpPr>
        <p:spPr>
          <a:xfrm rot="16200000">
            <a:off x="3854728" y="1803375"/>
            <a:ext cx="2186959" cy="2694542"/>
          </a:xfrm>
          <a:prstGeom prst="roundRect">
            <a:avLst/>
          </a:prstGeom>
          <a:solidFill>
            <a:schemeClr val="bg1">
              <a:alpha val="79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700" b="1" dirty="0">
              <a:solidFill>
                <a:schemeClr val="tx1">
                  <a:lumMod val="50000"/>
                  <a:lumOff val="50000"/>
                </a:schemeClr>
              </a:solidFill>
            </a:endParaRPr>
          </a:p>
        </p:txBody>
      </p:sp>
      <p:sp>
        <p:nvSpPr>
          <p:cNvPr id="21" name="Rounded Rectangle 20"/>
          <p:cNvSpPr/>
          <p:nvPr/>
        </p:nvSpPr>
        <p:spPr>
          <a:xfrm rot="16200000">
            <a:off x="3869580" y="2896857"/>
            <a:ext cx="2186959" cy="269454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11000" b="1" dirty="0">
                <a:solidFill>
                  <a:schemeClr val="tx1">
                    <a:lumMod val="50000"/>
                    <a:lumOff val="50000"/>
                  </a:schemeClr>
                </a:solidFill>
              </a:rPr>
              <a:t>X</a:t>
            </a:r>
          </a:p>
        </p:txBody>
      </p:sp>
      <p:sp>
        <p:nvSpPr>
          <p:cNvPr id="19" name="Content Placeholder 2"/>
          <p:cNvSpPr txBox="1">
            <a:spLocks/>
          </p:cNvSpPr>
          <p:nvPr/>
        </p:nvSpPr>
        <p:spPr>
          <a:xfrm>
            <a:off x="79212" y="6311146"/>
            <a:ext cx="10693399" cy="1230902"/>
          </a:xfrm>
          <a:prstGeom prst="rect">
            <a:avLst/>
          </a:prstGeom>
          <a:solidFill>
            <a:schemeClr val="lt1">
              <a:alpha val="25000"/>
            </a:schemeClr>
          </a:solid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100" dirty="0" err="1">
                <a:solidFill>
                  <a:srgbClr val="404040"/>
                </a:solidFill>
              </a:rPr>
              <a:t>Untuk</a:t>
            </a:r>
            <a:r>
              <a:rPr lang="en-US" sz="3100" dirty="0">
                <a:solidFill>
                  <a:srgbClr val="404040"/>
                </a:solidFill>
              </a:rPr>
              <a:t> </a:t>
            </a:r>
            <a:r>
              <a:rPr lang="en-US" sz="3100" dirty="0" err="1">
                <a:solidFill>
                  <a:srgbClr val="404040"/>
                </a:solidFill>
              </a:rPr>
              <a:t>mencapai</a:t>
            </a:r>
            <a:r>
              <a:rPr lang="en-US" sz="3100" dirty="0">
                <a:solidFill>
                  <a:srgbClr val="404040"/>
                </a:solidFill>
              </a:rPr>
              <a:t> </a:t>
            </a:r>
            <a:r>
              <a:rPr lang="en-US" sz="3100" dirty="0" err="1">
                <a:solidFill>
                  <a:srgbClr val="404040"/>
                </a:solidFill>
              </a:rPr>
              <a:t>pemisahan</a:t>
            </a:r>
            <a:r>
              <a:rPr lang="en-US" sz="3100" dirty="0">
                <a:solidFill>
                  <a:srgbClr val="404040"/>
                </a:solidFill>
              </a:rPr>
              <a:t> </a:t>
            </a:r>
            <a:r>
              <a:rPr lang="en-US" sz="3100" dirty="0" err="1">
                <a:solidFill>
                  <a:srgbClr val="404040"/>
                </a:solidFill>
              </a:rPr>
              <a:t>kita</a:t>
            </a:r>
            <a:r>
              <a:rPr lang="en-US" sz="3100" dirty="0">
                <a:solidFill>
                  <a:srgbClr val="404040"/>
                </a:solidFill>
              </a:rPr>
              <a:t> </a:t>
            </a:r>
            <a:r>
              <a:rPr lang="en-US" sz="3100" dirty="0" err="1">
                <a:solidFill>
                  <a:srgbClr val="404040"/>
                </a:solidFill>
              </a:rPr>
              <a:t>perlu</a:t>
            </a:r>
            <a:r>
              <a:rPr lang="en-US" sz="3100" dirty="0">
                <a:solidFill>
                  <a:srgbClr val="404040"/>
                </a:solidFill>
              </a:rPr>
              <a:t> </a:t>
            </a:r>
            <a:r>
              <a:rPr lang="en-US" sz="3100" dirty="0" err="1">
                <a:solidFill>
                  <a:srgbClr val="404040"/>
                </a:solidFill>
              </a:rPr>
              <a:t>membantu</a:t>
            </a:r>
            <a:r>
              <a:rPr lang="en-US" sz="3100" dirty="0">
                <a:solidFill>
                  <a:srgbClr val="404040"/>
                </a:solidFill>
              </a:rPr>
              <a:t> </a:t>
            </a:r>
            <a:r>
              <a:rPr lang="en-US" sz="3100" dirty="0" err="1">
                <a:solidFill>
                  <a:srgbClr val="404040"/>
                </a:solidFill>
              </a:rPr>
              <a:t>sistem</a:t>
            </a:r>
            <a:r>
              <a:rPr lang="en-US" sz="3100" dirty="0">
                <a:solidFill>
                  <a:srgbClr val="404040"/>
                </a:solidFill>
              </a:rPr>
              <a:t> agar</a:t>
            </a:r>
          </a:p>
          <a:p>
            <a:pPr algn="ctr"/>
            <a:r>
              <a:rPr lang="en-US" sz="3100" dirty="0">
                <a:solidFill>
                  <a:srgbClr val="404040"/>
                </a:solidFill>
              </a:rPr>
              <a:t> </a:t>
            </a:r>
            <a:r>
              <a:rPr lang="en-US" sz="3100" b="1" dirty="0" err="1">
                <a:solidFill>
                  <a:srgbClr val="404040"/>
                </a:solidFill>
              </a:rPr>
              <a:t>bekerja</a:t>
            </a:r>
            <a:r>
              <a:rPr lang="en-US" sz="3100" b="1" dirty="0">
                <a:solidFill>
                  <a:srgbClr val="404040"/>
                </a:solidFill>
              </a:rPr>
              <a:t> </a:t>
            </a:r>
            <a:r>
              <a:rPr lang="en-US" sz="3100" b="1" dirty="0" err="1">
                <a:solidFill>
                  <a:srgbClr val="404040"/>
                </a:solidFill>
              </a:rPr>
              <a:t>dengan</a:t>
            </a:r>
            <a:r>
              <a:rPr lang="en-US" sz="3100" b="1" dirty="0">
                <a:solidFill>
                  <a:srgbClr val="404040"/>
                </a:solidFill>
              </a:rPr>
              <a:t> </a:t>
            </a:r>
            <a:r>
              <a:rPr lang="en-US" sz="3100" b="1" dirty="0" err="1">
                <a:solidFill>
                  <a:srgbClr val="404040"/>
                </a:solidFill>
              </a:rPr>
              <a:t>baik</a:t>
            </a:r>
            <a:r>
              <a:rPr lang="en-US" sz="3100" b="1" dirty="0">
                <a:solidFill>
                  <a:srgbClr val="404040"/>
                </a:solidFill>
              </a:rPr>
              <a:t> </a:t>
            </a:r>
            <a:r>
              <a:rPr lang="en-US" sz="3100" b="1" dirty="0" err="1">
                <a:solidFill>
                  <a:srgbClr val="404040"/>
                </a:solidFill>
              </a:rPr>
              <a:t>dalam</a:t>
            </a:r>
            <a:r>
              <a:rPr lang="en-US" sz="3100" b="1" dirty="0">
                <a:solidFill>
                  <a:srgbClr val="404040"/>
                </a:solidFill>
              </a:rPr>
              <a:t> </a:t>
            </a:r>
            <a:r>
              <a:rPr lang="en-US" sz="3100" b="1" dirty="0" err="1">
                <a:solidFill>
                  <a:srgbClr val="404040"/>
                </a:solidFill>
              </a:rPr>
              <a:t>jangka</a:t>
            </a:r>
            <a:r>
              <a:rPr lang="en-US" sz="3100" b="1" dirty="0">
                <a:solidFill>
                  <a:srgbClr val="404040"/>
                </a:solidFill>
              </a:rPr>
              <a:t> </a:t>
            </a:r>
            <a:r>
              <a:rPr lang="en-US" sz="3100" b="1" dirty="0" err="1">
                <a:solidFill>
                  <a:srgbClr val="404040"/>
                </a:solidFill>
              </a:rPr>
              <a:t>panjang</a:t>
            </a:r>
            <a:r>
              <a:rPr lang="en-US" sz="3100" dirty="0">
                <a:solidFill>
                  <a:srgbClr val="404040"/>
                </a:solidFill>
              </a:rPr>
              <a:t>.</a:t>
            </a:r>
            <a:endParaRPr lang="en-AU" sz="3100" dirty="0">
              <a:solidFill>
                <a:srgbClr val="404040"/>
              </a:solidFill>
            </a:endParaRPr>
          </a:p>
        </p:txBody>
      </p:sp>
    </p:spTree>
    <p:extLst>
      <p:ext uri="{BB962C8B-B14F-4D97-AF65-F5344CB8AC3E}">
        <p14:creationId xmlns:p14="http://schemas.microsoft.com/office/powerpoint/2010/main" val="40756346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67335" y="124525"/>
            <a:ext cx="9849178" cy="1260211"/>
          </a:xfrm>
          <a:prstGeom prst="rect">
            <a:avLst/>
          </a:prstGeom>
          <a:noFill/>
        </p:spPr>
        <p:txBody>
          <a:bodyPr vert="horz" lIns="104306" tIns="52153" rIns="104306" bIns="52153" rtlCol="0" anchor="ctr">
            <a:normAutofit/>
          </a:bodyPr>
          <a:lstStyle/>
          <a:p>
            <a:pPr>
              <a:spcBef>
                <a:spcPct val="0"/>
              </a:spcBef>
              <a:defRPr/>
            </a:pPr>
            <a:r>
              <a:rPr lang="id-ID" sz="3200" dirty="0">
                <a:solidFill>
                  <a:srgbClr val="404040"/>
                </a:solidFill>
                <a:latin typeface="+mj-lt"/>
                <a:ea typeface="+mj-ea"/>
                <a:cs typeface="+mj-cs"/>
              </a:rPr>
              <a:t>AKSANSI memfasilitasi, berkontribusi dan melacak kegiatan rehabilitasi sistem dan perluasan</a:t>
            </a:r>
            <a:endParaRPr lang="en-US" sz="3200" dirty="0">
              <a:solidFill>
                <a:srgbClr val="404040"/>
              </a:solidFill>
              <a:latin typeface="+mj-lt"/>
              <a:ea typeface="+mj-ea"/>
              <a:cs typeface="+mj-cs"/>
            </a:endParaRPr>
          </a:p>
        </p:txBody>
      </p:sp>
      <p:sp>
        <p:nvSpPr>
          <p:cNvPr id="8" name="Rectangle 3"/>
          <p:cNvSpPr>
            <a:spLocks noChangeArrowheads="1"/>
          </p:cNvSpPr>
          <p:nvPr/>
        </p:nvSpPr>
        <p:spPr bwMode="auto">
          <a:xfrm>
            <a:off x="1336677" y="415743"/>
            <a:ext cx="187307" cy="370620"/>
          </a:xfrm>
          <a:prstGeom prst="rect">
            <a:avLst/>
          </a:prstGeom>
          <a:noFill/>
          <a:ln w="9525">
            <a:noFill/>
            <a:miter lim="800000"/>
            <a:headEnd/>
            <a:tailEnd/>
          </a:ln>
          <a:effectLst/>
        </p:spPr>
        <p:txBody>
          <a:bodyPr vert="horz" wrap="none" lIns="92716" tIns="46358" rIns="92716" bIns="46358" numCol="1" anchor="ctr" anchorCtr="0" compatLnSpc="1">
            <a:prstTxWarp prst="textNoShape">
              <a:avLst/>
            </a:prstTxWarp>
            <a:spAutoFit/>
          </a:bodyPr>
          <a:lstStyle/>
          <a:p>
            <a:endParaRPr lang="en-US" sz="1800"/>
          </a:p>
        </p:txBody>
      </p:sp>
      <p:sp>
        <p:nvSpPr>
          <p:cNvPr id="9" name="Rectangle 4"/>
          <p:cNvSpPr>
            <a:spLocks noChangeArrowheads="1"/>
          </p:cNvSpPr>
          <p:nvPr/>
        </p:nvSpPr>
        <p:spPr bwMode="auto">
          <a:xfrm>
            <a:off x="1871347" y="5316562"/>
            <a:ext cx="187307" cy="370620"/>
          </a:xfrm>
          <a:prstGeom prst="rect">
            <a:avLst/>
          </a:prstGeom>
          <a:noFill/>
          <a:ln w="9525">
            <a:noFill/>
            <a:miter lim="800000"/>
            <a:headEnd/>
            <a:tailEnd/>
          </a:ln>
          <a:effectLst/>
        </p:spPr>
        <p:txBody>
          <a:bodyPr vert="horz" wrap="none" lIns="92716" tIns="46358" rIns="92716" bIns="46358" numCol="1" anchor="ctr" anchorCtr="0" compatLnSpc="1">
            <a:prstTxWarp prst="textNoShape">
              <a:avLst/>
            </a:prstTxWarp>
            <a:spAutoFit/>
          </a:bodyPr>
          <a:lstStyle/>
          <a:p>
            <a:pPr defTabSz="927172" fontAlgn="base">
              <a:spcBef>
                <a:spcPct val="0"/>
              </a:spcBef>
              <a:spcAft>
                <a:spcPct val="0"/>
              </a:spcAft>
            </a:pPr>
            <a:endParaRPr lang="en-US" sz="1800">
              <a:latin typeface="Arial" pitchFamily="34" charset="0"/>
              <a:cs typeface="Arial" pitchFamily="34" charset="0"/>
            </a:endParaRPr>
          </a:p>
        </p:txBody>
      </p:sp>
      <p:sp>
        <p:nvSpPr>
          <p:cNvPr id="17" name="Content Placeholder 2"/>
          <p:cNvSpPr>
            <a:spLocks noGrp="1"/>
          </p:cNvSpPr>
          <p:nvPr>
            <p:ph idx="1"/>
          </p:nvPr>
        </p:nvSpPr>
        <p:spPr>
          <a:xfrm>
            <a:off x="874950" y="1442945"/>
            <a:ext cx="9241564" cy="3261672"/>
          </a:xfrm>
          <a:noFill/>
        </p:spPr>
        <p:txBody>
          <a:bodyPr>
            <a:normAutofit/>
          </a:bodyPr>
          <a:lstStyle/>
          <a:p>
            <a:pPr marL="391146" indent="-391146">
              <a:buFont typeface="Arial"/>
              <a:buChar char="•"/>
            </a:pPr>
            <a:r>
              <a:rPr lang="en-US" sz="2700" dirty="0" err="1"/>
              <a:t>Rehabilitasi</a:t>
            </a:r>
            <a:r>
              <a:rPr lang="en-US" sz="2700" dirty="0"/>
              <a:t> </a:t>
            </a:r>
            <a:r>
              <a:rPr lang="id-ID" sz="2700" dirty="0"/>
              <a:t>Biogas 10 kota/kabupaten, 53 RT Biogas</a:t>
            </a:r>
          </a:p>
          <a:p>
            <a:pPr marL="391146" indent="-391146">
              <a:buFont typeface="Arial"/>
              <a:buChar char="•"/>
            </a:pPr>
            <a:r>
              <a:rPr lang="id-ID" sz="2700" dirty="0"/>
              <a:t>Proposal </a:t>
            </a:r>
            <a:r>
              <a:rPr lang="en-US" sz="2700" dirty="0" err="1"/>
              <a:t>rehabilitasi</a:t>
            </a:r>
            <a:r>
              <a:rPr lang="en-US" sz="2700" dirty="0"/>
              <a:t> </a:t>
            </a:r>
            <a:r>
              <a:rPr lang="id-ID" sz="2700" dirty="0"/>
              <a:t>8 KSM disetujui dan dibiayai</a:t>
            </a:r>
          </a:p>
          <a:p>
            <a:pPr marL="391146" indent="-391146">
              <a:buFont typeface="Arial"/>
              <a:buChar char="•"/>
            </a:pPr>
            <a:r>
              <a:rPr lang="id-ID" sz="2700" dirty="0"/>
              <a:t>Proyek uji coba yang disetujui untuk peningkatan sistem tambahan sistem komunal yang sudah ada menjadi sistem campuran (menambah </a:t>
            </a:r>
            <a:r>
              <a:rPr lang="en-US" sz="2700" dirty="0" err="1"/>
              <a:t>saluran</a:t>
            </a:r>
            <a:r>
              <a:rPr lang="en-US" sz="2700" dirty="0"/>
              <a:t> </a:t>
            </a:r>
            <a:r>
              <a:rPr lang="en-US" sz="2700" dirty="0" err="1"/>
              <a:t>limbah</a:t>
            </a:r>
            <a:r>
              <a:rPr lang="id-ID" sz="2700" dirty="0"/>
              <a:t> sederhana)</a:t>
            </a:r>
          </a:p>
          <a:p>
            <a:pPr marL="391146" indent="-391146">
              <a:buFont typeface="Arial"/>
              <a:buChar char="•"/>
            </a:pPr>
            <a:r>
              <a:rPr lang="id-ID" sz="2700" dirty="0"/>
              <a:t>Uji coba instalasi perangkap bau (</a:t>
            </a:r>
            <a:r>
              <a:rPr lang="id-ID" sz="2700" i="1" dirty="0"/>
              <a:t>smell trap</a:t>
            </a:r>
            <a:r>
              <a:rPr lang="id-ID" sz="2700" dirty="0"/>
              <a:t>) di 2 KSM</a:t>
            </a:r>
            <a:endParaRPr lang="en-US" sz="2700" dirty="0"/>
          </a:p>
          <a:p>
            <a:endParaRPr lang="id-ID" dirty="0"/>
          </a:p>
        </p:txBody>
      </p:sp>
      <p:graphicFrame>
        <p:nvGraphicFramePr>
          <p:cNvPr id="6" name="Object 5"/>
          <p:cNvGraphicFramePr>
            <a:graphicFrameLocks noChangeAspect="1"/>
          </p:cNvGraphicFramePr>
          <p:nvPr>
            <p:extLst>
              <p:ext uri="{D42A27DB-BD31-4B8C-83A1-F6EECF244321}">
                <p14:modId xmlns:p14="http://schemas.microsoft.com/office/powerpoint/2010/main" val="746606889"/>
              </p:ext>
            </p:extLst>
          </p:nvPr>
        </p:nvGraphicFramePr>
        <p:xfrm>
          <a:off x="1780762" y="4159198"/>
          <a:ext cx="6755168" cy="3126048"/>
        </p:xfrm>
        <a:graphic>
          <a:graphicData uri="http://schemas.openxmlformats.org/presentationml/2006/ole">
            <mc:AlternateContent xmlns:mc="http://schemas.openxmlformats.org/markup-compatibility/2006">
              <mc:Choice xmlns:v="urn:schemas-microsoft-com:vml" Requires="v">
                <p:oleObj spid="_x0000_s2056" name="Worksheet" r:id="rId4" imgW="6934443" imgH="2552482" progId="Excel.Sheet.12">
                  <p:embed/>
                </p:oleObj>
              </mc:Choice>
              <mc:Fallback>
                <p:oleObj name="Worksheet" r:id="rId4" imgW="6934443" imgH="2552482" progId="Excel.Shee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762" y="4159198"/>
                        <a:ext cx="6755168" cy="3126048"/>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3662952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15854" y="343931"/>
            <a:ext cx="9386429" cy="1260211"/>
          </a:xfrm>
          <a:prstGeom prst="rect">
            <a:avLst/>
          </a:prstGeom>
          <a:noFill/>
        </p:spPr>
        <p:txBody>
          <a:bodyPr vert="horz" lIns="104306" tIns="52153" rIns="104306" bIns="52153" rtlCol="0" anchor="ctr">
            <a:normAutofit/>
          </a:bodyPr>
          <a:lstStyle/>
          <a:p>
            <a:pPr>
              <a:spcBef>
                <a:spcPct val="0"/>
              </a:spcBef>
              <a:defRPr/>
            </a:pPr>
            <a:r>
              <a:rPr lang="id-ID" sz="3200" dirty="0">
                <a:solidFill>
                  <a:srgbClr val="404040"/>
                </a:solidFill>
                <a:latin typeface="+mj-lt"/>
                <a:ea typeface="+mj-ea"/>
                <a:cs typeface="+mj-cs"/>
              </a:rPr>
              <a:t>Program penilaian kilat AKSANSI</a:t>
            </a:r>
            <a:r>
              <a:rPr lang="en-US" sz="3200" dirty="0">
                <a:solidFill>
                  <a:srgbClr val="404040"/>
                </a:solidFill>
                <a:latin typeface="+mj-lt"/>
                <a:ea typeface="+mj-ea"/>
                <a:cs typeface="+mj-cs"/>
              </a:rPr>
              <a:t> </a:t>
            </a:r>
            <a:r>
              <a:rPr lang="en-US" sz="3200" dirty="0" err="1">
                <a:solidFill>
                  <a:srgbClr val="404040"/>
                </a:solidFill>
                <a:latin typeface="+mj-lt"/>
                <a:ea typeface="+mj-ea"/>
                <a:cs typeface="+mj-cs"/>
              </a:rPr>
              <a:t>memberikan</a:t>
            </a:r>
            <a:r>
              <a:rPr lang="en-US" sz="3200" dirty="0">
                <a:solidFill>
                  <a:srgbClr val="404040"/>
                </a:solidFill>
                <a:latin typeface="+mj-lt"/>
                <a:ea typeface="+mj-ea"/>
                <a:cs typeface="+mj-cs"/>
              </a:rPr>
              <a:t> data </a:t>
            </a:r>
            <a:r>
              <a:rPr lang="en-US" sz="3200" dirty="0" err="1">
                <a:solidFill>
                  <a:srgbClr val="404040"/>
                </a:solidFill>
                <a:latin typeface="+mj-lt"/>
                <a:ea typeface="+mj-ea"/>
                <a:cs typeface="+mj-cs"/>
              </a:rPr>
              <a:t>terbaik</a:t>
            </a:r>
            <a:r>
              <a:rPr lang="en-US" sz="3200" dirty="0">
                <a:solidFill>
                  <a:srgbClr val="404040"/>
                </a:solidFill>
                <a:latin typeface="+mj-lt"/>
                <a:ea typeface="+mj-ea"/>
                <a:cs typeface="+mj-cs"/>
              </a:rPr>
              <a:t> yang </a:t>
            </a:r>
            <a:r>
              <a:rPr lang="en-US" sz="3200" dirty="0" err="1">
                <a:solidFill>
                  <a:srgbClr val="404040"/>
                </a:solidFill>
                <a:latin typeface="+mj-lt"/>
                <a:ea typeface="+mj-ea"/>
                <a:cs typeface="+mj-cs"/>
              </a:rPr>
              <a:t>ada</a:t>
            </a:r>
            <a:r>
              <a:rPr lang="en-US" sz="3200" dirty="0">
                <a:solidFill>
                  <a:srgbClr val="404040"/>
                </a:solidFill>
                <a:latin typeface="+mj-lt"/>
                <a:ea typeface="+mj-ea"/>
                <a:cs typeface="+mj-cs"/>
              </a:rPr>
              <a:t> </a:t>
            </a:r>
            <a:r>
              <a:rPr lang="en-US" sz="3200" dirty="0" err="1">
                <a:solidFill>
                  <a:srgbClr val="404040"/>
                </a:solidFill>
                <a:latin typeface="+mj-lt"/>
                <a:ea typeface="+mj-ea"/>
                <a:cs typeface="+mj-cs"/>
              </a:rPr>
              <a:t>tentang</a:t>
            </a:r>
            <a:r>
              <a:rPr lang="en-US" sz="3200" dirty="0">
                <a:solidFill>
                  <a:srgbClr val="404040"/>
                </a:solidFill>
                <a:latin typeface="+mj-lt"/>
                <a:ea typeface="+mj-ea"/>
                <a:cs typeface="+mj-cs"/>
              </a:rPr>
              <a:t> </a:t>
            </a:r>
            <a:r>
              <a:rPr lang="id-ID" sz="3200" dirty="0">
                <a:solidFill>
                  <a:srgbClr val="404040"/>
                </a:solidFill>
                <a:latin typeface="+mj-lt"/>
                <a:ea typeface="+mj-ea"/>
                <a:cs typeface="+mj-cs"/>
              </a:rPr>
              <a:t>status sistem</a:t>
            </a:r>
            <a:endParaRPr lang="en-US" sz="3200" dirty="0">
              <a:solidFill>
                <a:srgbClr val="404040"/>
              </a:solidFill>
              <a:latin typeface="+mj-lt"/>
              <a:ea typeface="+mj-ea"/>
              <a:cs typeface="+mj-cs"/>
            </a:endParaRPr>
          </a:p>
        </p:txBody>
      </p:sp>
      <p:sp>
        <p:nvSpPr>
          <p:cNvPr id="9" name="Content Placeholder 2"/>
          <p:cNvSpPr>
            <a:spLocks noGrp="1"/>
          </p:cNvSpPr>
          <p:nvPr>
            <p:ph idx="1"/>
          </p:nvPr>
        </p:nvSpPr>
        <p:spPr>
          <a:xfrm>
            <a:off x="415854" y="1710006"/>
            <a:ext cx="9891395" cy="2784745"/>
          </a:xfrm>
          <a:noFill/>
        </p:spPr>
        <p:txBody>
          <a:bodyPr>
            <a:noAutofit/>
          </a:bodyPr>
          <a:lstStyle/>
          <a:p>
            <a:pPr marL="391146" indent="-391146">
              <a:buFont typeface="Arial"/>
              <a:buChar char="•"/>
            </a:pPr>
            <a:r>
              <a:rPr lang="id-ID" sz="2700" dirty="0"/>
              <a:t>AKSANSI melatih cabang-cabangnya untuk melakukan dan melaporkan penilaian kilat fungsionalitas sistem lokal</a:t>
            </a:r>
          </a:p>
          <a:p>
            <a:pPr marL="391146" indent="-391146">
              <a:buFont typeface="Arial"/>
              <a:buChar char="•"/>
            </a:pPr>
            <a:r>
              <a:rPr lang="id-ID" sz="2700" dirty="0"/>
              <a:t>Data yang terkumpul melalui wawancara </a:t>
            </a:r>
            <a:r>
              <a:rPr lang="id-ID" sz="2700" i="1" dirty="0"/>
              <a:t>on-site </a:t>
            </a:r>
            <a:r>
              <a:rPr lang="id-ID" sz="2700" dirty="0"/>
              <a:t>dan telepon</a:t>
            </a:r>
          </a:p>
          <a:p>
            <a:pPr marL="391146" indent="-391146">
              <a:buFont typeface="Arial"/>
              <a:buChar char="•"/>
            </a:pPr>
            <a:r>
              <a:rPr lang="id-ID" sz="2700" dirty="0"/>
              <a:t>Seiring bertambahnya jumlah cabang, kapasitas untuk penilaian kilat juga bertambah</a:t>
            </a:r>
          </a:p>
        </p:txBody>
      </p:sp>
      <p:graphicFrame>
        <p:nvGraphicFramePr>
          <p:cNvPr id="10" name="Table 9"/>
          <p:cNvGraphicFramePr>
            <a:graphicFrameLocks noGrp="1"/>
          </p:cNvGraphicFramePr>
          <p:nvPr>
            <p:extLst>
              <p:ext uri="{D42A27DB-BD31-4B8C-83A1-F6EECF244321}">
                <p14:modId xmlns:p14="http://schemas.microsoft.com/office/powerpoint/2010/main" val="2365783257"/>
              </p:ext>
            </p:extLst>
          </p:nvPr>
        </p:nvGraphicFramePr>
        <p:xfrm>
          <a:off x="415855" y="4788800"/>
          <a:ext cx="10039913" cy="2537839"/>
        </p:xfrm>
        <a:graphic>
          <a:graphicData uri="http://schemas.openxmlformats.org/drawingml/2006/table">
            <a:tbl>
              <a:tblPr/>
              <a:tblGrid>
                <a:gridCol w="3049599"/>
                <a:gridCol w="1386182"/>
                <a:gridCol w="1386181"/>
                <a:gridCol w="1366379"/>
                <a:gridCol w="1336675"/>
                <a:gridCol w="1514897"/>
              </a:tblGrid>
              <a:tr h="662046">
                <a:tc>
                  <a:txBody>
                    <a:bodyPr/>
                    <a:lstStyle/>
                    <a:p>
                      <a:pPr algn="ctr" fontAlgn="ctr"/>
                      <a:r>
                        <a:rPr lang="id-ID" sz="1800" b="1" i="0" u="none" strike="noStrike" dirty="0" smtClean="0">
                          <a:solidFill>
                            <a:schemeClr val="bg1"/>
                          </a:solidFill>
                          <a:latin typeface="Arial"/>
                        </a:rPr>
                        <a:t>Form Pra-Pemantauan</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56F"/>
                    </a:solidFill>
                  </a:tcPr>
                </a:tc>
                <a:tc>
                  <a:txBody>
                    <a:bodyPr/>
                    <a:lstStyle/>
                    <a:p>
                      <a:pPr algn="ctr" fontAlgn="ctr"/>
                      <a:r>
                        <a:rPr lang="id-ID" sz="1800" b="1" i="0" u="none" strike="noStrike" dirty="0">
                          <a:solidFill>
                            <a:schemeClr val="bg1"/>
                          </a:solidFill>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56F"/>
                    </a:solidFill>
                  </a:tcPr>
                </a:tc>
                <a:tc>
                  <a:txBody>
                    <a:bodyPr/>
                    <a:lstStyle/>
                    <a:p>
                      <a:pPr algn="ctr" fontAlgn="ctr"/>
                      <a:r>
                        <a:rPr lang="id-ID" sz="1800" b="1" i="0" u="none" strike="noStrike" dirty="0">
                          <a:solidFill>
                            <a:schemeClr val="bg1"/>
                          </a:solidFill>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56F"/>
                    </a:solidFill>
                  </a:tcPr>
                </a:tc>
                <a:tc>
                  <a:txBody>
                    <a:bodyPr/>
                    <a:lstStyle/>
                    <a:p>
                      <a:pPr algn="ctr" fontAlgn="ctr"/>
                      <a:r>
                        <a:rPr lang="id-ID" sz="1800" b="1" i="0" u="none" strike="noStrike" dirty="0" smtClean="0">
                          <a:solidFill>
                            <a:schemeClr val="bg1"/>
                          </a:solidFill>
                          <a:latin typeface="Arial"/>
                        </a:rPr>
                        <a:t>2013</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56F"/>
                    </a:solidFill>
                  </a:tcPr>
                </a:tc>
                <a:tc>
                  <a:txBody>
                    <a:bodyPr/>
                    <a:lstStyle/>
                    <a:p>
                      <a:pPr algn="ctr" fontAlgn="ctr"/>
                      <a:r>
                        <a:rPr lang="id-ID" sz="1800" b="1" i="0" u="none" strike="noStrike" dirty="0" smtClean="0">
                          <a:solidFill>
                            <a:schemeClr val="bg1"/>
                          </a:solidFill>
                          <a:latin typeface="Arial"/>
                        </a:rPr>
                        <a:t>2014</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56F"/>
                    </a:solidFill>
                  </a:tcPr>
                </a:tc>
                <a:tc>
                  <a:txBody>
                    <a:bodyPr/>
                    <a:lstStyle/>
                    <a:p>
                      <a:pPr algn="ctr" fontAlgn="ctr"/>
                      <a:r>
                        <a:rPr lang="id-ID" sz="1800" b="1" i="0" u="none" strike="noStrike" dirty="0" smtClean="0">
                          <a:solidFill>
                            <a:srgbClr val="FF0000"/>
                          </a:solidFill>
                          <a:latin typeface="Arial"/>
                        </a:rPr>
                        <a:t>2014 + 2015</a:t>
                      </a:r>
                      <a:endParaRPr lang="id-ID" sz="18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56F"/>
                    </a:solidFill>
                  </a:tcPr>
                </a:tc>
              </a:tr>
              <a:tr h="468948">
                <a:tc>
                  <a:txBody>
                    <a:bodyPr/>
                    <a:lstStyle/>
                    <a:p>
                      <a:pPr algn="ctr" fontAlgn="b"/>
                      <a:r>
                        <a:rPr lang="id-ID" sz="1800" b="0" i="0" u="none" strike="noStrike" dirty="0" smtClean="0">
                          <a:latin typeface="Arial"/>
                        </a:rPr>
                        <a:t>Pengiriman </a:t>
                      </a:r>
                      <a:r>
                        <a:rPr lang="id-ID" sz="1800" b="0" i="0" u="none" strike="noStrike" baseline="0" dirty="0" smtClean="0">
                          <a:latin typeface="Arial"/>
                        </a:rPr>
                        <a:t>&amp; via Telepon</a:t>
                      </a:r>
                      <a:endParaRPr lang="id-ID" sz="1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a:latin typeface="Arial"/>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a:latin typeface="Arial"/>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latin typeface="Arial"/>
                        </a:rPr>
                        <a:t>300</a:t>
                      </a:r>
                      <a:endParaRPr lang="id-ID" sz="1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solidFill>
                            <a:schemeClr val="tx1"/>
                          </a:solidFill>
                          <a:latin typeface="Arial"/>
                        </a:rPr>
                        <a:t>600</a:t>
                      </a:r>
                      <a:endParaRPr lang="id-ID" sz="1800" b="0"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solidFill>
                            <a:srgbClr val="FF0000"/>
                          </a:solidFill>
                          <a:latin typeface="Arial"/>
                        </a:rPr>
                        <a:t>600</a:t>
                      </a:r>
                      <a:endParaRPr lang="id-ID" sz="1800" b="0"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948">
                <a:tc>
                  <a:txBody>
                    <a:bodyPr/>
                    <a:lstStyle/>
                    <a:p>
                      <a:pPr algn="ctr" fontAlgn="b"/>
                      <a:r>
                        <a:rPr lang="id-ID" sz="1800" b="0" i="0" u="none" strike="noStrike" dirty="0">
                          <a:latin typeface="Arial"/>
                        </a:rPr>
                        <a:t>T</a:t>
                      </a:r>
                      <a:r>
                        <a:rPr lang="id-ID" sz="1800" b="0" i="0" u="none" strike="noStrike" dirty="0" smtClean="0">
                          <a:latin typeface="Arial"/>
                        </a:rPr>
                        <a:t>arget dikembalikan</a:t>
                      </a:r>
                      <a:endParaRPr lang="id-ID" sz="1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a:latin typeface="Arial"/>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a:latin typeface="Arial"/>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latin typeface="Arial"/>
                        </a:rPr>
                        <a:t>250</a:t>
                      </a:r>
                      <a:endParaRPr lang="id-ID" sz="1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solidFill>
                            <a:schemeClr val="tx1"/>
                          </a:solidFill>
                          <a:latin typeface="Arial"/>
                        </a:rPr>
                        <a:t>400</a:t>
                      </a:r>
                      <a:endParaRPr lang="id-ID" sz="1800" b="0"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solidFill>
                            <a:srgbClr val="FF0000"/>
                          </a:solidFill>
                          <a:latin typeface="Arial"/>
                        </a:rPr>
                        <a:t>400</a:t>
                      </a:r>
                      <a:endParaRPr lang="id-ID" sz="1800" b="0"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948">
                <a:tc>
                  <a:txBody>
                    <a:bodyPr/>
                    <a:lstStyle/>
                    <a:p>
                      <a:pPr algn="ctr" fontAlgn="b"/>
                      <a:r>
                        <a:rPr lang="id-ID" sz="1800" b="0" i="0" u="none" strike="noStrike" dirty="0" smtClean="0">
                          <a:latin typeface="Arial"/>
                        </a:rPr>
                        <a:t>Yang dikembalikan (aktual)</a:t>
                      </a:r>
                      <a:endParaRPr lang="id-ID" sz="1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a:latin typeface="Arial"/>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a:latin typeface="Arial"/>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latin typeface="Arial"/>
                        </a:rPr>
                        <a:t>297</a:t>
                      </a:r>
                      <a:endParaRPr lang="id-ID" sz="18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solidFill>
                            <a:schemeClr val="tx1"/>
                          </a:solidFill>
                          <a:latin typeface="Arial"/>
                        </a:rPr>
                        <a:t>380</a:t>
                      </a:r>
                      <a:endParaRPr lang="id-ID" sz="1800" b="0"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800" b="0" i="0" u="none" strike="noStrike" dirty="0" smtClean="0">
                          <a:solidFill>
                            <a:srgbClr val="FF0000"/>
                          </a:solidFill>
                          <a:latin typeface="Arial"/>
                        </a:rPr>
                        <a:t>380</a:t>
                      </a:r>
                      <a:endParaRPr lang="id-ID" sz="1800" b="0"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948">
                <a:tc>
                  <a:txBody>
                    <a:bodyPr/>
                    <a:lstStyle/>
                    <a:p>
                      <a:pPr algn="ctr" fontAlgn="b"/>
                      <a:r>
                        <a:rPr lang="id-ID" sz="1800" b="1" i="0" u="none" strike="noStrike" dirty="0" smtClean="0">
                          <a:solidFill>
                            <a:schemeClr val="bg1"/>
                          </a:solidFill>
                          <a:latin typeface="Arial"/>
                        </a:rPr>
                        <a:t>Persentase</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id-ID" sz="1800" b="1" i="0" u="none" strike="noStrike" dirty="0" smtClean="0">
                          <a:solidFill>
                            <a:schemeClr val="bg1"/>
                          </a:solidFill>
                          <a:latin typeface="Arial"/>
                        </a:rPr>
                        <a:t>50%</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id-ID" sz="1800" b="1" i="0" u="none" strike="noStrike" dirty="0" smtClean="0">
                          <a:solidFill>
                            <a:schemeClr val="bg1"/>
                          </a:solidFill>
                          <a:latin typeface="Arial"/>
                        </a:rPr>
                        <a:t>54%</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id-ID" sz="1800" b="1" i="0" u="none" strike="noStrike" dirty="0" smtClean="0">
                          <a:solidFill>
                            <a:schemeClr val="bg1"/>
                          </a:solidFill>
                          <a:latin typeface="Arial"/>
                        </a:rPr>
                        <a:t>120%</a:t>
                      </a:r>
                      <a:endParaRPr lang="id-ID"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endParaRPr lang="id-ID" sz="18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id-ID" sz="1800" b="1" i="0" u="none" strike="noStrike" dirty="0" smtClean="0">
                          <a:solidFill>
                            <a:srgbClr val="FF0000"/>
                          </a:solidFill>
                          <a:latin typeface="Arial"/>
                        </a:rPr>
                        <a:t>95%</a:t>
                      </a:r>
                      <a:endParaRPr lang="id-ID" sz="18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843026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75263" y="240842"/>
            <a:ext cx="9928830" cy="1495449"/>
          </a:xfrm>
          <a:prstGeom prst="rect">
            <a:avLst/>
          </a:prstGeom>
          <a:noFill/>
        </p:spPr>
        <p:txBody>
          <a:bodyPr vert="horz" lIns="104306" tIns="52153" rIns="104306" bIns="52153" rtlCol="0" anchor="ctr">
            <a:normAutofit/>
          </a:bodyPr>
          <a:lstStyle/>
          <a:p>
            <a:pPr>
              <a:spcBef>
                <a:spcPct val="0"/>
              </a:spcBef>
              <a:defRPr/>
            </a:pPr>
            <a:r>
              <a:rPr lang="en-US" sz="3200" dirty="0">
                <a:solidFill>
                  <a:schemeClr val="tx1">
                    <a:lumMod val="75000"/>
                    <a:lumOff val="25000"/>
                  </a:schemeClr>
                </a:solidFill>
                <a:latin typeface="+mj-lt"/>
                <a:ea typeface="+mj-ea"/>
                <a:cs typeface="+mj-cs"/>
              </a:rPr>
              <a:t>D</a:t>
            </a:r>
            <a:r>
              <a:rPr lang="id-ID" sz="3200" dirty="0">
                <a:solidFill>
                  <a:schemeClr val="tx1">
                    <a:lumMod val="75000"/>
                    <a:lumOff val="25000"/>
                  </a:schemeClr>
                </a:solidFill>
                <a:latin typeface="+mj-lt"/>
                <a:ea typeface="+mj-ea"/>
                <a:cs typeface="+mj-cs"/>
              </a:rPr>
              <a:t>ata pemantauan dan evaluasi disimpan secara terpusat; dimasukkan ke dalam Database </a:t>
            </a:r>
            <a:r>
              <a:rPr lang="id-ID" sz="3200" dirty="0">
                <a:solidFill>
                  <a:schemeClr val="tx1">
                    <a:lumMod val="75000"/>
                    <a:lumOff val="25000"/>
                  </a:schemeClr>
                </a:solidFill>
              </a:rPr>
              <a:t>GIS </a:t>
            </a:r>
            <a:r>
              <a:rPr lang="id-ID" sz="3200" dirty="0">
                <a:solidFill>
                  <a:schemeClr val="tx1">
                    <a:lumMod val="75000"/>
                    <a:lumOff val="25000"/>
                  </a:schemeClr>
                </a:solidFill>
                <a:latin typeface="+mj-lt"/>
                <a:ea typeface="+mj-ea"/>
                <a:cs typeface="+mj-cs"/>
              </a:rPr>
              <a:t>untuk analisis</a:t>
            </a:r>
            <a:endParaRPr lang="en-US" sz="3200" dirty="0">
              <a:solidFill>
                <a:schemeClr val="tx1">
                  <a:lumMod val="75000"/>
                  <a:lumOff val="25000"/>
                </a:schemeClr>
              </a:solidFill>
              <a:latin typeface="+mj-lt"/>
              <a:ea typeface="+mj-ea"/>
              <a:cs typeface="+mj-cs"/>
            </a:endParaRPr>
          </a:p>
        </p:txBody>
      </p:sp>
      <p:graphicFrame>
        <p:nvGraphicFramePr>
          <p:cNvPr id="8" name="Diagram 7"/>
          <p:cNvGraphicFramePr/>
          <p:nvPr>
            <p:extLst>
              <p:ext uri="{D42A27DB-BD31-4B8C-83A1-F6EECF244321}">
                <p14:modId xmlns:p14="http://schemas.microsoft.com/office/powerpoint/2010/main" val="849282289"/>
              </p:ext>
            </p:extLst>
          </p:nvPr>
        </p:nvGraphicFramePr>
        <p:xfrm>
          <a:off x="4422822" y="2713159"/>
          <a:ext cx="6270579" cy="484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246354307"/>
              </p:ext>
            </p:extLst>
          </p:nvPr>
        </p:nvGraphicFramePr>
        <p:xfrm>
          <a:off x="-123580" y="2108449"/>
          <a:ext cx="6570453" cy="4523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Diagram group"/>
          <p:cNvGrpSpPr/>
          <p:nvPr/>
        </p:nvGrpSpPr>
        <p:grpSpPr>
          <a:xfrm>
            <a:off x="1637727" y="4217176"/>
            <a:ext cx="2897440" cy="766011"/>
            <a:chOff x="3013710" y="1993701"/>
            <a:chExt cx="2583180" cy="1329134"/>
          </a:xfrm>
          <a:gradFill>
            <a:gsLst>
              <a:gs pos="0">
                <a:srgbClr val="FF99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perspectiveLeft" zoom="91000"/>
            <a:lightRig rig="threePt" dir="t">
              <a:rot lat="0" lon="0" rev="20640000"/>
            </a:lightRig>
          </a:scene3d>
        </p:grpSpPr>
        <p:grpSp>
          <p:nvGrpSpPr>
            <p:cNvPr id="7" name="Group 6"/>
            <p:cNvGrpSpPr/>
            <p:nvPr/>
          </p:nvGrpSpPr>
          <p:grpSpPr>
            <a:xfrm>
              <a:off x="3013710" y="1993701"/>
              <a:ext cx="2583180" cy="1329134"/>
              <a:chOff x="3013710" y="1993701"/>
              <a:chExt cx="2583180" cy="1329134"/>
            </a:xfrm>
            <a:grpFill/>
          </p:grpSpPr>
          <p:sp>
            <p:nvSpPr>
              <p:cNvPr id="9" name="Rounded Rectangle 8"/>
              <p:cNvSpPr/>
              <p:nvPr/>
            </p:nvSpPr>
            <p:spPr>
              <a:xfrm>
                <a:off x="3013710" y="1993701"/>
                <a:ext cx="2583180" cy="1329134"/>
              </a:xfrm>
              <a:prstGeom prst="roundRect">
                <a:avLst/>
              </a:prstGeom>
              <a:grpFill/>
              <a:sp3d z="57200" extrusionH="600" contourW="3000" prstMaterial="plastic">
                <a:bevelT w="80600" h="18600" prst="relaxedInset"/>
                <a:bevelB w="80600" h="8600" prst="relaxedInset"/>
              </a:sp3d>
            </p:spPr>
            <p:style>
              <a:lnRef idx="0">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3078593" y="2058584"/>
                <a:ext cx="2453414" cy="1199368"/>
              </a:xfrm>
              <a:prstGeom prst="rect">
                <a:avLst/>
              </a:prstGeom>
              <a:grpFill/>
              <a:sp3d z="572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622532">
                  <a:lnSpc>
                    <a:spcPct val="90000"/>
                  </a:lnSpc>
                  <a:spcBef>
                    <a:spcPct val="0"/>
                  </a:spcBef>
                  <a:spcAft>
                    <a:spcPct val="35000"/>
                  </a:spcAft>
                </a:pPr>
                <a:r>
                  <a:rPr lang="id-ID" sz="3700" dirty="0"/>
                  <a:t>Database</a:t>
                </a:r>
                <a:endParaRPr lang="en-US" sz="3700" dirty="0"/>
              </a:p>
            </p:txBody>
          </p:sp>
        </p:grpSp>
      </p:gr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67420" y="5290907"/>
            <a:ext cx="2994152" cy="2117154"/>
          </a:xfrm>
          <a:prstGeom prst="rect">
            <a:avLst/>
          </a:prstGeom>
        </p:spPr>
      </p:pic>
    </p:spTree>
    <p:extLst>
      <p:ext uri="{BB962C8B-B14F-4D97-AF65-F5344CB8AC3E}">
        <p14:creationId xmlns:p14="http://schemas.microsoft.com/office/powerpoint/2010/main" val="6189847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26743" y="218098"/>
            <a:ext cx="9683468" cy="1402760"/>
          </a:xfrm>
          <a:prstGeom prst="rect">
            <a:avLst/>
          </a:prstGeom>
          <a:noFill/>
        </p:spPr>
        <p:txBody>
          <a:bodyPr vert="horz" lIns="104306" tIns="52153" rIns="104306" bIns="52153" rtlCol="0" anchor="ctr">
            <a:noAutofit/>
          </a:bodyPr>
          <a:lstStyle/>
          <a:p>
            <a:pPr>
              <a:spcBef>
                <a:spcPct val="0"/>
              </a:spcBef>
              <a:defRPr/>
            </a:pPr>
            <a:r>
              <a:rPr lang="en-US" sz="3000" dirty="0" err="1">
                <a:solidFill>
                  <a:srgbClr val="404040"/>
                </a:solidFill>
                <a:latin typeface="+mj-lt"/>
                <a:ea typeface="+mj-ea"/>
                <a:cs typeface="+mj-cs"/>
              </a:rPr>
              <a:t>Penilaian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kinerja</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dari</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penilaian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kilat</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menunjukkan</a:t>
            </a:r>
            <a:r>
              <a:rPr lang="en-US" sz="3000" dirty="0">
                <a:solidFill>
                  <a:srgbClr val="404040"/>
                </a:solidFill>
                <a:latin typeface="+mj-lt"/>
                <a:ea typeface="+mj-ea"/>
                <a:cs typeface="+mj-cs"/>
              </a:rPr>
              <a:t> di </a:t>
            </a:r>
            <a:r>
              <a:rPr lang="en-US" sz="3000" dirty="0" err="1">
                <a:solidFill>
                  <a:srgbClr val="404040"/>
                </a:solidFill>
                <a:latin typeface="+mj-lt"/>
                <a:ea typeface="+mj-ea"/>
                <a:cs typeface="+mj-cs"/>
              </a:rPr>
              <a:t>mana</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tindakan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dibutuhkan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sebuah</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alat</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advokasi</a:t>
            </a:r>
            <a:r>
              <a:rPr lang="en-US" sz="3000" dirty="0">
                <a:solidFill>
                  <a:srgbClr val="404040"/>
                </a:solidFill>
                <a:latin typeface="+mj-lt"/>
                <a:ea typeface="+mj-ea"/>
                <a:cs typeface="+mj-cs"/>
              </a:rPr>
              <a:t> yang </a:t>
            </a:r>
            <a:r>
              <a:rPr lang="en-US" sz="3000" dirty="0" err="1">
                <a:solidFill>
                  <a:srgbClr val="404040"/>
                </a:solidFill>
                <a:latin typeface="+mj-lt"/>
                <a:ea typeface="+mj-ea"/>
                <a:cs typeface="+mj-cs"/>
              </a:rPr>
              <a:t>kuat</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untuk</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melibatkan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Pemda</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dan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mengarahkan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kegiatan</a:t>
            </a:r>
            <a:r>
              <a:rPr lang="en-US" sz="3000" dirty="0">
                <a:solidFill>
                  <a:srgbClr val="404040"/>
                </a:solidFill>
                <a:latin typeface="+mj-lt"/>
                <a:ea typeface="+mj-ea"/>
                <a:cs typeface="+mj-cs"/>
              </a:rPr>
              <a:t> </a:t>
            </a:r>
            <a:r>
              <a:rPr lang="en-US" sz="3000" dirty="0" err="1">
                <a:solidFill>
                  <a:srgbClr val="404040"/>
                </a:solidFill>
                <a:latin typeface="+mj-lt"/>
                <a:ea typeface="+mj-ea"/>
                <a:cs typeface="+mj-cs"/>
              </a:rPr>
              <a:t>mereka</a:t>
            </a:r>
            <a:endParaRPr lang="en-US" sz="3000" dirty="0">
              <a:solidFill>
                <a:srgbClr val="404040"/>
              </a:solidFill>
              <a:latin typeface="+mj-lt"/>
              <a:ea typeface="+mj-ea"/>
              <a:cs typeface="+mj-cs"/>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6712" y="1676868"/>
            <a:ext cx="8146758" cy="5595579"/>
          </a:xfrm>
          <a:prstGeom prst="rect">
            <a:avLst/>
          </a:prstGeom>
        </p:spPr>
      </p:pic>
    </p:spTree>
    <p:extLst>
      <p:ext uri="{BB962C8B-B14F-4D97-AF65-F5344CB8AC3E}">
        <p14:creationId xmlns:p14="http://schemas.microsoft.com/office/powerpoint/2010/main" val="6900085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pic>
        <p:nvPicPr>
          <p:cNvPr id="14" name="Picture 2" descr="I:\SANITASI AWARD 2013 SKA\SANITASI AWARD 2013 KOTA SKA\DSC00232.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7282085" y="4385929"/>
            <a:ext cx="3367999" cy="3175334"/>
          </a:xfrm>
          <a:prstGeom prst="rect">
            <a:avLst/>
          </a:prstGeom>
          <a:noFill/>
        </p:spPr>
      </p:pic>
      <p:sp>
        <p:nvSpPr>
          <p:cNvPr id="5" name="Title 1"/>
          <p:cNvSpPr txBox="1">
            <a:spLocks/>
          </p:cNvSpPr>
          <p:nvPr/>
        </p:nvSpPr>
        <p:spPr>
          <a:xfrm>
            <a:off x="267335" y="187895"/>
            <a:ext cx="10129026" cy="1450186"/>
          </a:xfrm>
          <a:prstGeom prst="rect">
            <a:avLst/>
          </a:prstGeom>
          <a:noFill/>
        </p:spPr>
        <p:txBody>
          <a:bodyPr vert="horz" lIns="104306" tIns="52153" rIns="104306" bIns="52153" rtlCol="0" anchor="ctr">
            <a:noAutofit/>
          </a:bodyPr>
          <a:lstStyle/>
          <a:p>
            <a:pPr>
              <a:spcBef>
                <a:spcPct val="0"/>
              </a:spcBef>
              <a:defRPr/>
            </a:pPr>
            <a:r>
              <a:rPr lang="id-ID" sz="2700" dirty="0">
                <a:solidFill>
                  <a:srgbClr val="404040"/>
                </a:solidFill>
                <a:latin typeface="+mj-lt"/>
                <a:ea typeface="+mj-ea"/>
                <a:cs typeface="+mj-cs"/>
              </a:rPr>
              <a:t>Acara Penghargaan KSM adalah peluang untuk melibatkan dan mengedukasi Pemda: Pemda harus berpartisipasi dalam kunjungan lapangan dan pemantauan untuk menilai para pelamar</a:t>
            </a:r>
            <a:endParaRPr lang="en-US" sz="2700" dirty="0">
              <a:solidFill>
                <a:srgbClr val="404040"/>
              </a:solidFill>
              <a:latin typeface="+mj-lt"/>
              <a:ea typeface="+mj-ea"/>
              <a:cs typeface="+mj-cs"/>
            </a:endParaRPr>
          </a:p>
        </p:txBody>
      </p:sp>
      <p:sp>
        <p:nvSpPr>
          <p:cNvPr id="8" name="Rectangle 3"/>
          <p:cNvSpPr>
            <a:spLocks noChangeArrowheads="1"/>
          </p:cNvSpPr>
          <p:nvPr/>
        </p:nvSpPr>
        <p:spPr bwMode="auto">
          <a:xfrm>
            <a:off x="1336677" y="415743"/>
            <a:ext cx="187307" cy="370620"/>
          </a:xfrm>
          <a:prstGeom prst="rect">
            <a:avLst/>
          </a:prstGeom>
          <a:noFill/>
          <a:ln w="9525">
            <a:noFill/>
            <a:miter lim="800000"/>
            <a:headEnd/>
            <a:tailEnd/>
          </a:ln>
          <a:effectLst/>
        </p:spPr>
        <p:txBody>
          <a:bodyPr vert="horz" wrap="none" lIns="92716" tIns="46358" rIns="92716" bIns="46358" numCol="1" anchor="ctr" anchorCtr="0" compatLnSpc="1">
            <a:prstTxWarp prst="textNoShape">
              <a:avLst/>
            </a:prstTxWarp>
            <a:spAutoFit/>
          </a:bodyPr>
          <a:lstStyle/>
          <a:p>
            <a:endParaRPr lang="en-US" sz="1800"/>
          </a:p>
        </p:txBody>
      </p:sp>
      <p:sp>
        <p:nvSpPr>
          <p:cNvPr id="9" name="Rectangle 4"/>
          <p:cNvSpPr>
            <a:spLocks noChangeArrowheads="1"/>
          </p:cNvSpPr>
          <p:nvPr/>
        </p:nvSpPr>
        <p:spPr bwMode="auto">
          <a:xfrm>
            <a:off x="1871347" y="5316562"/>
            <a:ext cx="187307" cy="370620"/>
          </a:xfrm>
          <a:prstGeom prst="rect">
            <a:avLst/>
          </a:prstGeom>
          <a:noFill/>
          <a:ln w="9525">
            <a:noFill/>
            <a:miter lim="800000"/>
            <a:headEnd/>
            <a:tailEnd/>
          </a:ln>
          <a:effectLst/>
        </p:spPr>
        <p:txBody>
          <a:bodyPr vert="horz" wrap="none" lIns="92716" tIns="46358" rIns="92716" bIns="46358" numCol="1" anchor="ctr" anchorCtr="0" compatLnSpc="1">
            <a:prstTxWarp prst="textNoShape">
              <a:avLst/>
            </a:prstTxWarp>
            <a:spAutoFit/>
          </a:bodyPr>
          <a:lstStyle/>
          <a:p>
            <a:pPr defTabSz="927172" fontAlgn="base">
              <a:spcBef>
                <a:spcPct val="0"/>
              </a:spcBef>
              <a:spcAft>
                <a:spcPct val="0"/>
              </a:spcAft>
            </a:pPr>
            <a:endParaRPr lang="en-US" sz="1800">
              <a:latin typeface="Arial" pitchFamily="34" charset="0"/>
              <a:cs typeface="Arial" pitchFamily="34" charset="0"/>
            </a:endParaRPr>
          </a:p>
        </p:txBody>
      </p:sp>
      <p:sp>
        <p:nvSpPr>
          <p:cNvPr id="18" name="Content Placeholder 2"/>
          <p:cNvSpPr txBox="1">
            <a:spLocks/>
          </p:cNvSpPr>
          <p:nvPr/>
        </p:nvSpPr>
        <p:spPr>
          <a:xfrm>
            <a:off x="4972431" y="2186431"/>
            <a:ext cx="5720969" cy="1804238"/>
          </a:xfrm>
          <a:prstGeom prst="rect">
            <a:avLst/>
          </a:prstGeom>
        </p:spPr>
        <p:txBody>
          <a:bodyPr vert="horz" lIns="104306" tIns="52153" rIns="104306" bIns="52153"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dirty="0">
                <a:solidFill>
                  <a:schemeClr val="tx1">
                    <a:lumMod val="75000"/>
                    <a:lumOff val="25000"/>
                  </a:schemeClr>
                </a:solidFill>
              </a:rPr>
              <a:t>Di Denpasar</a:t>
            </a:r>
            <a:r>
              <a:rPr lang="en-US" dirty="0">
                <a:solidFill>
                  <a:schemeClr val="tx1">
                    <a:lumMod val="75000"/>
                    <a:lumOff val="25000"/>
                  </a:schemeClr>
                </a:solidFill>
              </a:rPr>
              <a:t>, </a:t>
            </a:r>
            <a:r>
              <a:rPr lang="en-US" dirty="0" err="1">
                <a:solidFill>
                  <a:schemeClr val="tx1">
                    <a:lumMod val="75000"/>
                    <a:lumOff val="25000"/>
                  </a:schemeClr>
                </a:solidFill>
              </a:rPr>
              <a:t>Mojokerto</a:t>
            </a:r>
            <a:r>
              <a:rPr lang="en-US" dirty="0">
                <a:solidFill>
                  <a:schemeClr val="tx1">
                    <a:lumMod val="75000"/>
                    <a:lumOff val="25000"/>
                  </a:schemeClr>
                </a:solidFill>
              </a:rPr>
              <a:t>, S</a:t>
            </a:r>
            <a:r>
              <a:rPr lang="id-ID" dirty="0">
                <a:solidFill>
                  <a:schemeClr val="tx1">
                    <a:lumMod val="75000"/>
                    <a:lumOff val="25000"/>
                  </a:schemeClr>
                </a:solidFill>
              </a:rPr>
              <a:t>urakarta</a:t>
            </a:r>
            <a:r>
              <a:rPr lang="en-US" dirty="0">
                <a:solidFill>
                  <a:schemeClr val="tx1">
                    <a:lumMod val="75000"/>
                    <a:lumOff val="25000"/>
                  </a:schemeClr>
                </a:solidFill>
              </a:rPr>
              <a:t>, </a:t>
            </a:r>
            <a:r>
              <a:rPr lang="id-ID" dirty="0">
                <a:solidFill>
                  <a:schemeClr val="tx1">
                    <a:lumMod val="75000"/>
                    <a:lumOff val="25000"/>
                  </a:schemeClr>
                </a:solidFill>
              </a:rPr>
              <a:t>Bogor</a:t>
            </a:r>
            <a:r>
              <a:rPr lang="en-US" dirty="0">
                <a:solidFill>
                  <a:schemeClr val="tx1">
                    <a:lumMod val="75000"/>
                    <a:lumOff val="25000"/>
                  </a:schemeClr>
                </a:solidFill>
              </a:rPr>
              <a:t>, </a:t>
            </a:r>
            <a:r>
              <a:rPr lang="en-US" dirty="0" err="1">
                <a:solidFill>
                  <a:schemeClr val="tx1">
                    <a:lumMod val="75000"/>
                    <a:lumOff val="25000"/>
                  </a:schemeClr>
                </a:solidFill>
              </a:rPr>
              <a:t>Bekasi</a:t>
            </a:r>
            <a:r>
              <a:rPr lang="en-US" dirty="0">
                <a:solidFill>
                  <a:schemeClr val="tx1">
                    <a:lumMod val="75000"/>
                    <a:lumOff val="25000"/>
                  </a:schemeClr>
                </a:solidFill>
              </a:rPr>
              <a:t>, </a:t>
            </a:r>
            <a:r>
              <a:rPr lang="en-US" dirty="0" err="1">
                <a:solidFill>
                  <a:schemeClr val="tx1">
                    <a:lumMod val="75000"/>
                    <a:lumOff val="25000"/>
                  </a:schemeClr>
                </a:solidFill>
              </a:rPr>
              <a:t>Sleman</a:t>
            </a:r>
            <a:r>
              <a:rPr lang="id-ID" dirty="0">
                <a:solidFill>
                  <a:schemeClr val="tx1">
                    <a:lumMod val="75000"/>
                    <a:lumOff val="25000"/>
                  </a:schemeClr>
                </a:solidFill>
              </a:rPr>
              <a:t>, Temanggung</a:t>
            </a:r>
            <a:r>
              <a:rPr lang="en-US" dirty="0">
                <a:solidFill>
                  <a:schemeClr val="tx1">
                    <a:lumMod val="75000"/>
                    <a:lumOff val="25000"/>
                  </a:schemeClr>
                </a:solidFill>
              </a:rPr>
              <a:t>.</a:t>
            </a:r>
          </a:p>
        </p:txBody>
      </p:sp>
      <p:pic>
        <p:nvPicPr>
          <p:cNvPr id="19" name="Picture 18"/>
          <p:cNvPicPr>
            <a:picLocks noChangeAspect="1"/>
          </p:cNvPicPr>
          <p:nvPr/>
        </p:nvPicPr>
        <p:blipFill>
          <a:blip r:embed="rId3"/>
          <a:stretch>
            <a:fillRect/>
          </a:stretch>
        </p:blipFill>
        <p:spPr>
          <a:xfrm>
            <a:off x="1631871" y="1718064"/>
            <a:ext cx="3061166" cy="2844225"/>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703424"/>
            <a:ext cx="1871346" cy="2682507"/>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4385931"/>
            <a:ext cx="3808996" cy="3187103"/>
          </a:xfrm>
          <a:prstGeom prst="rect">
            <a:avLst/>
          </a:prstGeom>
        </p:spPr>
      </p:pic>
      <p:pic>
        <p:nvPicPr>
          <p:cNvPr id="17" name="Picture 5" descr="E:\AKSANSI\2014 Sanitasi Award dan Pelthan KSM,KPP di HOTEL DANA\DSC0344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77364" y="4385929"/>
            <a:ext cx="3704720" cy="3175334"/>
          </a:xfrm>
          <a:prstGeom prst="rect">
            <a:avLst/>
          </a:prstGeom>
          <a:noFill/>
        </p:spPr>
      </p:pic>
    </p:spTree>
    <p:extLst>
      <p:ext uri="{BB962C8B-B14F-4D97-AF65-F5344CB8AC3E}">
        <p14:creationId xmlns:p14="http://schemas.microsoft.com/office/powerpoint/2010/main" val="24289839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948" y="239306"/>
            <a:ext cx="8922257" cy="1558003"/>
          </a:xfrm>
        </p:spPr>
        <p:txBody>
          <a:bodyPr>
            <a:normAutofit/>
          </a:bodyPr>
          <a:lstStyle/>
          <a:p>
            <a:r>
              <a:rPr lang="id-ID" sz="4600" dirty="0"/>
              <a:t>Mengapa Pengelolaan bersama?</a:t>
            </a:r>
            <a:endParaRPr lang="en-US" sz="4600" dirty="0"/>
          </a:p>
        </p:txBody>
      </p:sp>
      <p:sp>
        <p:nvSpPr>
          <p:cNvPr id="3" name="Text Placeholder 6"/>
          <p:cNvSpPr txBox="1">
            <a:spLocks/>
          </p:cNvSpPr>
          <p:nvPr/>
        </p:nvSpPr>
        <p:spPr>
          <a:xfrm>
            <a:off x="802006" y="1769896"/>
            <a:ext cx="4511128" cy="1163944"/>
          </a:xfrm>
          <a:prstGeom prst="rect">
            <a:avLst/>
          </a:prstGeom>
          <a:solidFill>
            <a:srgbClr val="E2856F">
              <a:alpha val="70000"/>
            </a:srgbClr>
          </a:solidFill>
        </p:spPr>
        <p:txBody>
          <a:bodyPr lIns="104306" tIns="52153" rIns="104306" bIns="52153"/>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ts val="0"/>
              </a:spcBef>
              <a:buNone/>
            </a:pPr>
            <a:r>
              <a:rPr lang="id-ID" sz="3200" b="1" dirty="0">
                <a:solidFill>
                  <a:schemeClr val="bg1"/>
                </a:solidFill>
              </a:rPr>
              <a:t>Manfaat untuk</a:t>
            </a:r>
          </a:p>
          <a:p>
            <a:pPr marL="0" indent="0" algn="ctr">
              <a:spcBef>
                <a:spcPts val="0"/>
              </a:spcBef>
              <a:buNone/>
            </a:pPr>
            <a:r>
              <a:rPr lang="en-US" sz="3200" b="1" dirty="0">
                <a:solidFill>
                  <a:schemeClr val="bg1"/>
                </a:solidFill>
              </a:rPr>
              <a:t>PEMDA </a:t>
            </a:r>
            <a:r>
              <a:rPr lang="id-ID" sz="3200" b="1" dirty="0">
                <a:solidFill>
                  <a:schemeClr val="bg1"/>
                </a:solidFill>
              </a:rPr>
              <a:t>&amp;</a:t>
            </a:r>
            <a:r>
              <a:rPr lang="en-US" sz="3200" b="1" dirty="0">
                <a:solidFill>
                  <a:schemeClr val="bg1"/>
                </a:solidFill>
              </a:rPr>
              <a:t> </a:t>
            </a:r>
            <a:r>
              <a:rPr lang="id-ID" sz="3200" b="1" dirty="0">
                <a:solidFill>
                  <a:schemeClr val="bg1"/>
                </a:solidFill>
              </a:rPr>
              <a:t>KSM</a:t>
            </a:r>
            <a:endParaRPr lang="en-US" sz="3200" b="1" dirty="0">
              <a:solidFill>
                <a:schemeClr val="bg1"/>
              </a:solidFill>
            </a:endParaRPr>
          </a:p>
        </p:txBody>
      </p:sp>
      <p:sp>
        <p:nvSpPr>
          <p:cNvPr id="4" name="Content Placeholder 2"/>
          <p:cNvSpPr txBox="1">
            <a:spLocks/>
          </p:cNvSpPr>
          <p:nvPr/>
        </p:nvSpPr>
        <p:spPr>
          <a:xfrm>
            <a:off x="564375" y="2922285"/>
            <a:ext cx="4566099" cy="4356478"/>
          </a:xfrm>
          <a:prstGeom prst="rect">
            <a:avLst/>
          </a:prstGeom>
        </p:spPr>
        <p:txBody>
          <a:bodyPr lIns="104306" tIns="52153" rIns="104306" bIns="52153">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id-ID" sz="2700" dirty="0">
                <a:solidFill>
                  <a:schemeClr val="tx1">
                    <a:lumMod val="75000"/>
                    <a:lumOff val="25000"/>
                  </a:schemeClr>
                </a:solidFill>
              </a:rPr>
              <a:t>Membantu Pemda mengelola dan memastikan keberlanjutan sistem skala lokal</a:t>
            </a:r>
            <a:endParaRPr lang="en-US" sz="2700" dirty="0">
              <a:solidFill>
                <a:schemeClr val="tx1">
                  <a:lumMod val="75000"/>
                  <a:lumOff val="25000"/>
                </a:schemeClr>
              </a:solidFill>
            </a:endParaRPr>
          </a:p>
          <a:p>
            <a:r>
              <a:rPr lang="id-ID" sz="2700" dirty="0">
                <a:solidFill>
                  <a:schemeClr val="tx1">
                    <a:lumMod val="75000"/>
                    <a:lumOff val="25000"/>
                  </a:schemeClr>
                </a:solidFill>
              </a:rPr>
              <a:t>Memaksimalkan investasi skala lokal</a:t>
            </a:r>
            <a:endParaRPr lang="en-US" sz="2700" dirty="0">
              <a:solidFill>
                <a:schemeClr val="tx1">
                  <a:lumMod val="75000"/>
                  <a:lumOff val="25000"/>
                </a:schemeClr>
              </a:solidFill>
            </a:endParaRPr>
          </a:p>
          <a:p>
            <a:r>
              <a:rPr lang="id-ID" sz="2700" dirty="0">
                <a:solidFill>
                  <a:schemeClr val="tx1">
                    <a:lumMod val="75000"/>
                    <a:lumOff val="25000"/>
                  </a:schemeClr>
                </a:solidFill>
              </a:rPr>
              <a:t>Mendapatkan dukungan dan bantuan teknis, kelembagaan &amp; keuangan</a:t>
            </a:r>
            <a:endParaRPr lang="en-US" sz="2700" dirty="0">
              <a:solidFill>
                <a:schemeClr val="tx1">
                  <a:lumMod val="75000"/>
                  <a:lumOff val="25000"/>
                </a:schemeClr>
              </a:solidFill>
            </a:endParaRPr>
          </a:p>
          <a:p>
            <a:r>
              <a:rPr lang="id-ID" sz="2700" dirty="0">
                <a:solidFill>
                  <a:schemeClr val="tx1">
                    <a:lumMod val="75000"/>
                    <a:lumOff val="25000"/>
                  </a:schemeClr>
                </a:solidFill>
              </a:rPr>
              <a:t>Mendapatkan hasil M&amp;E sebagai referensi untuk perencanaan pasca implementasi skala lokal di masa mendatang</a:t>
            </a:r>
            <a:endParaRPr lang="en-US" sz="2700" dirty="0">
              <a:solidFill>
                <a:schemeClr val="tx1">
                  <a:lumMod val="75000"/>
                  <a:lumOff val="25000"/>
                </a:schemeClr>
              </a:solidFill>
            </a:endParaRPr>
          </a:p>
        </p:txBody>
      </p:sp>
      <p:sp>
        <p:nvSpPr>
          <p:cNvPr id="5" name="Text Placeholder 7"/>
          <p:cNvSpPr txBox="1">
            <a:spLocks/>
          </p:cNvSpPr>
          <p:nvPr/>
        </p:nvSpPr>
        <p:spPr>
          <a:xfrm>
            <a:off x="5643140" y="1769895"/>
            <a:ext cx="4614603" cy="1152390"/>
          </a:xfrm>
          <a:prstGeom prst="rect">
            <a:avLst/>
          </a:prstGeom>
          <a:solidFill>
            <a:srgbClr val="E2856F">
              <a:alpha val="70000"/>
            </a:srgbClr>
          </a:solidFill>
        </p:spPr>
        <p:txBody>
          <a:bodyPr lIns="104306" tIns="52153" rIns="104306" bIns="52153"/>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ts val="0"/>
              </a:spcBef>
              <a:buNone/>
            </a:pPr>
            <a:r>
              <a:rPr lang="id-ID" sz="3200" b="1" dirty="0">
                <a:solidFill>
                  <a:schemeClr val="bg1"/>
                </a:solidFill>
              </a:rPr>
              <a:t>Manfaat untuk</a:t>
            </a:r>
          </a:p>
          <a:p>
            <a:pPr marL="0" indent="0" algn="ctr">
              <a:spcBef>
                <a:spcPts val="0"/>
              </a:spcBef>
              <a:buNone/>
            </a:pPr>
            <a:r>
              <a:rPr lang="id-ID" sz="3200" b="1" dirty="0">
                <a:solidFill>
                  <a:schemeClr val="bg1"/>
                </a:solidFill>
              </a:rPr>
              <a:t>AKSANSI &amp; DONOR</a:t>
            </a:r>
            <a:endParaRPr lang="en-US" sz="3200" b="1" dirty="0">
              <a:solidFill>
                <a:schemeClr val="bg1"/>
              </a:solidFill>
            </a:endParaRPr>
          </a:p>
        </p:txBody>
      </p:sp>
      <p:sp>
        <p:nvSpPr>
          <p:cNvPr id="6" name="Content Placeholder 8"/>
          <p:cNvSpPr txBox="1">
            <a:spLocks/>
          </p:cNvSpPr>
          <p:nvPr/>
        </p:nvSpPr>
        <p:spPr>
          <a:xfrm>
            <a:off x="5643140" y="2505903"/>
            <a:ext cx="4614603" cy="4356478"/>
          </a:xfrm>
          <a:prstGeom prst="rect">
            <a:avLst/>
          </a:prstGeom>
        </p:spPr>
        <p:txBody>
          <a:bodyPr lIns="104306" tIns="52153" rIns="104306" bIns="52153"/>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id-ID" sz="2700" dirty="0">
              <a:solidFill>
                <a:schemeClr val="tx1">
                  <a:lumMod val="75000"/>
                  <a:lumOff val="25000"/>
                </a:schemeClr>
              </a:solidFill>
            </a:endParaRPr>
          </a:p>
          <a:p>
            <a:r>
              <a:rPr lang="id-ID" sz="2700" dirty="0">
                <a:solidFill>
                  <a:schemeClr val="tx1">
                    <a:lumMod val="75000"/>
                    <a:lumOff val="25000"/>
                  </a:schemeClr>
                </a:solidFill>
              </a:rPr>
              <a:t>Cakupan paket layanan O&amp;M yang lebih luas</a:t>
            </a:r>
            <a:endParaRPr lang="en-US" sz="2700" dirty="0">
              <a:solidFill>
                <a:schemeClr val="tx1">
                  <a:lumMod val="75000"/>
                  <a:lumOff val="25000"/>
                </a:schemeClr>
              </a:solidFill>
            </a:endParaRPr>
          </a:p>
          <a:p>
            <a:r>
              <a:rPr lang="id-ID" sz="2700" dirty="0">
                <a:solidFill>
                  <a:schemeClr val="tx1">
                    <a:lumMod val="75000"/>
                    <a:lumOff val="25000"/>
                  </a:schemeClr>
                </a:solidFill>
              </a:rPr>
              <a:t>KSM aktif, dapat meningkat kinerjanya dan berinovasi</a:t>
            </a:r>
          </a:p>
          <a:p>
            <a:r>
              <a:rPr lang="id-ID" sz="2700" dirty="0">
                <a:solidFill>
                  <a:schemeClr val="tx1">
                    <a:lumMod val="75000"/>
                    <a:lumOff val="25000"/>
                  </a:schemeClr>
                </a:solidFill>
              </a:rPr>
              <a:t>Mendapat alokasi anggaran Pemda untuk pengelolaan skala lokal</a:t>
            </a:r>
            <a:endParaRPr lang="en-US" sz="2700" dirty="0">
              <a:solidFill>
                <a:schemeClr val="tx1">
                  <a:lumMod val="75000"/>
                  <a:lumOff val="25000"/>
                </a:schemeClr>
              </a:solidFill>
            </a:endParaRPr>
          </a:p>
          <a:p>
            <a:endParaRPr lang="en-US" sz="2700" dirty="0">
              <a:solidFill>
                <a:schemeClr val="tx1">
                  <a:lumMod val="75000"/>
                  <a:lumOff val="25000"/>
                </a:schemeClr>
              </a:solidFill>
            </a:endParaRPr>
          </a:p>
        </p:txBody>
      </p:sp>
    </p:spTree>
    <p:extLst>
      <p:ext uri="{BB962C8B-B14F-4D97-AF65-F5344CB8AC3E}">
        <p14:creationId xmlns:p14="http://schemas.microsoft.com/office/powerpoint/2010/main" val="41030156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39431" y="3354010"/>
            <a:ext cx="3033604" cy="983311"/>
          </a:xfrm>
          <a:prstGeom prst="rect">
            <a:avLst/>
          </a:prstGeom>
          <a:solidFill>
            <a:schemeClr val="bg1">
              <a:lumMod val="65000"/>
              <a:alpha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grpSp>
        <p:nvGrpSpPr>
          <p:cNvPr id="27" name="Group 26"/>
          <p:cNvGrpSpPr/>
          <p:nvPr/>
        </p:nvGrpSpPr>
        <p:grpSpPr>
          <a:xfrm>
            <a:off x="224434" y="3271771"/>
            <a:ext cx="10116920" cy="1188612"/>
            <a:chOff x="190886" y="4745196"/>
            <a:chExt cx="8780934" cy="1371952"/>
          </a:xfrm>
        </p:grpSpPr>
        <p:sp>
          <p:nvSpPr>
            <p:cNvPr id="28" name="Down Arrow 27"/>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29" name="Down Arrow 28"/>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grpSp>
        <p:nvGrpSpPr>
          <p:cNvPr id="6" name="Group 5"/>
          <p:cNvGrpSpPr/>
          <p:nvPr/>
        </p:nvGrpSpPr>
        <p:grpSpPr>
          <a:xfrm>
            <a:off x="6909668" y="3349502"/>
            <a:ext cx="3431687" cy="983311"/>
            <a:chOff x="0" y="2324645"/>
            <a:chExt cx="2677914" cy="1606748"/>
          </a:xfrm>
          <a:solidFill>
            <a:schemeClr val="bg1">
              <a:lumMod val="65000"/>
              <a:alpha val="50000"/>
            </a:schemeClr>
          </a:solidFill>
        </p:grpSpPr>
        <p:sp>
          <p:nvSpPr>
            <p:cNvPr id="7" name="Rectangle 6"/>
            <p:cNvSpPr/>
            <p:nvPr/>
          </p:nvSpPr>
          <p:spPr>
            <a:xfrm>
              <a:off x="0" y="232464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5" name="Title 1"/>
          <p:cNvSpPr txBox="1">
            <a:spLocks/>
          </p:cNvSpPr>
          <p:nvPr/>
        </p:nvSpPr>
        <p:spPr>
          <a:xfrm>
            <a:off x="224434" y="1081999"/>
            <a:ext cx="10022312" cy="2013116"/>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gn="ctr"/>
            <a:r>
              <a:rPr lang="en-AU" sz="5000" dirty="0" err="1">
                <a:solidFill>
                  <a:srgbClr val="404040"/>
                </a:solidFill>
              </a:rPr>
              <a:t>Apakah</a:t>
            </a:r>
            <a:r>
              <a:rPr lang="en-AU" sz="5000" dirty="0">
                <a:solidFill>
                  <a:srgbClr val="404040"/>
                </a:solidFill>
              </a:rPr>
              <a:t> </a:t>
            </a:r>
            <a:r>
              <a:rPr lang="en-AU" sz="5000" dirty="0" err="1">
                <a:solidFill>
                  <a:srgbClr val="404040"/>
                </a:solidFill>
              </a:rPr>
              <a:t>alat-alat</a:t>
            </a:r>
            <a:r>
              <a:rPr lang="en-AU" sz="5000" dirty="0">
                <a:solidFill>
                  <a:srgbClr val="404040"/>
                </a:solidFill>
              </a:rPr>
              <a:t> ‘</a:t>
            </a:r>
            <a:r>
              <a:rPr lang="en-AU" sz="5000" dirty="0" err="1">
                <a:solidFill>
                  <a:srgbClr val="404040"/>
                </a:solidFill>
              </a:rPr>
              <a:t>Pengelolaan</a:t>
            </a:r>
            <a:r>
              <a:rPr lang="en-AU" sz="5000" dirty="0">
                <a:solidFill>
                  <a:srgbClr val="404040"/>
                </a:solidFill>
              </a:rPr>
              <a:t> </a:t>
            </a:r>
            <a:r>
              <a:rPr lang="en-AU" sz="5000" dirty="0" err="1">
                <a:solidFill>
                  <a:srgbClr val="404040"/>
                </a:solidFill>
              </a:rPr>
              <a:t>bersama</a:t>
            </a:r>
            <a:r>
              <a:rPr lang="en-AU" sz="5000" dirty="0">
                <a:solidFill>
                  <a:srgbClr val="404040"/>
                </a:solidFill>
              </a:rPr>
              <a:t>’ </a:t>
            </a:r>
            <a:r>
              <a:rPr lang="en-AU" sz="5000" dirty="0" err="1">
                <a:solidFill>
                  <a:srgbClr val="404040"/>
                </a:solidFill>
              </a:rPr>
              <a:t>ini</a:t>
            </a:r>
            <a:r>
              <a:rPr lang="en-AU" sz="5000" dirty="0">
                <a:solidFill>
                  <a:srgbClr val="404040"/>
                </a:solidFill>
              </a:rPr>
              <a:t> </a:t>
            </a:r>
            <a:r>
              <a:rPr lang="en-AU" sz="5000" dirty="0" err="1">
                <a:solidFill>
                  <a:srgbClr val="404040"/>
                </a:solidFill>
              </a:rPr>
              <a:t>membantu</a:t>
            </a:r>
            <a:r>
              <a:rPr lang="en-AU" sz="5000" dirty="0">
                <a:solidFill>
                  <a:srgbClr val="404040"/>
                </a:solidFill>
              </a:rPr>
              <a:t> </a:t>
            </a:r>
            <a:r>
              <a:rPr lang="en-AU" sz="5000" dirty="0" err="1">
                <a:solidFill>
                  <a:srgbClr val="404040"/>
                </a:solidFill>
              </a:rPr>
              <a:t>bagi</a:t>
            </a:r>
            <a:r>
              <a:rPr lang="en-AU" sz="5000" dirty="0">
                <a:solidFill>
                  <a:srgbClr val="404040"/>
                </a:solidFill>
              </a:rPr>
              <a:t> </a:t>
            </a:r>
            <a:r>
              <a:rPr lang="en-AU" sz="5000" dirty="0" err="1">
                <a:solidFill>
                  <a:srgbClr val="404040"/>
                </a:solidFill>
              </a:rPr>
              <a:t>Pemerintah</a:t>
            </a:r>
            <a:r>
              <a:rPr lang="en-AU" sz="5000" dirty="0">
                <a:solidFill>
                  <a:srgbClr val="404040"/>
                </a:solidFill>
              </a:rPr>
              <a:t> Daerah?</a:t>
            </a:r>
          </a:p>
        </p:txBody>
      </p:sp>
      <p:sp>
        <p:nvSpPr>
          <p:cNvPr id="18" name="Rectangle 17"/>
          <p:cNvSpPr/>
          <p:nvPr/>
        </p:nvSpPr>
        <p:spPr>
          <a:xfrm>
            <a:off x="232934" y="3298000"/>
            <a:ext cx="3033604" cy="1119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sp>
        <p:nvSpPr>
          <p:cNvPr id="30" name="Title 1"/>
          <p:cNvSpPr txBox="1">
            <a:spLocks/>
          </p:cNvSpPr>
          <p:nvPr/>
        </p:nvSpPr>
        <p:spPr>
          <a:xfrm>
            <a:off x="319042" y="4413443"/>
            <a:ext cx="10022312" cy="2524036"/>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gn="ctr"/>
            <a:r>
              <a:rPr lang="en-AU" sz="5000" dirty="0" err="1"/>
              <a:t>Tergantung</a:t>
            </a:r>
            <a:r>
              <a:rPr lang="en-AU" sz="5000" dirty="0"/>
              <a:t> </a:t>
            </a:r>
            <a:r>
              <a:rPr lang="en-AU" sz="5000" dirty="0" err="1"/>
              <a:t>pada</a:t>
            </a:r>
            <a:r>
              <a:rPr lang="en-AU" sz="5000" dirty="0"/>
              <a:t> </a:t>
            </a:r>
            <a:r>
              <a:rPr lang="en-AU" sz="5000" dirty="0" err="1"/>
              <a:t>kebutuhan</a:t>
            </a:r>
            <a:r>
              <a:rPr lang="en-AU" sz="5000" dirty="0"/>
              <a:t> </a:t>
            </a:r>
            <a:r>
              <a:rPr lang="en-AU" sz="5000" dirty="0" err="1"/>
              <a:t>dan</a:t>
            </a:r>
            <a:r>
              <a:rPr lang="en-AU" sz="5000" dirty="0"/>
              <a:t> </a:t>
            </a:r>
            <a:r>
              <a:rPr lang="en-AU" sz="5000" dirty="0" err="1"/>
              <a:t>kekuatan</a:t>
            </a:r>
            <a:r>
              <a:rPr lang="en-AU" sz="5000" dirty="0"/>
              <a:t> di </a:t>
            </a:r>
            <a:r>
              <a:rPr lang="en-AU" sz="5000" dirty="0" err="1"/>
              <a:t>masing-masing</a:t>
            </a:r>
            <a:r>
              <a:rPr lang="en-AU" sz="5000" dirty="0"/>
              <a:t> </a:t>
            </a:r>
            <a:r>
              <a:rPr lang="en-AU" sz="5000" dirty="0" err="1"/>
              <a:t>wilayah</a:t>
            </a:r>
            <a:r>
              <a:rPr lang="en-AU" sz="5000" dirty="0"/>
              <a:t>! </a:t>
            </a:r>
          </a:p>
        </p:txBody>
      </p:sp>
      <p:sp>
        <p:nvSpPr>
          <p:cNvPr id="19" name="Title 1"/>
          <p:cNvSpPr>
            <a:spLocks noGrp="1"/>
          </p:cNvSpPr>
          <p:nvPr>
            <p:ph type="title"/>
          </p:nvPr>
        </p:nvSpPr>
        <p:spPr>
          <a:xfrm>
            <a:off x="319042" y="172251"/>
            <a:ext cx="10022312" cy="854588"/>
          </a:xfrm>
        </p:spPr>
        <p:txBody>
          <a:bodyPr>
            <a:normAutofit/>
          </a:bodyPr>
          <a:lstStyle/>
          <a:p>
            <a:r>
              <a:rPr lang="en-AU" dirty="0" smtClean="0"/>
              <a:t>PESAN UTAMA</a:t>
            </a:r>
            <a:endParaRPr lang="en-AU" dirty="0"/>
          </a:p>
        </p:txBody>
      </p:sp>
      <p:grpSp>
        <p:nvGrpSpPr>
          <p:cNvPr id="26" name="Group 25"/>
          <p:cNvGrpSpPr/>
          <p:nvPr/>
        </p:nvGrpSpPr>
        <p:grpSpPr>
          <a:xfrm>
            <a:off x="3337620" y="3349502"/>
            <a:ext cx="3492439" cy="983311"/>
            <a:chOff x="2945705" y="450105"/>
            <a:chExt cx="2677914" cy="1606748"/>
          </a:xfrm>
        </p:grpSpPr>
        <p:sp>
          <p:nvSpPr>
            <p:cNvPr id="31" name="Rectangle 30"/>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2" name="Rectangle 31"/>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sp>
        <p:nvSpPr>
          <p:cNvPr id="35" name="Rectangle 34"/>
          <p:cNvSpPr/>
          <p:nvPr/>
        </p:nvSpPr>
        <p:spPr>
          <a:xfrm>
            <a:off x="6931018" y="6108399"/>
            <a:ext cx="3582377" cy="983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a:t>Institution-led</a:t>
            </a:r>
          </a:p>
        </p:txBody>
      </p:sp>
    </p:spTree>
    <p:extLst>
      <p:ext uri="{BB962C8B-B14F-4D97-AF65-F5344CB8AC3E}">
        <p14:creationId xmlns:p14="http://schemas.microsoft.com/office/powerpoint/2010/main" val="12920575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368592" y="1453577"/>
            <a:ext cx="3829734" cy="1446908"/>
          </a:xfrm>
          <a:prstGeom prst="rect">
            <a:avLst/>
          </a:prstGeom>
          <a:solidFill>
            <a:srgbClr val="9FCE65">
              <a:alpha val="8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Memperkuat</a:t>
            </a:r>
            <a:r>
              <a:rPr lang="en-AU" sz="4100" dirty="0"/>
              <a:t> KSM</a:t>
            </a:r>
          </a:p>
        </p:txBody>
      </p:sp>
      <p:sp>
        <p:nvSpPr>
          <p:cNvPr id="28" name="Rectangle 27"/>
          <p:cNvSpPr/>
          <p:nvPr/>
        </p:nvSpPr>
        <p:spPr>
          <a:xfrm>
            <a:off x="6368592" y="3613442"/>
            <a:ext cx="3829733" cy="1358865"/>
          </a:xfrm>
          <a:prstGeom prst="rect">
            <a:avLst/>
          </a:prstGeom>
          <a:solidFill>
            <a:srgbClr val="9FCE65">
              <a:alpha val="8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Membangun</a:t>
            </a:r>
            <a:r>
              <a:rPr lang="en-AU" sz="4100" dirty="0"/>
              <a:t> </a:t>
            </a:r>
            <a:r>
              <a:rPr lang="en-AU" sz="4100" dirty="0" err="1"/>
              <a:t>jejaring</a:t>
            </a:r>
            <a:endParaRPr lang="en-AU" sz="4100" dirty="0"/>
          </a:p>
        </p:txBody>
      </p:sp>
      <p:sp>
        <p:nvSpPr>
          <p:cNvPr id="27" name="Rectangle 26"/>
          <p:cNvSpPr/>
          <p:nvPr/>
        </p:nvSpPr>
        <p:spPr>
          <a:xfrm>
            <a:off x="6398297" y="5689617"/>
            <a:ext cx="3800029" cy="1218660"/>
          </a:xfrm>
          <a:prstGeom prst="rect">
            <a:avLst/>
          </a:prstGeom>
          <a:solidFill>
            <a:srgbClr val="9FCE65">
              <a:alpha val="8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Pengelolaan</a:t>
            </a:r>
            <a:r>
              <a:rPr lang="en-AU" sz="4100" dirty="0"/>
              <a:t> </a:t>
            </a:r>
            <a:r>
              <a:rPr lang="en-AU" sz="4100" dirty="0" err="1"/>
              <a:t>bersama</a:t>
            </a:r>
            <a:endParaRPr lang="en-AU" sz="4100" dirty="0"/>
          </a:p>
        </p:txBody>
      </p:sp>
      <p:sp>
        <p:nvSpPr>
          <p:cNvPr id="37" name="Down Arrow 36"/>
          <p:cNvSpPr/>
          <p:nvPr/>
        </p:nvSpPr>
        <p:spPr>
          <a:xfrm rot="16200000">
            <a:off x="5055924" y="5788250"/>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35" name="Down Arrow 34"/>
          <p:cNvSpPr/>
          <p:nvPr/>
        </p:nvSpPr>
        <p:spPr>
          <a:xfrm rot="16200000">
            <a:off x="5029324" y="3712661"/>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33" name="Down Arrow 32"/>
          <p:cNvSpPr/>
          <p:nvPr/>
        </p:nvSpPr>
        <p:spPr>
          <a:xfrm rot="16200000">
            <a:off x="5029324" y="1682846"/>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15" name="Title 1"/>
          <p:cNvSpPr txBox="1">
            <a:spLocks/>
          </p:cNvSpPr>
          <p:nvPr/>
        </p:nvSpPr>
        <p:spPr>
          <a:xfrm>
            <a:off x="238881" y="172251"/>
            <a:ext cx="10102473" cy="973349"/>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sz="3000" dirty="0" err="1">
                <a:solidFill>
                  <a:srgbClr val="B1005D"/>
                </a:solidFill>
              </a:rPr>
              <a:t>Pertanyaan</a:t>
            </a:r>
            <a:r>
              <a:rPr lang="en-AU" sz="3000" dirty="0">
                <a:solidFill>
                  <a:srgbClr val="B1005D"/>
                </a:solidFill>
              </a:rPr>
              <a:t> </a:t>
            </a:r>
            <a:r>
              <a:rPr lang="en-AU" sz="3000" dirty="0" err="1">
                <a:solidFill>
                  <a:srgbClr val="B1005D"/>
                </a:solidFill>
              </a:rPr>
              <a:t>refleksi</a:t>
            </a:r>
            <a:r>
              <a:rPr lang="en-AU" sz="3000" dirty="0">
                <a:solidFill>
                  <a:srgbClr val="B1005D"/>
                </a:solidFill>
              </a:rPr>
              <a:t> </a:t>
            </a:r>
            <a:r>
              <a:rPr lang="en-AU" sz="3000" dirty="0" err="1">
                <a:solidFill>
                  <a:srgbClr val="B1005D"/>
                </a:solidFill>
              </a:rPr>
              <a:t>untuk</a:t>
            </a:r>
            <a:r>
              <a:rPr lang="en-AU" sz="3000" dirty="0">
                <a:solidFill>
                  <a:srgbClr val="B1005D"/>
                </a:solidFill>
              </a:rPr>
              <a:t> </a:t>
            </a:r>
            <a:r>
              <a:rPr lang="en-AU" sz="3000" dirty="0" err="1">
                <a:solidFill>
                  <a:srgbClr val="B1005D"/>
                </a:solidFill>
              </a:rPr>
              <a:t>menentukan</a:t>
            </a:r>
            <a:r>
              <a:rPr lang="en-AU" sz="3000" dirty="0">
                <a:solidFill>
                  <a:srgbClr val="B1005D"/>
                </a:solidFill>
              </a:rPr>
              <a:t> </a:t>
            </a:r>
            <a:r>
              <a:rPr lang="en-AU" sz="3000" dirty="0" err="1">
                <a:solidFill>
                  <a:srgbClr val="B1005D"/>
                </a:solidFill>
              </a:rPr>
              <a:t>relevansi</a:t>
            </a:r>
            <a:r>
              <a:rPr lang="en-AU" sz="3000" dirty="0">
                <a:solidFill>
                  <a:srgbClr val="B1005D"/>
                </a:solidFill>
              </a:rPr>
              <a:t> </a:t>
            </a:r>
            <a:r>
              <a:rPr lang="en-AU" sz="3000" dirty="0" err="1">
                <a:solidFill>
                  <a:srgbClr val="B1005D"/>
                </a:solidFill>
              </a:rPr>
              <a:t>bagi</a:t>
            </a:r>
            <a:r>
              <a:rPr lang="en-AU" sz="3000" dirty="0">
                <a:solidFill>
                  <a:srgbClr val="B1005D"/>
                </a:solidFill>
              </a:rPr>
              <a:t> </a:t>
            </a:r>
            <a:r>
              <a:rPr lang="en-AU" sz="3000" dirty="0" err="1">
                <a:solidFill>
                  <a:srgbClr val="B1005D"/>
                </a:solidFill>
              </a:rPr>
              <a:t>Pemda</a:t>
            </a:r>
            <a:r>
              <a:rPr lang="en-AU" sz="3000" dirty="0">
                <a:solidFill>
                  <a:srgbClr val="B1005D"/>
                </a:solidFill>
              </a:rPr>
              <a:t>:</a:t>
            </a:r>
          </a:p>
        </p:txBody>
      </p:sp>
      <p:sp>
        <p:nvSpPr>
          <p:cNvPr id="2" name="TextBox 1"/>
          <p:cNvSpPr txBox="1"/>
          <p:nvPr/>
        </p:nvSpPr>
        <p:spPr>
          <a:xfrm>
            <a:off x="238882" y="1218089"/>
            <a:ext cx="5160039" cy="1698068"/>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300" dirty="0" err="1">
                <a:solidFill>
                  <a:srgbClr val="404040"/>
                </a:solidFill>
              </a:rPr>
              <a:t>Berapa</a:t>
            </a:r>
            <a:r>
              <a:rPr lang="en-AU" sz="2300" dirty="0">
                <a:solidFill>
                  <a:srgbClr val="404040"/>
                </a:solidFill>
              </a:rPr>
              <a:t> </a:t>
            </a:r>
            <a:r>
              <a:rPr lang="en-AU" sz="2300" dirty="0" err="1">
                <a:solidFill>
                  <a:srgbClr val="404040"/>
                </a:solidFill>
              </a:rPr>
              <a:t>banyak</a:t>
            </a:r>
            <a:r>
              <a:rPr lang="en-AU" sz="2300" dirty="0">
                <a:solidFill>
                  <a:srgbClr val="404040"/>
                </a:solidFill>
              </a:rPr>
              <a:t> KSM yang </a:t>
            </a:r>
            <a:r>
              <a:rPr lang="en-AU" sz="2300" dirty="0" err="1">
                <a:solidFill>
                  <a:srgbClr val="404040"/>
                </a:solidFill>
              </a:rPr>
              <a:t>memiliki</a:t>
            </a:r>
            <a:r>
              <a:rPr lang="en-AU" sz="2300" dirty="0">
                <a:solidFill>
                  <a:srgbClr val="404040"/>
                </a:solidFill>
              </a:rPr>
              <a:t> </a:t>
            </a:r>
            <a:r>
              <a:rPr lang="en-AU" sz="2300" dirty="0" err="1">
                <a:solidFill>
                  <a:srgbClr val="404040"/>
                </a:solidFill>
              </a:rPr>
              <a:t>keinginan</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kapasitas</a:t>
            </a:r>
            <a:r>
              <a:rPr lang="en-AU" sz="2300" dirty="0">
                <a:solidFill>
                  <a:srgbClr val="404040"/>
                </a:solidFill>
              </a:rPr>
              <a:t> </a:t>
            </a:r>
            <a:r>
              <a:rPr lang="en-AU" sz="2300" dirty="0" err="1">
                <a:solidFill>
                  <a:srgbClr val="404040"/>
                </a:solidFill>
              </a:rPr>
              <a:t>untuk</a:t>
            </a:r>
            <a:r>
              <a:rPr lang="en-AU" sz="2300" dirty="0">
                <a:solidFill>
                  <a:srgbClr val="404040"/>
                </a:solidFill>
              </a:rPr>
              <a:t> </a:t>
            </a:r>
            <a:r>
              <a:rPr lang="en-AU" sz="2300" dirty="0" err="1">
                <a:solidFill>
                  <a:srgbClr val="404040"/>
                </a:solidFill>
              </a:rPr>
              <a:t>formalisasi</a:t>
            </a:r>
            <a:r>
              <a:rPr lang="en-AU" sz="2300" dirty="0">
                <a:solidFill>
                  <a:srgbClr val="404040"/>
                </a:solidFill>
              </a:rPr>
              <a:t>, </a:t>
            </a:r>
            <a:r>
              <a:rPr lang="en-AU" sz="2300" dirty="0" err="1">
                <a:solidFill>
                  <a:srgbClr val="404040"/>
                </a:solidFill>
              </a:rPr>
              <a:t>misalnya</a:t>
            </a:r>
            <a:r>
              <a:rPr lang="en-AU" sz="2300" dirty="0">
                <a:solidFill>
                  <a:srgbClr val="404040"/>
                </a:solidFill>
              </a:rPr>
              <a:t> </a:t>
            </a:r>
            <a:r>
              <a:rPr lang="en-AU" sz="2300" dirty="0" err="1">
                <a:solidFill>
                  <a:srgbClr val="404040"/>
                </a:solidFill>
              </a:rPr>
              <a:t>menjadi</a:t>
            </a:r>
            <a:r>
              <a:rPr lang="en-AU" sz="2300" dirty="0">
                <a:solidFill>
                  <a:srgbClr val="404040"/>
                </a:solidFill>
              </a:rPr>
              <a:t> </a:t>
            </a:r>
            <a:r>
              <a:rPr lang="en-AU" sz="2300" dirty="0" err="1">
                <a:solidFill>
                  <a:srgbClr val="404040"/>
                </a:solidFill>
              </a:rPr>
              <a:t>badan</a:t>
            </a:r>
            <a:r>
              <a:rPr lang="en-AU" sz="2300" dirty="0">
                <a:solidFill>
                  <a:srgbClr val="404040"/>
                </a:solidFill>
              </a:rPr>
              <a:t> </a:t>
            </a:r>
            <a:r>
              <a:rPr lang="en-AU" sz="2300" dirty="0" err="1">
                <a:solidFill>
                  <a:srgbClr val="404040"/>
                </a:solidFill>
              </a:rPr>
              <a:t>hukum</a:t>
            </a:r>
            <a:r>
              <a:rPr lang="en-AU" sz="2300" dirty="0">
                <a:solidFill>
                  <a:srgbClr val="404040"/>
                </a:solidFill>
              </a:rPr>
              <a:t> </a:t>
            </a:r>
            <a:r>
              <a:rPr lang="en-AU" sz="2300" dirty="0" err="1">
                <a:solidFill>
                  <a:srgbClr val="404040"/>
                </a:solidFill>
              </a:rPr>
              <a:t>atau</a:t>
            </a:r>
            <a:r>
              <a:rPr lang="en-AU" sz="2300" dirty="0">
                <a:solidFill>
                  <a:srgbClr val="404040"/>
                </a:solidFill>
              </a:rPr>
              <a:t> </a:t>
            </a:r>
            <a:r>
              <a:rPr lang="en-AU" sz="2300" dirty="0" err="1">
                <a:solidFill>
                  <a:srgbClr val="404040"/>
                </a:solidFill>
              </a:rPr>
              <a:t>usaha</a:t>
            </a:r>
            <a:r>
              <a:rPr lang="en-AU" sz="2300" dirty="0">
                <a:solidFill>
                  <a:srgbClr val="404040"/>
                </a:solidFill>
              </a:rPr>
              <a:t> </a:t>
            </a:r>
            <a:r>
              <a:rPr lang="en-AU" sz="2300" dirty="0" err="1">
                <a:solidFill>
                  <a:srgbClr val="404040"/>
                </a:solidFill>
              </a:rPr>
              <a:t>untuk</a:t>
            </a:r>
            <a:r>
              <a:rPr lang="en-AU" sz="2300" dirty="0">
                <a:solidFill>
                  <a:srgbClr val="404040"/>
                </a:solidFill>
              </a:rPr>
              <a:t> </a:t>
            </a:r>
            <a:r>
              <a:rPr lang="en-AU" sz="2300" dirty="0" err="1">
                <a:solidFill>
                  <a:srgbClr val="404040"/>
                </a:solidFill>
              </a:rPr>
              <a:t>memperluas</a:t>
            </a:r>
            <a:r>
              <a:rPr lang="en-AU" sz="2300" dirty="0">
                <a:solidFill>
                  <a:srgbClr val="404040"/>
                </a:solidFill>
              </a:rPr>
              <a:t> </a:t>
            </a:r>
            <a:r>
              <a:rPr lang="en-AU" sz="2300" dirty="0" err="1">
                <a:solidFill>
                  <a:srgbClr val="404040"/>
                </a:solidFill>
              </a:rPr>
              <a:t>layanan</a:t>
            </a:r>
            <a:r>
              <a:rPr lang="en-AU" sz="2300" dirty="0">
                <a:solidFill>
                  <a:srgbClr val="404040"/>
                </a:solidFill>
              </a:rPr>
              <a:t> </a:t>
            </a:r>
            <a:r>
              <a:rPr lang="en-AU" sz="2300" dirty="0" err="1">
                <a:solidFill>
                  <a:srgbClr val="404040"/>
                </a:solidFill>
              </a:rPr>
              <a:t>mereka</a:t>
            </a:r>
            <a:r>
              <a:rPr lang="en-AU" sz="2300" dirty="0">
                <a:solidFill>
                  <a:srgbClr val="404040"/>
                </a:solidFill>
              </a:rPr>
              <a:t>? </a:t>
            </a:r>
          </a:p>
        </p:txBody>
      </p:sp>
      <p:sp>
        <p:nvSpPr>
          <p:cNvPr id="34" name="TextBox 33"/>
          <p:cNvSpPr txBox="1"/>
          <p:nvPr/>
        </p:nvSpPr>
        <p:spPr>
          <a:xfrm>
            <a:off x="238882" y="3611965"/>
            <a:ext cx="5160039" cy="1379520"/>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300" dirty="0" err="1">
                <a:solidFill>
                  <a:schemeClr val="tx1">
                    <a:lumMod val="75000"/>
                    <a:lumOff val="25000"/>
                  </a:schemeClr>
                </a:solidFill>
              </a:rPr>
              <a:t>Jejaring</a:t>
            </a:r>
            <a:r>
              <a:rPr lang="en-AU" sz="2300" dirty="0">
                <a:solidFill>
                  <a:schemeClr val="tx1">
                    <a:lumMod val="75000"/>
                    <a:lumOff val="25000"/>
                  </a:schemeClr>
                </a:solidFill>
              </a:rPr>
              <a:t> </a:t>
            </a:r>
            <a:r>
              <a:rPr lang="en-AU" sz="2300" dirty="0" err="1">
                <a:solidFill>
                  <a:schemeClr val="tx1">
                    <a:lumMod val="75000"/>
                    <a:lumOff val="25000"/>
                  </a:schemeClr>
                </a:solidFill>
              </a:rPr>
              <a:t>apa</a:t>
            </a:r>
            <a:r>
              <a:rPr lang="en-AU" sz="2300" dirty="0">
                <a:solidFill>
                  <a:schemeClr val="tx1">
                    <a:lumMod val="75000"/>
                    <a:lumOff val="25000"/>
                  </a:schemeClr>
                </a:solidFill>
              </a:rPr>
              <a:t> yang </a:t>
            </a:r>
            <a:r>
              <a:rPr lang="en-AU" sz="2300" dirty="0" err="1">
                <a:solidFill>
                  <a:schemeClr val="tx1">
                    <a:lumMod val="75000"/>
                    <a:lumOff val="25000"/>
                  </a:schemeClr>
                </a:solidFill>
              </a:rPr>
              <a:t>ada</a:t>
            </a:r>
            <a:r>
              <a:rPr lang="en-AU" sz="2300" dirty="0">
                <a:solidFill>
                  <a:schemeClr val="tx1">
                    <a:lumMod val="75000"/>
                    <a:lumOff val="25000"/>
                  </a:schemeClr>
                </a:solidFill>
              </a:rPr>
              <a:t> di </a:t>
            </a:r>
            <a:r>
              <a:rPr lang="en-AU" sz="2300" dirty="0" err="1">
                <a:solidFill>
                  <a:schemeClr val="tx1">
                    <a:lumMod val="75000"/>
                    <a:lumOff val="25000"/>
                  </a:schemeClr>
                </a:solidFill>
              </a:rPr>
              <a:t>wilayah</a:t>
            </a:r>
            <a:r>
              <a:rPr lang="en-AU" sz="2300" dirty="0">
                <a:solidFill>
                  <a:schemeClr val="tx1">
                    <a:lumMod val="75000"/>
                    <a:lumOff val="25000"/>
                  </a:schemeClr>
                </a:solidFill>
              </a:rPr>
              <a:t> </a:t>
            </a:r>
            <a:r>
              <a:rPr lang="en-AU" sz="2300" dirty="0" err="1">
                <a:solidFill>
                  <a:schemeClr val="tx1">
                    <a:lumMod val="75000"/>
                    <a:lumOff val="25000"/>
                  </a:schemeClr>
                </a:solidFill>
              </a:rPr>
              <a:t>anda</a:t>
            </a:r>
            <a:r>
              <a:rPr lang="en-AU" sz="2300" dirty="0">
                <a:solidFill>
                  <a:schemeClr val="tx1">
                    <a:lumMod val="75000"/>
                    <a:lumOff val="25000"/>
                  </a:schemeClr>
                </a:solidFill>
              </a:rPr>
              <a:t>? </a:t>
            </a:r>
            <a:r>
              <a:rPr lang="en-AU" sz="2300" dirty="0" err="1">
                <a:solidFill>
                  <a:schemeClr val="tx1">
                    <a:lumMod val="75000"/>
                    <a:lumOff val="25000"/>
                  </a:schemeClr>
                </a:solidFill>
              </a:rPr>
              <a:t>Atau</a:t>
            </a:r>
            <a:r>
              <a:rPr lang="en-AU" sz="2300" dirty="0">
                <a:solidFill>
                  <a:schemeClr val="tx1">
                    <a:lumMod val="75000"/>
                    <a:lumOff val="25000"/>
                  </a:schemeClr>
                </a:solidFill>
              </a:rPr>
              <a:t> </a:t>
            </a:r>
            <a:r>
              <a:rPr lang="en-AU" sz="2300" dirty="0" err="1">
                <a:solidFill>
                  <a:schemeClr val="tx1">
                    <a:lumMod val="75000"/>
                    <a:lumOff val="25000"/>
                  </a:schemeClr>
                </a:solidFill>
              </a:rPr>
              <a:t>siapa</a:t>
            </a:r>
            <a:r>
              <a:rPr lang="en-AU" sz="2300" dirty="0">
                <a:solidFill>
                  <a:schemeClr val="tx1">
                    <a:lumMod val="75000"/>
                    <a:lumOff val="25000"/>
                  </a:schemeClr>
                </a:solidFill>
              </a:rPr>
              <a:t> di </a:t>
            </a:r>
            <a:r>
              <a:rPr lang="en-AU" sz="2300" dirty="0" err="1">
                <a:solidFill>
                  <a:schemeClr val="tx1">
                    <a:lumMod val="75000"/>
                    <a:lumOff val="25000"/>
                  </a:schemeClr>
                </a:solidFill>
              </a:rPr>
              <a:t>wilayah</a:t>
            </a:r>
            <a:r>
              <a:rPr lang="en-AU" sz="2300" dirty="0">
                <a:solidFill>
                  <a:schemeClr val="tx1">
                    <a:lumMod val="75000"/>
                    <a:lumOff val="25000"/>
                  </a:schemeClr>
                </a:solidFill>
              </a:rPr>
              <a:t> </a:t>
            </a:r>
            <a:r>
              <a:rPr lang="en-AU" sz="2300" dirty="0" err="1">
                <a:solidFill>
                  <a:schemeClr val="tx1">
                    <a:lumMod val="75000"/>
                    <a:lumOff val="25000"/>
                  </a:schemeClr>
                </a:solidFill>
              </a:rPr>
              <a:t>anda</a:t>
            </a:r>
            <a:r>
              <a:rPr lang="en-AU" sz="2300" dirty="0">
                <a:solidFill>
                  <a:schemeClr val="tx1">
                    <a:lumMod val="75000"/>
                    <a:lumOff val="25000"/>
                  </a:schemeClr>
                </a:solidFill>
              </a:rPr>
              <a:t> yang </a:t>
            </a:r>
            <a:r>
              <a:rPr lang="en-AU" sz="2300" dirty="0" err="1">
                <a:solidFill>
                  <a:schemeClr val="tx1">
                    <a:lumMod val="75000"/>
                    <a:lumOff val="25000"/>
                  </a:schemeClr>
                </a:solidFill>
              </a:rPr>
              <a:t>juga</a:t>
            </a:r>
            <a:r>
              <a:rPr lang="en-AU" sz="2300" dirty="0">
                <a:solidFill>
                  <a:schemeClr val="tx1">
                    <a:lumMod val="75000"/>
                    <a:lumOff val="25000"/>
                  </a:schemeClr>
                </a:solidFill>
              </a:rPr>
              <a:t> </a:t>
            </a:r>
            <a:r>
              <a:rPr lang="en-AU" sz="2300" dirty="0" err="1">
                <a:solidFill>
                  <a:schemeClr val="tx1">
                    <a:lumMod val="75000"/>
                    <a:lumOff val="25000"/>
                  </a:schemeClr>
                </a:solidFill>
              </a:rPr>
              <a:t>tertarik</a:t>
            </a:r>
            <a:r>
              <a:rPr lang="en-AU" sz="2300" dirty="0">
                <a:solidFill>
                  <a:schemeClr val="tx1">
                    <a:lumMod val="75000"/>
                    <a:lumOff val="25000"/>
                  </a:schemeClr>
                </a:solidFill>
              </a:rPr>
              <a:t> </a:t>
            </a:r>
            <a:r>
              <a:rPr lang="en-AU" sz="2300" dirty="0" err="1">
                <a:solidFill>
                  <a:schemeClr val="tx1">
                    <a:lumMod val="75000"/>
                    <a:lumOff val="25000"/>
                  </a:schemeClr>
                </a:solidFill>
              </a:rPr>
              <a:t>bergabung</a:t>
            </a:r>
            <a:r>
              <a:rPr lang="en-AU" sz="2300" dirty="0">
                <a:solidFill>
                  <a:schemeClr val="tx1">
                    <a:lumMod val="75000"/>
                    <a:lumOff val="25000"/>
                  </a:schemeClr>
                </a:solidFill>
              </a:rPr>
              <a:t> </a:t>
            </a:r>
            <a:r>
              <a:rPr lang="en-AU" sz="2300" dirty="0" err="1">
                <a:solidFill>
                  <a:schemeClr val="tx1">
                    <a:lumMod val="75000"/>
                    <a:lumOff val="25000"/>
                  </a:schemeClr>
                </a:solidFill>
              </a:rPr>
              <a:t>untuk</a:t>
            </a:r>
            <a:r>
              <a:rPr lang="en-AU" sz="2300" dirty="0">
                <a:solidFill>
                  <a:schemeClr val="tx1">
                    <a:lumMod val="75000"/>
                    <a:lumOff val="25000"/>
                  </a:schemeClr>
                </a:solidFill>
              </a:rPr>
              <a:t> </a:t>
            </a:r>
            <a:r>
              <a:rPr lang="en-AU" sz="2300" dirty="0" err="1">
                <a:solidFill>
                  <a:schemeClr val="tx1">
                    <a:lumMod val="75000"/>
                    <a:lumOff val="25000"/>
                  </a:schemeClr>
                </a:solidFill>
              </a:rPr>
              <a:t>mendukung</a:t>
            </a:r>
            <a:r>
              <a:rPr lang="en-AU" sz="2300" dirty="0">
                <a:solidFill>
                  <a:schemeClr val="tx1">
                    <a:lumMod val="75000"/>
                    <a:lumOff val="25000"/>
                  </a:schemeClr>
                </a:solidFill>
              </a:rPr>
              <a:t> </a:t>
            </a:r>
            <a:r>
              <a:rPr lang="en-AU" sz="2300" dirty="0" err="1">
                <a:solidFill>
                  <a:schemeClr val="tx1">
                    <a:lumMod val="75000"/>
                    <a:lumOff val="25000"/>
                  </a:schemeClr>
                </a:solidFill>
              </a:rPr>
              <a:t>Tahap</a:t>
            </a:r>
            <a:r>
              <a:rPr lang="en-AU" sz="2300" dirty="0">
                <a:solidFill>
                  <a:schemeClr val="tx1">
                    <a:lumMod val="75000"/>
                    <a:lumOff val="25000"/>
                  </a:schemeClr>
                </a:solidFill>
              </a:rPr>
              <a:t> </a:t>
            </a:r>
            <a:r>
              <a:rPr lang="en-AU" sz="2300" dirty="0" err="1">
                <a:solidFill>
                  <a:schemeClr val="tx1">
                    <a:lumMod val="75000"/>
                    <a:lumOff val="25000"/>
                  </a:schemeClr>
                </a:solidFill>
              </a:rPr>
              <a:t>Operasional</a:t>
            </a:r>
            <a:r>
              <a:rPr lang="en-AU" sz="2300" dirty="0">
                <a:solidFill>
                  <a:schemeClr val="tx1">
                    <a:lumMod val="75000"/>
                    <a:lumOff val="25000"/>
                  </a:schemeClr>
                </a:solidFill>
              </a:rPr>
              <a:t>?</a:t>
            </a:r>
          </a:p>
        </p:txBody>
      </p:sp>
      <p:sp>
        <p:nvSpPr>
          <p:cNvPr id="36" name="TextBox 35"/>
          <p:cNvSpPr txBox="1"/>
          <p:nvPr/>
        </p:nvSpPr>
        <p:spPr>
          <a:xfrm>
            <a:off x="238882" y="5537859"/>
            <a:ext cx="5043436" cy="1379520"/>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300" dirty="0" err="1">
                <a:solidFill>
                  <a:srgbClr val="404040"/>
                </a:solidFill>
              </a:rPr>
              <a:t>Apakah</a:t>
            </a:r>
            <a:r>
              <a:rPr lang="en-AU" sz="2300" dirty="0">
                <a:solidFill>
                  <a:srgbClr val="404040"/>
                </a:solidFill>
              </a:rPr>
              <a:t> </a:t>
            </a:r>
            <a:r>
              <a:rPr lang="en-AU" sz="2300" dirty="0" err="1">
                <a:solidFill>
                  <a:srgbClr val="404040"/>
                </a:solidFill>
              </a:rPr>
              <a:t>Pemda</a:t>
            </a:r>
            <a:r>
              <a:rPr lang="en-AU" sz="2300" dirty="0">
                <a:solidFill>
                  <a:srgbClr val="404040"/>
                </a:solidFill>
              </a:rPr>
              <a:t> </a:t>
            </a:r>
            <a:r>
              <a:rPr lang="en-AU" sz="2300" dirty="0" err="1">
                <a:solidFill>
                  <a:srgbClr val="404040"/>
                </a:solidFill>
              </a:rPr>
              <a:t>menerima</a:t>
            </a:r>
            <a:r>
              <a:rPr lang="en-AU" sz="2300" dirty="0">
                <a:solidFill>
                  <a:srgbClr val="404040"/>
                </a:solidFill>
              </a:rPr>
              <a:t> </a:t>
            </a:r>
            <a:r>
              <a:rPr lang="en-AU" sz="2300" dirty="0" err="1">
                <a:solidFill>
                  <a:srgbClr val="404040"/>
                </a:solidFill>
              </a:rPr>
              <a:t>tanggung</a:t>
            </a:r>
            <a:r>
              <a:rPr lang="en-AU" sz="2300" dirty="0">
                <a:solidFill>
                  <a:srgbClr val="404040"/>
                </a:solidFill>
              </a:rPr>
              <a:t> </a:t>
            </a:r>
            <a:r>
              <a:rPr lang="en-AU" sz="2300" dirty="0" err="1">
                <a:solidFill>
                  <a:srgbClr val="404040"/>
                </a:solidFill>
              </a:rPr>
              <a:t>jawab</a:t>
            </a:r>
            <a:r>
              <a:rPr lang="en-AU" sz="2300" dirty="0">
                <a:solidFill>
                  <a:srgbClr val="404040"/>
                </a:solidFill>
              </a:rPr>
              <a:t> </a:t>
            </a:r>
            <a:r>
              <a:rPr lang="en-AU" sz="2300" dirty="0" err="1">
                <a:solidFill>
                  <a:srgbClr val="404040"/>
                </a:solidFill>
              </a:rPr>
              <a:t>penyelenggaraan</a:t>
            </a:r>
            <a:r>
              <a:rPr lang="en-AU" sz="2300" dirty="0">
                <a:solidFill>
                  <a:srgbClr val="404040"/>
                </a:solidFill>
              </a:rPr>
              <a:t> </a:t>
            </a:r>
            <a:r>
              <a:rPr lang="en-AU" sz="2300" dirty="0" err="1">
                <a:solidFill>
                  <a:srgbClr val="404040"/>
                </a:solidFill>
              </a:rPr>
              <a:t>layanan</a:t>
            </a:r>
            <a:r>
              <a:rPr lang="en-AU" sz="2300" dirty="0">
                <a:solidFill>
                  <a:srgbClr val="404040"/>
                </a:solidFill>
              </a:rPr>
              <a:t> </a:t>
            </a:r>
            <a:r>
              <a:rPr lang="en-AU" sz="2300" dirty="0" err="1">
                <a:solidFill>
                  <a:srgbClr val="404040"/>
                </a:solidFill>
              </a:rPr>
              <a:t>sanitasi</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jenis</a:t>
            </a:r>
            <a:r>
              <a:rPr lang="en-AU" sz="2300" dirty="0">
                <a:solidFill>
                  <a:srgbClr val="404040"/>
                </a:solidFill>
              </a:rPr>
              <a:t> </a:t>
            </a:r>
            <a:r>
              <a:rPr lang="en-AU" sz="2300" dirty="0" err="1">
                <a:solidFill>
                  <a:srgbClr val="404040"/>
                </a:solidFill>
              </a:rPr>
              <a:t>dukungan</a:t>
            </a:r>
            <a:r>
              <a:rPr lang="en-AU" sz="2300" dirty="0">
                <a:solidFill>
                  <a:srgbClr val="404040"/>
                </a:solidFill>
              </a:rPr>
              <a:t> </a:t>
            </a:r>
            <a:r>
              <a:rPr lang="en-AU" sz="2300" dirty="0" err="1">
                <a:solidFill>
                  <a:srgbClr val="404040"/>
                </a:solidFill>
              </a:rPr>
              <a:t>seperti</a:t>
            </a:r>
            <a:r>
              <a:rPr lang="en-AU" sz="2300" dirty="0">
                <a:solidFill>
                  <a:srgbClr val="404040"/>
                </a:solidFill>
              </a:rPr>
              <a:t> </a:t>
            </a:r>
            <a:r>
              <a:rPr lang="en-AU" sz="2300" dirty="0" err="1">
                <a:solidFill>
                  <a:srgbClr val="404040"/>
                </a:solidFill>
              </a:rPr>
              <a:t>apa</a:t>
            </a:r>
            <a:r>
              <a:rPr lang="en-AU" sz="2300" dirty="0">
                <a:solidFill>
                  <a:srgbClr val="404040"/>
                </a:solidFill>
              </a:rPr>
              <a:t> yang </a:t>
            </a:r>
            <a:r>
              <a:rPr lang="en-AU" sz="2300" dirty="0" err="1">
                <a:solidFill>
                  <a:srgbClr val="404040"/>
                </a:solidFill>
              </a:rPr>
              <a:t>dapat</a:t>
            </a:r>
            <a:r>
              <a:rPr lang="en-AU" sz="2300" dirty="0">
                <a:solidFill>
                  <a:srgbClr val="404040"/>
                </a:solidFill>
              </a:rPr>
              <a:t> </a:t>
            </a:r>
            <a:r>
              <a:rPr lang="en-AU" sz="2300" dirty="0" err="1">
                <a:solidFill>
                  <a:srgbClr val="404040"/>
                </a:solidFill>
              </a:rPr>
              <a:t>mereka</a:t>
            </a:r>
            <a:r>
              <a:rPr lang="en-AU" sz="2300" dirty="0">
                <a:solidFill>
                  <a:srgbClr val="404040"/>
                </a:solidFill>
              </a:rPr>
              <a:t> </a:t>
            </a:r>
            <a:r>
              <a:rPr lang="en-AU" sz="2300" dirty="0" err="1">
                <a:solidFill>
                  <a:srgbClr val="404040"/>
                </a:solidFill>
              </a:rPr>
              <a:t>berikan</a:t>
            </a:r>
            <a:r>
              <a:rPr lang="en-AU" sz="2300" dirty="0">
                <a:solidFill>
                  <a:srgbClr val="404040"/>
                </a:solidFill>
              </a:rPr>
              <a:t>?</a:t>
            </a:r>
          </a:p>
        </p:txBody>
      </p:sp>
    </p:spTree>
    <p:extLst>
      <p:ext uri="{BB962C8B-B14F-4D97-AF65-F5344CB8AC3E}">
        <p14:creationId xmlns:p14="http://schemas.microsoft.com/office/powerpoint/2010/main" val="108248527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2634386"/>
          </a:xfrm>
        </p:spPr>
        <p:txBody>
          <a:bodyPr>
            <a:noAutofit/>
          </a:bodyPr>
          <a:lstStyle/>
          <a:p>
            <a:r>
              <a:rPr lang="en-US" sz="6400" dirty="0"/>
              <a:t>3. SIAPA YANG HARUS MENJALANKAN TATA KELOLA? DAN BAGAIMANA? </a:t>
            </a:r>
          </a:p>
        </p:txBody>
      </p:sp>
      <p:sp>
        <p:nvSpPr>
          <p:cNvPr id="3" name="Content Placeholder 2"/>
          <p:cNvSpPr txBox="1">
            <a:spLocks/>
          </p:cNvSpPr>
          <p:nvPr/>
        </p:nvSpPr>
        <p:spPr>
          <a:xfrm>
            <a:off x="453938" y="3402568"/>
            <a:ext cx="9151842" cy="3505253"/>
          </a:xfrm>
          <a:prstGeom prst="rect">
            <a:avLst/>
          </a:prstGeom>
          <a:solidFill>
            <a:schemeClr val="lt1">
              <a:alpha val="82000"/>
            </a:schemeClr>
          </a:solidFill>
        </p:spPr>
        <p:txBody>
          <a:bodyPr lIns="104306" tIns="52153" rIns="104306" bIns="52153" anchor="ctr" anchorCtr="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5500" dirty="0" err="1"/>
              <a:t>Strategi</a:t>
            </a:r>
            <a:r>
              <a:rPr lang="en-AU" sz="5500" dirty="0"/>
              <a:t> </a:t>
            </a:r>
            <a:r>
              <a:rPr lang="en-AU" sz="5500" dirty="0" err="1"/>
              <a:t>pendekatan</a:t>
            </a:r>
            <a:r>
              <a:rPr lang="en-AU" sz="5500" dirty="0"/>
              <a:t> yang </a:t>
            </a:r>
            <a:r>
              <a:rPr lang="en-AU" sz="5500" dirty="0" err="1"/>
              <a:t>dipimpin</a:t>
            </a:r>
            <a:r>
              <a:rPr lang="en-AU" sz="5500" dirty="0"/>
              <a:t> </a:t>
            </a:r>
            <a:r>
              <a:rPr lang="en-AU" sz="5500" dirty="0" err="1"/>
              <a:t>lembaga</a:t>
            </a:r>
            <a:endParaRPr lang="en-AU" sz="5500" dirty="0"/>
          </a:p>
        </p:txBody>
      </p:sp>
    </p:spTree>
    <p:extLst>
      <p:ext uri="{BB962C8B-B14F-4D97-AF65-F5344CB8AC3E}">
        <p14:creationId xmlns:p14="http://schemas.microsoft.com/office/powerpoint/2010/main" val="37105854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rot="16200000">
            <a:off x="4616932" y="-1639757"/>
            <a:ext cx="1512640" cy="10022313"/>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grpSp>
        <p:nvGrpSpPr>
          <p:cNvPr id="4" name="Group 3"/>
          <p:cNvGrpSpPr/>
          <p:nvPr/>
        </p:nvGrpSpPr>
        <p:grpSpPr>
          <a:xfrm>
            <a:off x="232934" y="2486114"/>
            <a:ext cx="3033604" cy="1771514"/>
            <a:chOff x="0" y="450105"/>
            <a:chExt cx="2677914" cy="1606748"/>
          </a:xfrm>
          <a:solidFill>
            <a:schemeClr val="bg1">
              <a:lumMod val="65000"/>
              <a:alpha val="50000"/>
            </a:schemeClr>
          </a:solidFill>
        </p:grpSpPr>
        <p:sp>
          <p:nvSpPr>
            <p:cNvPr id="11" name="Rectangle 10"/>
            <p:cNvSpPr/>
            <p:nvPr/>
          </p:nvSpPr>
          <p:spPr>
            <a:xfrm>
              <a:off x="0" y="45010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15" name="Title 1"/>
          <p:cNvSpPr txBox="1">
            <a:spLocks/>
          </p:cNvSpPr>
          <p:nvPr/>
        </p:nvSpPr>
        <p:spPr>
          <a:xfrm>
            <a:off x="319042" y="172251"/>
            <a:ext cx="10022312" cy="1704063"/>
          </a:xfrm>
          <a:prstGeom prst="rect">
            <a:avLst/>
          </a:prstGeom>
        </p:spPr>
        <p:txBody>
          <a:bodyPr vert="horz" lIns="104306" tIns="52153" rIns="104306" bIns="52153" rtlCol="0" anchor="ctr">
            <a:norm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Selanjutnya</a:t>
            </a:r>
            <a:r>
              <a:rPr lang="en-AU" dirty="0" smtClean="0"/>
              <a:t> </a:t>
            </a:r>
            <a:r>
              <a:rPr lang="en-AU" dirty="0" err="1" smtClean="0"/>
              <a:t>kita</a:t>
            </a:r>
            <a:r>
              <a:rPr lang="en-AU" dirty="0" smtClean="0"/>
              <a:t> </a:t>
            </a:r>
            <a:r>
              <a:rPr lang="en-AU" dirty="0" err="1" smtClean="0"/>
              <a:t>akan</a:t>
            </a:r>
            <a:r>
              <a:rPr lang="en-AU" dirty="0" smtClean="0"/>
              <a:t> </a:t>
            </a:r>
            <a:r>
              <a:rPr lang="en-AU" dirty="0" err="1" smtClean="0"/>
              <a:t>mengeksplorasi</a:t>
            </a:r>
            <a:r>
              <a:rPr lang="en-AU" dirty="0" smtClean="0"/>
              <a:t> </a:t>
            </a:r>
            <a:r>
              <a:rPr lang="en-AU" dirty="0" err="1" smtClean="0"/>
              <a:t>tata</a:t>
            </a:r>
            <a:r>
              <a:rPr lang="en-AU" dirty="0" smtClean="0"/>
              <a:t> </a:t>
            </a:r>
            <a:r>
              <a:rPr lang="en-AU" dirty="0" err="1" smtClean="0"/>
              <a:t>kelola</a:t>
            </a:r>
            <a:r>
              <a:rPr lang="en-AU" dirty="0" smtClean="0"/>
              <a:t> yang </a:t>
            </a:r>
            <a:r>
              <a:rPr lang="en-AU" dirty="0" err="1" smtClean="0"/>
              <a:t>dipimpin</a:t>
            </a:r>
            <a:r>
              <a:rPr lang="en-AU" dirty="0" smtClean="0"/>
              <a:t> </a:t>
            </a:r>
            <a:r>
              <a:rPr lang="en-AU" dirty="0" err="1" smtClean="0"/>
              <a:t>lembaga</a:t>
            </a:r>
            <a:r>
              <a:rPr lang="en-AU" dirty="0" smtClean="0"/>
              <a:t>. </a:t>
            </a:r>
            <a:endParaRPr lang="en-AU" dirty="0"/>
          </a:p>
        </p:txBody>
      </p:sp>
      <p:grpSp>
        <p:nvGrpSpPr>
          <p:cNvPr id="19" name="Group 18"/>
          <p:cNvGrpSpPr/>
          <p:nvPr/>
        </p:nvGrpSpPr>
        <p:grpSpPr>
          <a:xfrm>
            <a:off x="6909669" y="2481607"/>
            <a:ext cx="3582377" cy="1771514"/>
            <a:chOff x="0" y="2324645"/>
            <a:chExt cx="2677914" cy="1606748"/>
          </a:xfrm>
        </p:grpSpPr>
        <p:sp>
          <p:nvSpPr>
            <p:cNvPr id="20" name="Rectangle 19"/>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1" name="Rectangle 20"/>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grpSp>
        <p:nvGrpSpPr>
          <p:cNvPr id="24" name="Group 23"/>
          <p:cNvGrpSpPr/>
          <p:nvPr/>
        </p:nvGrpSpPr>
        <p:grpSpPr>
          <a:xfrm>
            <a:off x="3331120" y="2481607"/>
            <a:ext cx="3492439" cy="1771514"/>
            <a:chOff x="2945705" y="450105"/>
            <a:chExt cx="2677914" cy="1606748"/>
          </a:xfrm>
          <a:solidFill>
            <a:schemeClr val="bg1">
              <a:lumMod val="65000"/>
              <a:alpha val="50000"/>
            </a:schemeClr>
          </a:solidFill>
        </p:grpSpPr>
        <p:sp>
          <p:nvSpPr>
            <p:cNvPr id="25" name="Rectangle 24"/>
            <p:cNvSpPr/>
            <p:nvPr/>
          </p:nvSpPr>
          <p:spPr>
            <a:xfrm>
              <a:off x="2945705" y="45010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6" name="Rectangle 25"/>
            <p:cNvSpPr/>
            <p:nvPr/>
          </p:nvSpPr>
          <p:spPr>
            <a:xfrm>
              <a:off x="2945705" y="45010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spTree>
    <p:extLst>
      <p:ext uri="{BB962C8B-B14F-4D97-AF65-F5344CB8AC3E}">
        <p14:creationId xmlns:p14="http://schemas.microsoft.com/office/powerpoint/2010/main" val="345365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err="1" smtClean="0"/>
              <a:t>Penggunaan</a:t>
            </a:r>
            <a:r>
              <a:rPr lang="en-AU" dirty="0" smtClean="0"/>
              <a:t> </a:t>
            </a:r>
            <a:r>
              <a:rPr lang="en-AU" dirty="0" err="1" smtClean="0"/>
              <a:t>aktual</a:t>
            </a:r>
            <a:r>
              <a:rPr lang="en-AU" dirty="0" smtClean="0"/>
              <a:t> rata-rata </a:t>
            </a:r>
            <a:r>
              <a:rPr lang="en-AU" dirty="0" err="1" smtClean="0"/>
              <a:t>sistem</a:t>
            </a:r>
            <a:r>
              <a:rPr lang="en-AU" dirty="0" smtClean="0"/>
              <a:t> </a:t>
            </a:r>
            <a:r>
              <a:rPr lang="en-AU" dirty="0" err="1" smtClean="0"/>
              <a:t>skala</a:t>
            </a:r>
            <a:r>
              <a:rPr lang="en-AU" dirty="0" smtClean="0"/>
              <a:t> </a:t>
            </a:r>
            <a:r>
              <a:rPr lang="en-AU" dirty="0" err="1" smtClean="0"/>
              <a:t>lokal</a:t>
            </a:r>
            <a:r>
              <a:rPr lang="en-AU" dirty="0" smtClean="0"/>
              <a:t> </a:t>
            </a:r>
            <a:r>
              <a:rPr lang="en-AU" dirty="0" err="1" smtClean="0"/>
              <a:t>baru</a:t>
            </a:r>
            <a:r>
              <a:rPr lang="en-AU" dirty="0" smtClean="0"/>
              <a:t> </a:t>
            </a:r>
            <a:r>
              <a:rPr lang="en-AU" dirty="0" err="1" smtClean="0"/>
              <a:t>sekitar</a:t>
            </a:r>
            <a:r>
              <a:rPr lang="en-AU" dirty="0" smtClean="0"/>
              <a:t> </a:t>
            </a:r>
            <a:r>
              <a:rPr lang="en-AU" dirty="0" err="1" smtClean="0">
                <a:solidFill>
                  <a:srgbClr val="B1005D"/>
                </a:solidFill>
              </a:rPr>
              <a:t>setengah</a:t>
            </a:r>
            <a:r>
              <a:rPr lang="en-AU" dirty="0" smtClean="0">
                <a:solidFill>
                  <a:srgbClr val="B1005D"/>
                </a:solidFill>
              </a:rPr>
              <a:t> </a:t>
            </a:r>
            <a:r>
              <a:rPr lang="en-AU" dirty="0" err="1" smtClean="0">
                <a:solidFill>
                  <a:srgbClr val="B1005D"/>
                </a:solidFill>
              </a:rPr>
              <a:t>dari</a:t>
            </a:r>
            <a:r>
              <a:rPr lang="en-AU" dirty="0" smtClean="0">
                <a:solidFill>
                  <a:srgbClr val="B1005D"/>
                </a:solidFill>
              </a:rPr>
              <a:t> </a:t>
            </a:r>
            <a:r>
              <a:rPr lang="en-AU" dirty="0" err="1" smtClean="0">
                <a:solidFill>
                  <a:srgbClr val="B1005D"/>
                </a:solidFill>
              </a:rPr>
              <a:t>kapasitas</a:t>
            </a:r>
            <a:r>
              <a:rPr lang="en-AU" dirty="0" smtClean="0">
                <a:solidFill>
                  <a:srgbClr val="B1005D"/>
                </a:solidFill>
              </a:rPr>
              <a:t> </a:t>
            </a:r>
            <a:r>
              <a:rPr lang="en-AU" dirty="0" err="1" smtClean="0">
                <a:solidFill>
                  <a:srgbClr val="B1005D"/>
                </a:solidFill>
              </a:rPr>
              <a:t>desain</a:t>
            </a:r>
            <a:r>
              <a:rPr lang="en-AU" dirty="0" smtClean="0"/>
              <a: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0" y="1591287"/>
            <a:ext cx="10737956" cy="55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7365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7" y="602101"/>
            <a:ext cx="9837587" cy="6305722"/>
          </a:xfrm>
          <a:solidFill>
            <a:schemeClr val="lt1">
              <a:alpha val="82000"/>
            </a:schemeClr>
          </a:solidFill>
        </p:spPr>
        <p:txBody>
          <a:bodyPr anchor="ctr" anchorCtr="0">
            <a:noAutofit/>
          </a:bodyPr>
          <a:lstStyle/>
          <a:p>
            <a:r>
              <a:rPr lang="en-AU" dirty="0" err="1" smtClean="0"/>
              <a:t>Memberi</a:t>
            </a:r>
            <a:r>
              <a:rPr lang="en-AU" dirty="0" smtClean="0"/>
              <a:t> </a:t>
            </a:r>
            <a:r>
              <a:rPr lang="en-AU" dirty="0" err="1" smtClean="0"/>
              <a:t>sedikit</a:t>
            </a:r>
            <a:r>
              <a:rPr lang="en-AU" dirty="0" smtClean="0"/>
              <a:t> </a:t>
            </a:r>
            <a:r>
              <a:rPr lang="en-AU" dirty="0" err="1" smtClean="0"/>
              <a:t>konteks</a:t>
            </a:r>
            <a:r>
              <a:rPr lang="en-AU" dirty="0" smtClean="0"/>
              <a:t> </a:t>
            </a:r>
            <a:r>
              <a:rPr lang="en-AU" dirty="0" err="1" smtClean="0"/>
              <a:t>untuk</a:t>
            </a:r>
            <a:r>
              <a:rPr lang="en-AU" dirty="0" smtClean="0"/>
              <a:t> </a:t>
            </a:r>
            <a:r>
              <a:rPr lang="en-AU" dirty="0" err="1" smtClean="0"/>
              <a:t>pendekatan</a:t>
            </a:r>
            <a:r>
              <a:rPr lang="en-AU" dirty="0" smtClean="0"/>
              <a:t> </a:t>
            </a:r>
            <a:r>
              <a:rPr lang="en-AU" dirty="0" err="1" smtClean="0"/>
              <a:t>ini</a:t>
            </a:r>
            <a:r>
              <a:rPr lang="en-AU" dirty="0" smtClean="0"/>
              <a:t>, </a:t>
            </a:r>
            <a:r>
              <a:rPr lang="en-AU" dirty="0" err="1" smtClean="0"/>
              <a:t>rekomendasi</a:t>
            </a:r>
            <a:r>
              <a:rPr lang="en-AU" dirty="0" smtClean="0"/>
              <a:t> </a:t>
            </a:r>
            <a:r>
              <a:rPr lang="en-AU" dirty="0" err="1" smtClean="0"/>
              <a:t>utama</a:t>
            </a:r>
            <a:r>
              <a:rPr lang="en-AU" dirty="0" smtClean="0"/>
              <a:t> </a:t>
            </a:r>
            <a:r>
              <a:rPr lang="en-AU" dirty="0" err="1" smtClean="0"/>
              <a:t>dari</a:t>
            </a:r>
            <a:r>
              <a:rPr lang="en-AU" dirty="0" smtClean="0"/>
              <a:t> </a:t>
            </a:r>
            <a:r>
              <a:rPr lang="en-AU" dirty="0" err="1" smtClean="0"/>
              <a:t>riset</a:t>
            </a:r>
            <a:r>
              <a:rPr lang="en-AU" dirty="0" smtClean="0"/>
              <a:t> </a:t>
            </a:r>
            <a:r>
              <a:rPr lang="en-AU" dirty="0" err="1" smtClean="0"/>
              <a:t>ini</a:t>
            </a:r>
            <a:r>
              <a:rPr lang="en-AU" dirty="0" smtClean="0"/>
              <a:t> </a:t>
            </a:r>
            <a:r>
              <a:rPr lang="en-AU" dirty="0" err="1" smtClean="0"/>
              <a:t>adalah</a:t>
            </a:r>
            <a:r>
              <a:rPr lang="en-AU" dirty="0" smtClean="0"/>
              <a:t>: </a:t>
            </a:r>
          </a:p>
          <a:p>
            <a:endParaRPr lang="en-AU" dirty="0" smtClean="0"/>
          </a:p>
          <a:p>
            <a:r>
              <a:rPr lang="en-AU" sz="2700" dirty="0" err="1"/>
              <a:t>Pemerintah</a:t>
            </a:r>
            <a:r>
              <a:rPr lang="en-AU" sz="2700" dirty="0"/>
              <a:t> </a:t>
            </a:r>
            <a:r>
              <a:rPr lang="en-AU" sz="2700" dirty="0" err="1"/>
              <a:t>daerah</a:t>
            </a:r>
            <a:r>
              <a:rPr lang="en-AU" sz="2700" dirty="0"/>
              <a:t> </a:t>
            </a:r>
            <a:r>
              <a:rPr lang="en-AU" sz="2700" dirty="0" err="1"/>
              <a:t>mengambil</a:t>
            </a:r>
            <a:r>
              <a:rPr lang="en-AU" sz="2700" dirty="0"/>
              <a:t> </a:t>
            </a:r>
            <a:r>
              <a:rPr lang="en-AU" sz="2700" dirty="0" err="1"/>
              <a:t>tanggung</a:t>
            </a:r>
            <a:r>
              <a:rPr lang="en-AU" sz="2700" dirty="0"/>
              <a:t> </a:t>
            </a:r>
            <a:r>
              <a:rPr lang="en-AU" sz="2700" dirty="0" err="1"/>
              <a:t>jawab</a:t>
            </a:r>
            <a:r>
              <a:rPr lang="en-AU" sz="2700" dirty="0"/>
              <a:t> </a:t>
            </a:r>
            <a:r>
              <a:rPr lang="en-AU" sz="2700" dirty="0" err="1"/>
              <a:t>utama</a:t>
            </a:r>
            <a:r>
              <a:rPr lang="en-AU" sz="2700" dirty="0"/>
              <a:t> </a:t>
            </a:r>
            <a:r>
              <a:rPr lang="en-AU" sz="2700" dirty="0" err="1"/>
              <a:t>untuk</a:t>
            </a:r>
            <a:r>
              <a:rPr lang="en-AU" sz="2700" dirty="0"/>
              <a:t> </a:t>
            </a:r>
            <a:r>
              <a:rPr lang="en-AU" sz="2700" dirty="0" err="1"/>
              <a:t>memastikan</a:t>
            </a:r>
            <a:r>
              <a:rPr lang="en-AU" sz="2700" dirty="0"/>
              <a:t> </a:t>
            </a:r>
            <a:r>
              <a:rPr lang="en-AU" sz="2700" dirty="0" err="1"/>
              <a:t>penyelenggaraan</a:t>
            </a:r>
            <a:r>
              <a:rPr lang="en-AU" sz="2700" dirty="0"/>
              <a:t> </a:t>
            </a:r>
            <a:r>
              <a:rPr lang="en-AU" sz="2700" dirty="0" err="1"/>
              <a:t>layanan</a:t>
            </a:r>
            <a:r>
              <a:rPr lang="en-AU" sz="2700" dirty="0"/>
              <a:t> </a:t>
            </a:r>
            <a:r>
              <a:rPr lang="en-AU" sz="2700" dirty="0" err="1"/>
              <a:t>sanitasi</a:t>
            </a:r>
            <a:r>
              <a:rPr lang="en-AU" sz="2700" dirty="0"/>
              <a:t> </a:t>
            </a:r>
            <a:r>
              <a:rPr lang="en-AU" sz="2700" dirty="0" err="1"/>
              <a:t>skala</a:t>
            </a:r>
            <a:r>
              <a:rPr lang="en-AU" sz="2700" dirty="0"/>
              <a:t> lok2al yang </a:t>
            </a:r>
            <a:r>
              <a:rPr lang="en-AU" sz="2700" dirty="0" err="1"/>
              <a:t>baik</a:t>
            </a:r>
            <a:r>
              <a:rPr lang="en-AU" sz="2700" dirty="0"/>
              <a:t>. </a:t>
            </a:r>
          </a:p>
          <a:p>
            <a:endParaRPr lang="en-AU" sz="2700" dirty="0"/>
          </a:p>
          <a:p>
            <a:r>
              <a:rPr lang="en-AU" sz="2700" dirty="0"/>
              <a:t>Hal </a:t>
            </a:r>
            <a:r>
              <a:rPr lang="en-AU" sz="2700" dirty="0" err="1"/>
              <a:t>ini</a:t>
            </a:r>
            <a:r>
              <a:rPr lang="en-AU" sz="2700" dirty="0"/>
              <a:t> </a:t>
            </a:r>
            <a:r>
              <a:rPr lang="en-AU" sz="2700" dirty="0" err="1"/>
              <a:t>harus</a:t>
            </a:r>
            <a:r>
              <a:rPr lang="en-AU" sz="2700" dirty="0"/>
              <a:t> </a:t>
            </a:r>
            <a:r>
              <a:rPr lang="en-AU" sz="2700" dirty="0" err="1"/>
              <a:t>dicapai</a:t>
            </a:r>
            <a:r>
              <a:rPr lang="en-AU" sz="2700" dirty="0"/>
              <a:t> </a:t>
            </a:r>
            <a:r>
              <a:rPr lang="en-AU" sz="2700" dirty="0" err="1"/>
              <a:t>dengan</a:t>
            </a:r>
            <a:r>
              <a:rPr lang="en-AU" sz="2700" dirty="0"/>
              <a:t>: </a:t>
            </a:r>
          </a:p>
          <a:p>
            <a:pPr marL="715291" lvl="1" indent="-427363">
              <a:buFont typeface="Arial"/>
              <a:buChar char="•"/>
            </a:pPr>
            <a:r>
              <a:rPr lang="en-AU" sz="2700" dirty="0" err="1">
                <a:solidFill>
                  <a:schemeClr val="tx1">
                    <a:lumMod val="75000"/>
                    <a:lumOff val="25000"/>
                  </a:schemeClr>
                </a:solidFill>
                <a:latin typeface="+mn-lt"/>
              </a:rPr>
              <a:t>Pemerintah</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pusat</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menetapkan</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persyaratan</a:t>
            </a:r>
            <a:r>
              <a:rPr lang="en-AU" sz="2700" dirty="0">
                <a:solidFill>
                  <a:schemeClr val="tx1">
                    <a:lumMod val="75000"/>
                    <a:lumOff val="25000"/>
                  </a:schemeClr>
                </a:solidFill>
                <a:latin typeface="+mn-lt"/>
              </a:rPr>
              <a:t> minimum yang </a:t>
            </a:r>
            <a:r>
              <a:rPr lang="en-AU" sz="2700" dirty="0" err="1">
                <a:solidFill>
                  <a:schemeClr val="tx1">
                    <a:lumMod val="75000"/>
                    <a:lumOff val="25000"/>
                  </a:schemeClr>
                </a:solidFill>
                <a:latin typeface="+mn-lt"/>
              </a:rPr>
              <a:t>jelas</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bagi</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pemerintah</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daerah</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dalam</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peran</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ini</a:t>
            </a:r>
            <a:r>
              <a:rPr lang="en-AU" sz="2700" dirty="0">
                <a:solidFill>
                  <a:schemeClr val="tx1">
                    <a:lumMod val="75000"/>
                    <a:lumOff val="25000"/>
                  </a:schemeClr>
                </a:solidFill>
                <a:latin typeface="+mn-lt"/>
              </a:rPr>
              <a:t>. </a:t>
            </a:r>
          </a:p>
          <a:p>
            <a:pPr marL="715291" lvl="1" indent="-427363">
              <a:buFont typeface="Arial"/>
              <a:buChar char="•"/>
            </a:pPr>
            <a:r>
              <a:rPr lang="en-AU" sz="2700" dirty="0" err="1">
                <a:solidFill>
                  <a:schemeClr val="tx1">
                    <a:lumMod val="75000"/>
                    <a:lumOff val="25000"/>
                  </a:schemeClr>
                </a:solidFill>
                <a:latin typeface="+mn-lt"/>
              </a:rPr>
              <a:t>Setiap</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pemerintah</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daerah</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menentukan</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jalurnya</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sendiri</a:t>
            </a:r>
            <a:r>
              <a:rPr lang="en-AU" sz="2700" dirty="0">
                <a:solidFill>
                  <a:schemeClr val="tx1">
                    <a:lumMod val="75000"/>
                    <a:lumOff val="25000"/>
                  </a:schemeClr>
                </a:solidFill>
                <a:latin typeface="+mn-lt"/>
              </a:rPr>
              <a:t> di </a:t>
            </a:r>
            <a:r>
              <a:rPr lang="en-AU" sz="2700" dirty="0" err="1">
                <a:solidFill>
                  <a:schemeClr val="tx1">
                    <a:lumMod val="75000"/>
                    <a:lumOff val="25000"/>
                  </a:schemeClr>
                </a:solidFill>
                <a:latin typeface="+mn-lt"/>
              </a:rPr>
              <a:t>luar</a:t>
            </a:r>
            <a:r>
              <a:rPr lang="en-AU" sz="2700" dirty="0">
                <a:solidFill>
                  <a:schemeClr val="tx1">
                    <a:lumMod val="75000"/>
                    <a:lumOff val="25000"/>
                  </a:schemeClr>
                </a:solidFill>
                <a:latin typeface="+mn-lt"/>
              </a:rPr>
              <a:t> </a:t>
            </a:r>
            <a:r>
              <a:rPr lang="en-AU" sz="2700" dirty="0" err="1">
                <a:solidFill>
                  <a:schemeClr val="tx1">
                    <a:lumMod val="75000"/>
                    <a:lumOff val="25000"/>
                  </a:schemeClr>
                </a:solidFill>
                <a:latin typeface="+mn-lt"/>
              </a:rPr>
              <a:t>persyaratan</a:t>
            </a:r>
            <a:r>
              <a:rPr lang="en-AU" sz="2700" dirty="0">
                <a:solidFill>
                  <a:schemeClr val="tx1">
                    <a:lumMod val="75000"/>
                    <a:lumOff val="25000"/>
                  </a:schemeClr>
                </a:solidFill>
                <a:latin typeface="+mn-lt"/>
              </a:rPr>
              <a:t> minimum </a:t>
            </a:r>
            <a:r>
              <a:rPr lang="en-AU" sz="2700" dirty="0" err="1">
                <a:solidFill>
                  <a:schemeClr val="tx1">
                    <a:lumMod val="75000"/>
                    <a:lumOff val="25000"/>
                  </a:schemeClr>
                </a:solidFill>
                <a:latin typeface="+mn-lt"/>
              </a:rPr>
              <a:t>ini</a:t>
            </a:r>
            <a:r>
              <a:rPr lang="en-AU" sz="2700" dirty="0">
                <a:solidFill>
                  <a:schemeClr val="tx1">
                    <a:lumMod val="75000"/>
                    <a:lumOff val="25000"/>
                  </a:schemeClr>
                </a:solidFill>
                <a:latin typeface="+mn-lt"/>
              </a:rPr>
              <a:t>.</a:t>
            </a:r>
          </a:p>
        </p:txBody>
      </p:sp>
      <p:sp>
        <p:nvSpPr>
          <p:cNvPr id="3"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130</a:t>
            </a:fld>
            <a:endParaRPr lang="en-AU"/>
          </a:p>
        </p:txBody>
      </p:sp>
    </p:spTree>
    <p:extLst>
      <p:ext uri="{BB962C8B-B14F-4D97-AF65-F5344CB8AC3E}">
        <p14:creationId xmlns:p14="http://schemas.microsoft.com/office/powerpoint/2010/main" val="20751585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0"/>
            <a:ext cx="10022312" cy="1799813"/>
          </a:xfrm>
        </p:spPr>
        <p:txBody>
          <a:bodyPr>
            <a:normAutofit fontScale="90000"/>
          </a:bodyPr>
          <a:lstStyle/>
          <a:p>
            <a:r>
              <a:rPr lang="en-AU" dirty="0" err="1" smtClean="0"/>
              <a:t>Sekurang-kurangnya</a:t>
            </a:r>
            <a:r>
              <a:rPr lang="en-AU" dirty="0" smtClean="0"/>
              <a:t>, </a:t>
            </a:r>
            <a:r>
              <a:rPr lang="en-AU" dirty="0" err="1" smtClean="0"/>
              <a:t>Pemerintah</a:t>
            </a:r>
            <a:r>
              <a:rPr lang="en-AU" dirty="0" smtClean="0"/>
              <a:t> </a:t>
            </a:r>
            <a:r>
              <a:rPr lang="en-AU" dirty="0" err="1" smtClean="0"/>
              <a:t>pusat</a:t>
            </a:r>
            <a:r>
              <a:rPr lang="en-AU" dirty="0" smtClean="0"/>
              <a:t> </a:t>
            </a:r>
            <a:r>
              <a:rPr lang="en-AU" dirty="0" err="1" smtClean="0"/>
              <a:t>harus</a:t>
            </a:r>
            <a:r>
              <a:rPr lang="en-AU" dirty="0" smtClean="0"/>
              <a:t> </a:t>
            </a:r>
            <a:r>
              <a:rPr lang="en-AU" dirty="0" err="1" smtClean="0"/>
              <a:t>mewajibkan</a:t>
            </a:r>
            <a:r>
              <a:rPr lang="en-AU" dirty="0" smtClean="0"/>
              <a:t> </a:t>
            </a:r>
            <a:r>
              <a:rPr lang="en-AU" dirty="0" err="1" smtClean="0"/>
              <a:t>semua</a:t>
            </a:r>
            <a:r>
              <a:rPr lang="en-AU" dirty="0" smtClean="0"/>
              <a:t> </a:t>
            </a:r>
            <a:r>
              <a:rPr lang="en-AU" dirty="0" err="1" smtClean="0"/>
              <a:t>Pemerintah</a:t>
            </a:r>
            <a:r>
              <a:rPr lang="en-AU" dirty="0" smtClean="0"/>
              <a:t> Daerah </a:t>
            </a:r>
            <a:r>
              <a:rPr lang="en-AU" dirty="0" err="1" smtClean="0"/>
              <a:t>melaksanakan</a:t>
            </a:r>
            <a:r>
              <a:rPr lang="en-AU" dirty="0" smtClean="0"/>
              <a:t> yang </a:t>
            </a:r>
            <a:r>
              <a:rPr lang="en-AU" dirty="0" err="1" smtClean="0"/>
              <a:t>berikut</a:t>
            </a:r>
            <a:r>
              <a:rPr lang="en-AU" dirty="0" smtClean="0"/>
              <a:t> </a:t>
            </a:r>
            <a:r>
              <a:rPr lang="en-AU" dirty="0" err="1" smtClean="0"/>
              <a:t>untuk</a:t>
            </a:r>
            <a:r>
              <a:rPr lang="en-AU" dirty="0" smtClean="0"/>
              <a:t> </a:t>
            </a:r>
            <a:r>
              <a:rPr lang="en-AU" dirty="0" err="1" smtClean="0"/>
              <a:t>memastikan</a:t>
            </a:r>
            <a:r>
              <a:rPr lang="en-AU" dirty="0" smtClean="0"/>
              <a:t> </a:t>
            </a:r>
            <a:r>
              <a:rPr lang="en-AU" dirty="0" err="1" smtClean="0"/>
              <a:t>semua</a:t>
            </a:r>
            <a:r>
              <a:rPr lang="en-AU" dirty="0" smtClean="0"/>
              <a:t> </a:t>
            </a:r>
            <a:r>
              <a:rPr lang="en-AU" dirty="0" err="1" smtClean="0"/>
              <a:t>sistem</a:t>
            </a:r>
            <a:r>
              <a:rPr lang="en-AU" dirty="0" smtClean="0"/>
              <a:t> </a:t>
            </a:r>
            <a:r>
              <a:rPr lang="en-AU" dirty="0" err="1" smtClean="0"/>
              <a:t>mendapatkan</a:t>
            </a:r>
            <a:r>
              <a:rPr lang="en-AU" dirty="0" smtClean="0"/>
              <a:t> </a:t>
            </a:r>
            <a:r>
              <a:rPr lang="en-AU" dirty="0" err="1" smtClean="0"/>
              <a:t>hasil</a:t>
            </a:r>
            <a:r>
              <a:rPr lang="en-AU" dirty="0" smtClean="0"/>
              <a:t> yang </a:t>
            </a:r>
            <a:r>
              <a:rPr lang="en-AU" dirty="0" err="1" smtClean="0"/>
              <a:t>diinginkan</a:t>
            </a:r>
            <a:r>
              <a:rPr lang="en-AU" dirty="0" smtClean="0"/>
              <a:t>:  </a:t>
            </a:r>
            <a:endParaRPr lang="en-AU" dirty="0"/>
          </a:p>
        </p:txBody>
      </p:sp>
      <p:sp>
        <p:nvSpPr>
          <p:cNvPr id="13" name="TextBox 12"/>
          <p:cNvSpPr txBox="1"/>
          <p:nvPr/>
        </p:nvSpPr>
        <p:spPr>
          <a:xfrm>
            <a:off x="319042" y="1972064"/>
            <a:ext cx="9742876" cy="5522192"/>
          </a:xfrm>
          <a:prstGeom prst="rect">
            <a:avLst/>
          </a:prstGeom>
          <a:noFill/>
        </p:spPr>
        <p:txBody>
          <a:bodyPr wrap="square" lIns="104306" tIns="52153" rIns="104306" bIns="52153" rtlCol="0">
            <a:spAutoFit/>
          </a:bodyPr>
          <a:lstStyle/>
          <a:p>
            <a:pPr marL="521528" indent="-521528">
              <a:buAutoNum type="arabicPeriod"/>
            </a:pPr>
            <a:r>
              <a:rPr lang="en-AU" sz="3200" dirty="0" err="1">
                <a:solidFill>
                  <a:srgbClr val="50A271"/>
                </a:solidFill>
              </a:rPr>
              <a:t>Mengelola</a:t>
            </a:r>
            <a:r>
              <a:rPr lang="en-AU" sz="3200" dirty="0">
                <a:solidFill>
                  <a:srgbClr val="50A271"/>
                </a:solidFill>
              </a:rPr>
              <a:t> </a:t>
            </a:r>
            <a:r>
              <a:rPr lang="en-AU" sz="3200" dirty="0" err="1">
                <a:solidFill>
                  <a:srgbClr val="50A271"/>
                </a:solidFill>
              </a:rPr>
              <a:t>catatan</a:t>
            </a:r>
            <a:r>
              <a:rPr lang="en-AU" sz="3200" dirty="0">
                <a:solidFill>
                  <a:srgbClr val="50A271"/>
                </a:solidFill>
              </a:rPr>
              <a:t> </a:t>
            </a:r>
            <a:r>
              <a:rPr lang="en-AU" sz="3200" dirty="0" err="1">
                <a:solidFill>
                  <a:srgbClr val="50A271"/>
                </a:solidFill>
              </a:rPr>
              <a:t>pasca</a:t>
            </a:r>
            <a:r>
              <a:rPr lang="en-AU" sz="3200" dirty="0">
                <a:solidFill>
                  <a:srgbClr val="50A271"/>
                </a:solidFill>
              </a:rPr>
              <a:t> </a:t>
            </a:r>
            <a:r>
              <a:rPr lang="en-AU" sz="3200" dirty="0" err="1">
                <a:solidFill>
                  <a:srgbClr val="50A271"/>
                </a:solidFill>
              </a:rPr>
              <a:t>konstruksi</a:t>
            </a:r>
            <a:r>
              <a:rPr lang="en-AU" sz="3200" dirty="0">
                <a:solidFill>
                  <a:srgbClr val="50A271"/>
                </a:solidFill>
              </a:rPr>
              <a:t> </a:t>
            </a:r>
            <a:r>
              <a:rPr lang="en-AU" sz="3200" dirty="0" err="1">
                <a:solidFill>
                  <a:srgbClr val="50A271"/>
                </a:solidFill>
              </a:rPr>
              <a:t>dan</a:t>
            </a:r>
            <a:r>
              <a:rPr lang="en-AU" sz="3200" dirty="0">
                <a:solidFill>
                  <a:srgbClr val="50A271"/>
                </a:solidFill>
              </a:rPr>
              <a:t> </a:t>
            </a:r>
            <a:r>
              <a:rPr lang="en-GB" sz="3200" dirty="0">
                <a:solidFill>
                  <a:srgbClr val="50A271"/>
                </a:solidFill>
              </a:rPr>
              <a:t>longitudinal </a:t>
            </a:r>
            <a:r>
              <a:rPr lang="en-GB" sz="3200" dirty="0" err="1">
                <a:solidFill>
                  <a:srgbClr val="50A271"/>
                </a:solidFill>
              </a:rPr>
              <a:t>tentang</a:t>
            </a:r>
            <a:r>
              <a:rPr lang="en-GB" sz="3200" dirty="0">
                <a:solidFill>
                  <a:srgbClr val="50A271"/>
                </a:solidFill>
              </a:rPr>
              <a:t> </a:t>
            </a:r>
            <a:r>
              <a:rPr lang="en-GB" sz="3200" dirty="0" err="1">
                <a:solidFill>
                  <a:srgbClr val="50A271"/>
                </a:solidFill>
              </a:rPr>
              <a:t>lokasi</a:t>
            </a:r>
            <a:r>
              <a:rPr lang="en-GB" sz="3200" dirty="0">
                <a:solidFill>
                  <a:srgbClr val="50A271"/>
                </a:solidFill>
              </a:rPr>
              <a:t> </a:t>
            </a:r>
            <a:r>
              <a:rPr lang="en-GB" sz="3200" dirty="0" err="1">
                <a:solidFill>
                  <a:srgbClr val="50A271"/>
                </a:solidFill>
              </a:rPr>
              <a:t>sistem</a:t>
            </a:r>
            <a:r>
              <a:rPr lang="en-GB" sz="3200" dirty="0">
                <a:solidFill>
                  <a:srgbClr val="50A271"/>
                </a:solidFill>
              </a:rPr>
              <a:t>, </a:t>
            </a:r>
            <a:r>
              <a:rPr lang="en-GB" sz="3200" dirty="0" err="1">
                <a:solidFill>
                  <a:srgbClr val="50A271"/>
                </a:solidFill>
              </a:rPr>
              <a:t>serta</a:t>
            </a:r>
            <a:r>
              <a:rPr lang="en-GB" sz="3200" dirty="0">
                <a:solidFill>
                  <a:srgbClr val="50A271"/>
                </a:solidFill>
              </a:rPr>
              <a:t> </a:t>
            </a:r>
            <a:r>
              <a:rPr lang="en-GB" sz="3200" dirty="0" err="1">
                <a:solidFill>
                  <a:srgbClr val="50A271"/>
                </a:solidFill>
              </a:rPr>
              <a:t>kinerja</a:t>
            </a:r>
            <a:r>
              <a:rPr lang="en-GB" sz="3200" dirty="0">
                <a:solidFill>
                  <a:srgbClr val="50A271"/>
                </a:solidFill>
              </a:rPr>
              <a:t> </a:t>
            </a:r>
            <a:r>
              <a:rPr lang="en-GB" sz="3200" dirty="0" err="1">
                <a:solidFill>
                  <a:srgbClr val="50A271"/>
                </a:solidFill>
              </a:rPr>
              <a:t>teknis</a:t>
            </a:r>
            <a:r>
              <a:rPr lang="en-GB" sz="3200" dirty="0">
                <a:solidFill>
                  <a:srgbClr val="50A271"/>
                </a:solidFill>
              </a:rPr>
              <a:t> </a:t>
            </a:r>
            <a:r>
              <a:rPr lang="en-GB" sz="3200" dirty="0" err="1">
                <a:solidFill>
                  <a:srgbClr val="50A271"/>
                </a:solidFill>
              </a:rPr>
              <a:t>dan</a:t>
            </a:r>
            <a:r>
              <a:rPr lang="en-GB" sz="3200" dirty="0">
                <a:solidFill>
                  <a:srgbClr val="50A271"/>
                </a:solidFill>
              </a:rPr>
              <a:t> </a:t>
            </a:r>
            <a:r>
              <a:rPr lang="en-GB" sz="3200" dirty="0" err="1">
                <a:solidFill>
                  <a:srgbClr val="50A271"/>
                </a:solidFill>
              </a:rPr>
              <a:t>pengelolaan</a:t>
            </a:r>
            <a:endParaRPr lang="en-GB" sz="3200" dirty="0">
              <a:solidFill>
                <a:srgbClr val="50A271"/>
              </a:solidFill>
            </a:endParaRPr>
          </a:p>
          <a:p>
            <a:pPr marL="521528" indent="-521528">
              <a:buAutoNum type="arabicPeriod"/>
            </a:pPr>
            <a:endParaRPr lang="en-GB" sz="3200" dirty="0">
              <a:solidFill>
                <a:srgbClr val="50A271"/>
              </a:solidFill>
            </a:endParaRPr>
          </a:p>
          <a:p>
            <a:pPr marL="521528" indent="-521528">
              <a:buAutoNum type="arabicPeriod"/>
            </a:pPr>
            <a:r>
              <a:rPr lang="en-GB" sz="3200" dirty="0" err="1">
                <a:solidFill>
                  <a:srgbClr val="50A271"/>
                </a:solidFill>
              </a:rPr>
              <a:t>Mendanai</a:t>
            </a:r>
            <a:r>
              <a:rPr lang="en-GB" sz="3200" dirty="0">
                <a:solidFill>
                  <a:srgbClr val="50A271"/>
                </a:solidFill>
              </a:rPr>
              <a:t> </a:t>
            </a:r>
            <a:r>
              <a:rPr lang="en-GB" sz="3200" dirty="0" err="1">
                <a:solidFill>
                  <a:srgbClr val="50A271"/>
                </a:solidFill>
              </a:rPr>
              <a:t>biaya-biaya</a:t>
            </a:r>
            <a:r>
              <a:rPr lang="en-GB" sz="3200" dirty="0">
                <a:solidFill>
                  <a:srgbClr val="50A271"/>
                </a:solidFill>
              </a:rPr>
              <a:t> </a:t>
            </a:r>
            <a:r>
              <a:rPr lang="en-GB" sz="3200" dirty="0" err="1">
                <a:solidFill>
                  <a:srgbClr val="50A271"/>
                </a:solidFill>
              </a:rPr>
              <a:t>besar</a:t>
            </a:r>
            <a:r>
              <a:rPr lang="en-GB" sz="3200" dirty="0">
                <a:solidFill>
                  <a:srgbClr val="50A271"/>
                </a:solidFill>
              </a:rPr>
              <a:t> </a:t>
            </a:r>
            <a:r>
              <a:rPr lang="en-GB" sz="3200" dirty="0" err="1">
                <a:solidFill>
                  <a:srgbClr val="50A271"/>
                </a:solidFill>
              </a:rPr>
              <a:t>seperti</a:t>
            </a:r>
            <a:r>
              <a:rPr lang="en-GB" sz="3200" dirty="0">
                <a:solidFill>
                  <a:srgbClr val="50A271"/>
                </a:solidFill>
              </a:rPr>
              <a:t> </a:t>
            </a:r>
            <a:r>
              <a:rPr lang="en-GB" sz="3200" dirty="0" err="1">
                <a:solidFill>
                  <a:srgbClr val="50A271"/>
                </a:solidFill>
              </a:rPr>
              <a:t>pemantauan</a:t>
            </a:r>
            <a:r>
              <a:rPr lang="en-GB" sz="3200" dirty="0">
                <a:solidFill>
                  <a:srgbClr val="50A271"/>
                </a:solidFill>
              </a:rPr>
              <a:t> </a:t>
            </a:r>
            <a:r>
              <a:rPr lang="en-GB" sz="3200" dirty="0" err="1">
                <a:solidFill>
                  <a:srgbClr val="50A271"/>
                </a:solidFill>
              </a:rPr>
              <a:t>efluen</a:t>
            </a:r>
            <a:r>
              <a:rPr lang="en-GB" sz="3200" dirty="0">
                <a:solidFill>
                  <a:srgbClr val="50A271"/>
                </a:solidFill>
              </a:rPr>
              <a:t>, </a:t>
            </a:r>
            <a:r>
              <a:rPr lang="en-GB" sz="3200" dirty="0" err="1">
                <a:solidFill>
                  <a:srgbClr val="50A271"/>
                </a:solidFill>
              </a:rPr>
              <a:t>penyedotan</a:t>
            </a:r>
            <a:r>
              <a:rPr lang="en-GB" sz="3200" dirty="0">
                <a:solidFill>
                  <a:srgbClr val="50A271"/>
                </a:solidFill>
              </a:rPr>
              <a:t> </a:t>
            </a:r>
            <a:r>
              <a:rPr lang="en-GB" sz="3200" dirty="0" err="1">
                <a:solidFill>
                  <a:srgbClr val="50A271"/>
                </a:solidFill>
              </a:rPr>
              <a:t>tinja</a:t>
            </a:r>
            <a:r>
              <a:rPr lang="en-GB" sz="3200" dirty="0">
                <a:solidFill>
                  <a:srgbClr val="50A271"/>
                </a:solidFill>
              </a:rPr>
              <a:t>, </a:t>
            </a:r>
            <a:r>
              <a:rPr lang="en-GB" sz="3200" dirty="0" err="1">
                <a:solidFill>
                  <a:srgbClr val="50A271"/>
                </a:solidFill>
              </a:rPr>
              <a:t>rehabilitasi</a:t>
            </a:r>
            <a:r>
              <a:rPr lang="en-GB" sz="3200" dirty="0">
                <a:solidFill>
                  <a:srgbClr val="50A271"/>
                </a:solidFill>
              </a:rPr>
              <a:t>, </a:t>
            </a:r>
            <a:r>
              <a:rPr lang="en-GB" sz="3200" dirty="0" err="1">
                <a:solidFill>
                  <a:srgbClr val="50A271"/>
                </a:solidFill>
              </a:rPr>
              <a:t>perluasan</a:t>
            </a:r>
            <a:r>
              <a:rPr lang="en-GB" sz="3200" dirty="0">
                <a:solidFill>
                  <a:srgbClr val="50A271"/>
                </a:solidFill>
              </a:rPr>
              <a:t> </a:t>
            </a:r>
            <a:r>
              <a:rPr lang="en-GB" sz="3200" dirty="0" err="1">
                <a:solidFill>
                  <a:srgbClr val="50A271"/>
                </a:solidFill>
              </a:rPr>
              <a:t>dan</a:t>
            </a:r>
            <a:r>
              <a:rPr lang="en-GB" sz="3200" dirty="0">
                <a:solidFill>
                  <a:srgbClr val="50A271"/>
                </a:solidFill>
              </a:rPr>
              <a:t> retrofit</a:t>
            </a:r>
          </a:p>
          <a:p>
            <a:endParaRPr lang="en-GB" sz="3200" dirty="0">
              <a:solidFill>
                <a:srgbClr val="50A271"/>
              </a:solidFill>
            </a:endParaRPr>
          </a:p>
          <a:p>
            <a:pPr marL="521528" indent="-521528">
              <a:buAutoNum type="arabicPeriod"/>
            </a:pPr>
            <a:r>
              <a:rPr lang="en-GB" sz="3200" dirty="0" err="1">
                <a:solidFill>
                  <a:srgbClr val="50A271"/>
                </a:solidFill>
              </a:rPr>
              <a:t>Formalisasi</a:t>
            </a:r>
            <a:r>
              <a:rPr lang="en-GB" sz="3200" dirty="0">
                <a:solidFill>
                  <a:srgbClr val="50A271"/>
                </a:solidFill>
              </a:rPr>
              <a:t> </a:t>
            </a:r>
            <a:r>
              <a:rPr lang="en-GB" sz="3200" dirty="0" err="1">
                <a:solidFill>
                  <a:srgbClr val="50A271"/>
                </a:solidFill>
              </a:rPr>
              <a:t>penetapan</a:t>
            </a:r>
            <a:r>
              <a:rPr lang="en-GB" sz="3200" dirty="0">
                <a:solidFill>
                  <a:srgbClr val="50A271"/>
                </a:solidFill>
              </a:rPr>
              <a:t> </a:t>
            </a:r>
            <a:r>
              <a:rPr lang="en-GB" sz="3200" dirty="0" err="1">
                <a:solidFill>
                  <a:srgbClr val="50A271"/>
                </a:solidFill>
              </a:rPr>
              <a:t>tarif</a:t>
            </a:r>
            <a:r>
              <a:rPr lang="en-GB" sz="3200" dirty="0">
                <a:solidFill>
                  <a:srgbClr val="50A271"/>
                </a:solidFill>
              </a:rPr>
              <a:t> </a:t>
            </a:r>
            <a:r>
              <a:rPr lang="en-GB" sz="3200" dirty="0" err="1">
                <a:solidFill>
                  <a:srgbClr val="50A271"/>
                </a:solidFill>
              </a:rPr>
              <a:t>dan</a:t>
            </a:r>
            <a:r>
              <a:rPr lang="en-GB" sz="3200" dirty="0">
                <a:solidFill>
                  <a:srgbClr val="50A271"/>
                </a:solidFill>
              </a:rPr>
              <a:t> </a:t>
            </a:r>
            <a:r>
              <a:rPr lang="en-GB" sz="3200" dirty="0" err="1">
                <a:solidFill>
                  <a:srgbClr val="50A271"/>
                </a:solidFill>
              </a:rPr>
              <a:t>pemungutan</a:t>
            </a:r>
            <a:r>
              <a:rPr lang="en-GB" sz="3200" dirty="0">
                <a:solidFill>
                  <a:srgbClr val="50A271"/>
                </a:solidFill>
              </a:rPr>
              <a:t> </a:t>
            </a:r>
            <a:r>
              <a:rPr lang="en-GB" sz="3200" dirty="0" err="1">
                <a:solidFill>
                  <a:srgbClr val="50A271"/>
                </a:solidFill>
              </a:rPr>
              <a:t>iuran</a:t>
            </a:r>
            <a:r>
              <a:rPr lang="en-GB" sz="3200" dirty="0">
                <a:solidFill>
                  <a:srgbClr val="50A271"/>
                </a:solidFill>
              </a:rPr>
              <a:t>, </a:t>
            </a:r>
            <a:r>
              <a:rPr lang="en-GB" sz="3200" dirty="0" err="1">
                <a:solidFill>
                  <a:srgbClr val="50A271"/>
                </a:solidFill>
              </a:rPr>
              <a:t>misalnya</a:t>
            </a:r>
            <a:r>
              <a:rPr lang="en-GB" sz="3200" dirty="0">
                <a:solidFill>
                  <a:srgbClr val="50A271"/>
                </a:solidFill>
              </a:rPr>
              <a:t> </a:t>
            </a:r>
            <a:r>
              <a:rPr lang="en-GB" sz="3200" dirty="0" err="1">
                <a:solidFill>
                  <a:srgbClr val="50A271"/>
                </a:solidFill>
              </a:rPr>
              <a:t>melalui</a:t>
            </a:r>
            <a:r>
              <a:rPr lang="en-GB" sz="3200" dirty="0">
                <a:solidFill>
                  <a:srgbClr val="50A271"/>
                </a:solidFill>
              </a:rPr>
              <a:t> </a:t>
            </a:r>
            <a:r>
              <a:rPr lang="en-GB" sz="3200" dirty="0" err="1">
                <a:solidFill>
                  <a:srgbClr val="50A271"/>
                </a:solidFill>
              </a:rPr>
              <a:t>peraturan</a:t>
            </a:r>
            <a:r>
              <a:rPr lang="en-GB" sz="3200" dirty="0">
                <a:solidFill>
                  <a:srgbClr val="50A271"/>
                </a:solidFill>
              </a:rPr>
              <a:t> </a:t>
            </a:r>
            <a:r>
              <a:rPr lang="en-GB" sz="3200" dirty="0" err="1">
                <a:solidFill>
                  <a:srgbClr val="50A271"/>
                </a:solidFill>
              </a:rPr>
              <a:t>atau</a:t>
            </a:r>
            <a:r>
              <a:rPr lang="en-GB" sz="3200" dirty="0">
                <a:solidFill>
                  <a:srgbClr val="50A271"/>
                </a:solidFill>
              </a:rPr>
              <a:t> </a:t>
            </a:r>
            <a:r>
              <a:rPr lang="en-GB" sz="3200" dirty="0" err="1">
                <a:solidFill>
                  <a:srgbClr val="50A271"/>
                </a:solidFill>
              </a:rPr>
              <a:t>keputusan</a:t>
            </a:r>
            <a:r>
              <a:rPr lang="en-GB" sz="3200" dirty="0">
                <a:solidFill>
                  <a:srgbClr val="50A271"/>
                </a:solidFill>
              </a:rPr>
              <a:t> yang </a:t>
            </a:r>
            <a:r>
              <a:rPr lang="en-GB" sz="3200" dirty="0" err="1">
                <a:solidFill>
                  <a:srgbClr val="50A271"/>
                </a:solidFill>
              </a:rPr>
              <a:t>sejalan</a:t>
            </a:r>
            <a:r>
              <a:rPr lang="en-GB" sz="3200" dirty="0">
                <a:solidFill>
                  <a:srgbClr val="50A271"/>
                </a:solidFill>
              </a:rPr>
              <a:t> </a:t>
            </a:r>
            <a:r>
              <a:rPr lang="en-GB" sz="3200" dirty="0" err="1">
                <a:solidFill>
                  <a:srgbClr val="50A271"/>
                </a:solidFill>
              </a:rPr>
              <a:t>dengan</a:t>
            </a:r>
            <a:r>
              <a:rPr lang="en-GB" sz="3200" dirty="0">
                <a:solidFill>
                  <a:srgbClr val="50A271"/>
                </a:solidFill>
              </a:rPr>
              <a:t> </a:t>
            </a:r>
            <a:r>
              <a:rPr lang="en-GB" sz="3200" dirty="0" err="1">
                <a:solidFill>
                  <a:srgbClr val="50A271"/>
                </a:solidFill>
              </a:rPr>
              <a:t>prinsip-prinsip</a:t>
            </a:r>
            <a:r>
              <a:rPr lang="en-GB" sz="3200" dirty="0">
                <a:solidFill>
                  <a:srgbClr val="50A271"/>
                </a:solidFill>
              </a:rPr>
              <a:t> </a:t>
            </a:r>
            <a:r>
              <a:rPr lang="en-GB" sz="3200" dirty="0" err="1">
                <a:solidFill>
                  <a:srgbClr val="50A271"/>
                </a:solidFill>
              </a:rPr>
              <a:t>pemulihan</a:t>
            </a:r>
            <a:r>
              <a:rPr lang="en-GB" sz="3200" dirty="0">
                <a:solidFill>
                  <a:srgbClr val="50A271"/>
                </a:solidFill>
              </a:rPr>
              <a:t> </a:t>
            </a:r>
            <a:r>
              <a:rPr lang="en-GB" sz="3200" dirty="0" err="1">
                <a:solidFill>
                  <a:srgbClr val="50A271"/>
                </a:solidFill>
              </a:rPr>
              <a:t>biaya</a:t>
            </a:r>
            <a:endParaRPr lang="en-AU" sz="3200" dirty="0">
              <a:solidFill>
                <a:srgbClr val="50A271"/>
              </a:solidFill>
            </a:endParaRPr>
          </a:p>
        </p:txBody>
      </p:sp>
      <p:sp>
        <p:nvSpPr>
          <p:cNvPr id="14"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131</a:t>
            </a:fld>
            <a:endParaRPr lang="en-AU"/>
          </a:p>
        </p:txBody>
      </p:sp>
    </p:spTree>
    <p:extLst>
      <p:ext uri="{BB962C8B-B14F-4D97-AF65-F5344CB8AC3E}">
        <p14:creationId xmlns:p14="http://schemas.microsoft.com/office/powerpoint/2010/main" val="36289505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9042" y="172251"/>
            <a:ext cx="10022312" cy="973349"/>
            <a:chOff x="0" y="2324645"/>
            <a:chExt cx="2677914" cy="1606748"/>
          </a:xfrm>
        </p:grpSpPr>
        <p:sp>
          <p:nvSpPr>
            <p:cNvPr id="9" name="Rectangle 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6" name="Rectangle 15"/>
          <p:cNvSpPr/>
          <p:nvPr/>
        </p:nvSpPr>
        <p:spPr>
          <a:xfrm>
            <a:off x="160626" y="1833862"/>
            <a:ext cx="3166210" cy="3897762"/>
          </a:xfrm>
          <a:prstGeom prst="rect">
            <a:avLst/>
          </a:prstGeom>
          <a:solidFill>
            <a:srgbClr val="50A271">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Formalisasi</a:t>
            </a:r>
            <a:r>
              <a:rPr lang="en-AU" sz="4100" dirty="0"/>
              <a:t> </a:t>
            </a:r>
            <a:r>
              <a:rPr lang="en-AU" sz="4100" dirty="0" err="1"/>
              <a:t>kemitraan</a:t>
            </a:r>
            <a:r>
              <a:rPr lang="en-AU" sz="4100" dirty="0"/>
              <a:t> </a:t>
            </a:r>
            <a:r>
              <a:rPr lang="en-AU" sz="4100" dirty="0" err="1"/>
              <a:t>publik</a:t>
            </a:r>
            <a:r>
              <a:rPr lang="en-AU" sz="4100" dirty="0"/>
              <a:t> /</a:t>
            </a:r>
            <a:r>
              <a:rPr lang="en-AU" sz="4100" dirty="0" err="1"/>
              <a:t>swasta</a:t>
            </a:r>
            <a:endParaRPr lang="en-AU" sz="4100" dirty="0"/>
          </a:p>
        </p:txBody>
      </p:sp>
      <p:sp>
        <p:nvSpPr>
          <p:cNvPr id="17" name="Rectangle 16"/>
          <p:cNvSpPr/>
          <p:nvPr/>
        </p:nvSpPr>
        <p:spPr>
          <a:xfrm>
            <a:off x="3505059" y="1833862"/>
            <a:ext cx="3326836" cy="3897762"/>
          </a:xfrm>
          <a:prstGeom prst="rect">
            <a:avLst/>
          </a:prstGeom>
          <a:solidFill>
            <a:srgbClr val="50A271">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3900" dirty="0" err="1"/>
              <a:t>Menetapkan</a:t>
            </a:r>
            <a:r>
              <a:rPr lang="en-AU" sz="3900" dirty="0"/>
              <a:t> </a:t>
            </a:r>
            <a:r>
              <a:rPr lang="en-AU" sz="3900" dirty="0" err="1"/>
              <a:t>tanggung</a:t>
            </a:r>
            <a:r>
              <a:rPr lang="en-AU" sz="3900" dirty="0"/>
              <a:t> </a:t>
            </a:r>
            <a:r>
              <a:rPr lang="en-AU" sz="3900" dirty="0" err="1"/>
              <a:t>jawab</a:t>
            </a:r>
            <a:r>
              <a:rPr lang="en-AU" sz="3900" dirty="0"/>
              <a:t> </a:t>
            </a:r>
            <a:r>
              <a:rPr lang="en-AU" sz="3900" dirty="0" err="1"/>
              <a:t>secara</a:t>
            </a:r>
            <a:r>
              <a:rPr lang="en-AU" sz="3900" dirty="0"/>
              <a:t> </a:t>
            </a:r>
            <a:r>
              <a:rPr lang="en-AU" sz="3900" dirty="0" err="1"/>
              <a:t>kolaboratif</a:t>
            </a:r>
            <a:endParaRPr lang="en-AU" sz="3900" dirty="0"/>
          </a:p>
        </p:txBody>
      </p:sp>
      <p:sp>
        <p:nvSpPr>
          <p:cNvPr id="18" name="Rectangle 17"/>
          <p:cNvSpPr/>
          <p:nvPr/>
        </p:nvSpPr>
        <p:spPr>
          <a:xfrm>
            <a:off x="6990316" y="1833862"/>
            <a:ext cx="3524861" cy="3897762"/>
          </a:xfrm>
          <a:prstGeom prst="rect">
            <a:avLst/>
          </a:prstGeom>
          <a:solidFill>
            <a:srgbClr val="50A271">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Menetapkan</a:t>
            </a:r>
            <a:r>
              <a:rPr lang="en-AU" sz="4100" dirty="0"/>
              <a:t> </a:t>
            </a:r>
            <a:r>
              <a:rPr lang="en-AU" sz="4100" dirty="0" err="1"/>
              <a:t>tanggung</a:t>
            </a:r>
            <a:r>
              <a:rPr lang="en-AU" sz="4100" dirty="0"/>
              <a:t> </a:t>
            </a:r>
            <a:r>
              <a:rPr lang="en-AU" sz="4100" dirty="0" err="1"/>
              <a:t>jawab</a:t>
            </a:r>
            <a:r>
              <a:rPr lang="en-AU" sz="4100" dirty="0"/>
              <a:t> </a:t>
            </a:r>
            <a:r>
              <a:rPr lang="en-AU" sz="4100" dirty="0" err="1"/>
              <a:t>berbasis</a:t>
            </a:r>
            <a:r>
              <a:rPr lang="en-AU" sz="4100" dirty="0"/>
              <a:t> </a:t>
            </a:r>
            <a:r>
              <a:rPr lang="en-AU" sz="4100" dirty="0" err="1"/>
              <a:t>risiko</a:t>
            </a:r>
            <a:endParaRPr lang="en-AU" sz="4100" dirty="0"/>
          </a:p>
        </p:txBody>
      </p:sp>
      <p:sp>
        <p:nvSpPr>
          <p:cNvPr id="11"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132</a:t>
            </a:fld>
            <a:endParaRPr lang="en-AU"/>
          </a:p>
        </p:txBody>
      </p:sp>
    </p:spTree>
    <p:extLst>
      <p:ext uri="{BB962C8B-B14F-4D97-AF65-F5344CB8AC3E}">
        <p14:creationId xmlns:p14="http://schemas.microsoft.com/office/powerpoint/2010/main" val="429173009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9042" y="172251"/>
            <a:ext cx="10022312" cy="973349"/>
            <a:chOff x="0" y="2324645"/>
            <a:chExt cx="2677914" cy="1606748"/>
          </a:xfrm>
        </p:grpSpPr>
        <p:sp>
          <p:nvSpPr>
            <p:cNvPr id="9" name="Rectangle 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6" name="Rectangle 15"/>
          <p:cNvSpPr/>
          <p:nvPr/>
        </p:nvSpPr>
        <p:spPr>
          <a:xfrm>
            <a:off x="160626" y="1833862"/>
            <a:ext cx="2908777" cy="3897762"/>
          </a:xfrm>
          <a:prstGeom prst="rect">
            <a:avLst/>
          </a:prstGeom>
          <a:solidFill>
            <a:srgbClr val="50A271">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Formalisasi</a:t>
            </a:r>
            <a:r>
              <a:rPr lang="en-AU" sz="4100" dirty="0"/>
              <a:t> </a:t>
            </a:r>
            <a:r>
              <a:rPr lang="en-AU" sz="4100" dirty="0" err="1"/>
              <a:t>kemitraan</a:t>
            </a:r>
            <a:r>
              <a:rPr lang="en-AU" sz="4100" dirty="0"/>
              <a:t> </a:t>
            </a:r>
            <a:r>
              <a:rPr lang="en-AU" sz="4100" dirty="0" err="1"/>
              <a:t>publik</a:t>
            </a:r>
            <a:r>
              <a:rPr lang="en-AU" sz="4100" dirty="0"/>
              <a:t>/ </a:t>
            </a:r>
            <a:r>
              <a:rPr lang="en-AU" sz="4100" dirty="0" err="1"/>
              <a:t>swasta</a:t>
            </a:r>
            <a:endParaRPr lang="en-AU" sz="4100" dirty="0"/>
          </a:p>
        </p:txBody>
      </p:sp>
      <p:sp>
        <p:nvSpPr>
          <p:cNvPr id="11" name="TextBox 10"/>
          <p:cNvSpPr txBox="1"/>
          <p:nvPr/>
        </p:nvSpPr>
        <p:spPr>
          <a:xfrm>
            <a:off x="3326836" y="1348458"/>
            <a:ext cx="7188341" cy="4675807"/>
          </a:xfrm>
          <a:prstGeom prst="rect">
            <a:avLst/>
          </a:prstGeom>
          <a:noFill/>
        </p:spPr>
        <p:txBody>
          <a:bodyPr wrap="square" lIns="104306" tIns="52153" rIns="104306" bIns="52153" rtlCol="0">
            <a:spAutoFit/>
          </a:bodyPr>
          <a:lstStyle/>
          <a:p>
            <a:r>
              <a:rPr lang="en-AU" sz="2700" dirty="0" err="1">
                <a:solidFill>
                  <a:schemeClr val="tx1">
                    <a:lumMod val="75000"/>
                    <a:lumOff val="25000"/>
                  </a:schemeClr>
                </a:solidFill>
              </a:rPr>
              <a:t>Bagaimana</a:t>
            </a:r>
            <a:r>
              <a:rPr lang="en-AU" sz="2700" dirty="0">
                <a:solidFill>
                  <a:schemeClr val="tx1">
                    <a:lumMod val="75000"/>
                    <a:lumOff val="25000"/>
                  </a:schemeClr>
                </a:solidFill>
              </a:rPr>
              <a:t> </a:t>
            </a:r>
            <a:r>
              <a:rPr lang="en-AU" sz="2700" dirty="0" err="1">
                <a:solidFill>
                  <a:schemeClr val="tx1">
                    <a:lumMod val="75000"/>
                    <a:lumOff val="25000"/>
                  </a:schemeClr>
                </a:solidFill>
              </a:rPr>
              <a:t>para</a:t>
            </a:r>
            <a:r>
              <a:rPr lang="en-AU" sz="2700" dirty="0">
                <a:solidFill>
                  <a:schemeClr val="tx1">
                    <a:lumMod val="75000"/>
                    <a:lumOff val="25000"/>
                  </a:schemeClr>
                </a:solidFill>
              </a:rPr>
              <a:t> </a:t>
            </a:r>
            <a:r>
              <a:rPr lang="en-AU" sz="2700" dirty="0" err="1">
                <a:solidFill>
                  <a:schemeClr val="tx1">
                    <a:lumMod val="75000"/>
                    <a:lumOff val="25000"/>
                  </a:schemeClr>
                </a:solidFill>
              </a:rPr>
              <a:t>penanggung</a:t>
            </a:r>
            <a:r>
              <a:rPr lang="en-AU" sz="2700" dirty="0">
                <a:solidFill>
                  <a:schemeClr val="tx1">
                    <a:lumMod val="75000"/>
                    <a:lumOff val="25000"/>
                  </a:schemeClr>
                </a:solidFill>
              </a:rPr>
              <a:t> </a:t>
            </a:r>
            <a:r>
              <a:rPr lang="en-AU" sz="2700" dirty="0" err="1">
                <a:solidFill>
                  <a:schemeClr val="tx1">
                    <a:lumMod val="75000"/>
                    <a:lumOff val="25000"/>
                  </a:schemeClr>
                </a:solidFill>
              </a:rPr>
              <a:t>jawab</a:t>
            </a:r>
            <a:r>
              <a:rPr lang="en-AU" sz="2700" dirty="0">
                <a:solidFill>
                  <a:schemeClr val="tx1">
                    <a:lumMod val="75000"/>
                    <a:lumOff val="25000"/>
                  </a:schemeClr>
                </a:solidFill>
              </a:rPr>
              <a:t> </a:t>
            </a:r>
            <a:r>
              <a:rPr lang="en-AU" sz="2700" dirty="0" err="1">
                <a:solidFill>
                  <a:schemeClr val="tx1">
                    <a:lumMod val="75000"/>
                    <a:lumOff val="25000"/>
                  </a:schemeClr>
                </a:solidFill>
              </a:rPr>
              <a:t>dapat</a:t>
            </a:r>
            <a:r>
              <a:rPr lang="en-AU" sz="2700" dirty="0">
                <a:solidFill>
                  <a:schemeClr val="tx1">
                    <a:lumMod val="75000"/>
                    <a:lumOff val="25000"/>
                  </a:schemeClr>
                </a:solidFill>
              </a:rPr>
              <a:t> </a:t>
            </a:r>
            <a:r>
              <a:rPr lang="en-AU" sz="2700" dirty="0" err="1">
                <a:solidFill>
                  <a:schemeClr val="tx1">
                    <a:lumMod val="75000"/>
                    <a:lumOff val="25000"/>
                  </a:schemeClr>
                </a:solidFill>
              </a:rPr>
              <a:t>melakukan</a:t>
            </a:r>
            <a:r>
              <a:rPr lang="en-AU" sz="2700" dirty="0">
                <a:solidFill>
                  <a:schemeClr val="tx1">
                    <a:lumMod val="75000"/>
                    <a:lumOff val="25000"/>
                  </a:schemeClr>
                </a:solidFill>
              </a:rPr>
              <a:t> </a:t>
            </a:r>
            <a:r>
              <a:rPr lang="en-AU" sz="2700" dirty="0" err="1">
                <a:solidFill>
                  <a:schemeClr val="tx1">
                    <a:lumMod val="75000"/>
                    <a:lumOff val="25000"/>
                  </a:schemeClr>
                </a:solidFill>
              </a:rPr>
              <a:t>formalisasi</a:t>
            </a:r>
            <a:r>
              <a:rPr lang="en-AU" sz="2700" dirty="0">
                <a:solidFill>
                  <a:schemeClr val="tx1">
                    <a:lumMod val="75000"/>
                    <a:lumOff val="25000"/>
                  </a:schemeClr>
                </a:solidFill>
              </a:rPr>
              <a:t> </a:t>
            </a:r>
            <a:r>
              <a:rPr lang="en-AU" sz="2700" dirty="0" err="1">
                <a:solidFill>
                  <a:schemeClr val="tx1">
                    <a:lumMod val="75000"/>
                    <a:lumOff val="25000"/>
                  </a:schemeClr>
                </a:solidFill>
              </a:rPr>
              <a:t>entitas</a:t>
            </a:r>
            <a:r>
              <a:rPr lang="en-AU" sz="2700" dirty="0">
                <a:solidFill>
                  <a:schemeClr val="tx1">
                    <a:lumMod val="75000"/>
                    <a:lumOff val="25000"/>
                  </a:schemeClr>
                </a:solidFill>
              </a:rPr>
              <a:t> O&amp;M </a:t>
            </a:r>
            <a:r>
              <a:rPr lang="en-AU" sz="2700" dirty="0" err="1">
                <a:solidFill>
                  <a:schemeClr val="tx1">
                    <a:lumMod val="75000"/>
                    <a:lumOff val="25000"/>
                  </a:schemeClr>
                </a:solidFill>
              </a:rPr>
              <a:t>sejak</a:t>
            </a:r>
            <a:r>
              <a:rPr lang="en-AU" sz="2700" dirty="0">
                <a:solidFill>
                  <a:schemeClr val="tx1">
                    <a:lumMod val="75000"/>
                    <a:lumOff val="25000"/>
                  </a:schemeClr>
                </a:solidFill>
              </a:rPr>
              <a:t> </a:t>
            </a:r>
            <a:r>
              <a:rPr lang="en-AU" sz="2700" dirty="0" err="1">
                <a:solidFill>
                  <a:schemeClr val="tx1">
                    <a:lumMod val="75000"/>
                    <a:lumOff val="25000"/>
                  </a:schemeClr>
                </a:solidFill>
              </a:rPr>
              <a:t>awal</a:t>
            </a:r>
            <a:r>
              <a:rPr lang="en-AU" sz="2700" dirty="0">
                <a:solidFill>
                  <a:schemeClr val="tx1">
                    <a:lumMod val="75000"/>
                    <a:lumOff val="25000"/>
                  </a:schemeClr>
                </a:solidFill>
              </a:rPr>
              <a:t>?</a:t>
            </a:r>
          </a:p>
          <a:p>
            <a:pPr marL="405633" indent="-405633">
              <a:buFont typeface="Arial"/>
              <a:buChar char="•"/>
            </a:pPr>
            <a:r>
              <a:rPr lang="en-AU" sz="2700" dirty="0" err="1">
                <a:solidFill>
                  <a:schemeClr val="tx1">
                    <a:lumMod val="75000"/>
                    <a:lumOff val="25000"/>
                  </a:schemeClr>
                </a:solidFill>
              </a:rPr>
              <a:t>Bangun</a:t>
            </a:r>
            <a:r>
              <a:rPr lang="en-AU" sz="2700" dirty="0">
                <a:solidFill>
                  <a:schemeClr val="tx1">
                    <a:lumMod val="75000"/>
                    <a:lumOff val="25000"/>
                  </a:schemeClr>
                </a:solidFill>
              </a:rPr>
              <a:t> – </a:t>
            </a:r>
            <a:r>
              <a:rPr lang="en-AU" sz="2700" dirty="0" err="1">
                <a:solidFill>
                  <a:schemeClr val="tx1">
                    <a:lumMod val="75000"/>
                    <a:lumOff val="25000"/>
                  </a:schemeClr>
                </a:solidFill>
              </a:rPr>
              <a:t>miliki</a:t>
            </a:r>
            <a:r>
              <a:rPr lang="en-AU" sz="2700" dirty="0">
                <a:solidFill>
                  <a:schemeClr val="tx1">
                    <a:lumMod val="75000"/>
                    <a:lumOff val="25000"/>
                  </a:schemeClr>
                </a:solidFill>
              </a:rPr>
              <a:t> – </a:t>
            </a:r>
            <a:r>
              <a:rPr lang="en-AU" sz="2700" dirty="0" err="1">
                <a:solidFill>
                  <a:schemeClr val="tx1">
                    <a:lumMod val="75000"/>
                    <a:lumOff val="25000"/>
                  </a:schemeClr>
                </a:solidFill>
              </a:rPr>
              <a:t>operasi</a:t>
            </a:r>
            <a:r>
              <a:rPr lang="en-AU" sz="2700" dirty="0">
                <a:solidFill>
                  <a:schemeClr val="tx1">
                    <a:lumMod val="75000"/>
                    <a:lumOff val="25000"/>
                  </a:schemeClr>
                </a:solidFill>
              </a:rPr>
              <a:t> (BOO, Kota </a:t>
            </a:r>
            <a:r>
              <a:rPr lang="en-AU" sz="2700" dirty="0" err="1">
                <a:solidFill>
                  <a:schemeClr val="tx1">
                    <a:lumMod val="75000"/>
                    <a:lumOff val="25000"/>
                  </a:schemeClr>
                </a:solidFill>
              </a:rPr>
              <a:t>Blitar</a:t>
            </a:r>
            <a:r>
              <a:rPr lang="en-AU" sz="2700" dirty="0">
                <a:solidFill>
                  <a:schemeClr val="tx1">
                    <a:lumMod val="75000"/>
                    <a:lumOff val="25000"/>
                  </a:schemeClr>
                </a:solidFill>
              </a:rPr>
              <a:t>)</a:t>
            </a:r>
          </a:p>
          <a:p>
            <a:pPr marL="405633" indent="-405633">
              <a:buFont typeface="Arial"/>
              <a:buChar char="•"/>
            </a:pPr>
            <a:r>
              <a:rPr lang="en-AU" sz="2700" dirty="0" err="1">
                <a:solidFill>
                  <a:srgbClr val="404040"/>
                </a:solidFill>
              </a:rPr>
              <a:t>Bangun</a:t>
            </a:r>
            <a:r>
              <a:rPr lang="en-AU" sz="2700" dirty="0">
                <a:solidFill>
                  <a:srgbClr val="404040"/>
                </a:solidFill>
              </a:rPr>
              <a:t> – </a:t>
            </a:r>
            <a:r>
              <a:rPr lang="en-AU" sz="2700" dirty="0" err="1">
                <a:solidFill>
                  <a:srgbClr val="404040"/>
                </a:solidFill>
              </a:rPr>
              <a:t>operasikan</a:t>
            </a:r>
            <a:r>
              <a:rPr lang="en-AU" sz="2700" dirty="0">
                <a:solidFill>
                  <a:srgbClr val="404040"/>
                </a:solidFill>
              </a:rPr>
              <a:t> – transfer  (BOT)</a:t>
            </a:r>
          </a:p>
          <a:p>
            <a:pPr marL="405633" indent="-405633">
              <a:buFont typeface="Arial"/>
              <a:buChar char="•"/>
            </a:pPr>
            <a:r>
              <a:rPr lang="en-AU" sz="2700" dirty="0" err="1">
                <a:solidFill>
                  <a:srgbClr val="404040"/>
                </a:solidFill>
              </a:rPr>
              <a:t>Bangun</a:t>
            </a:r>
            <a:r>
              <a:rPr lang="en-AU" sz="2700" dirty="0">
                <a:solidFill>
                  <a:srgbClr val="404040"/>
                </a:solidFill>
              </a:rPr>
              <a:t> – </a:t>
            </a:r>
            <a:r>
              <a:rPr lang="en-AU" sz="2700" dirty="0" err="1">
                <a:solidFill>
                  <a:srgbClr val="404040"/>
                </a:solidFill>
              </a:rPr>
              <a:t>miliki</a:t>
            </a:r>
            <a:r>
              <a:rPr lang="en-AU" sz="2700" dirty="0">
                <a:solidFill>
                  <a:srgbClr val="404040"/>
                </a:solidFill>
              </a:rPr>
              <a:t> – </a:t>
            </a:r>
            <a:r>
              <a:rPr lang="en-AU" sz="2700" dirty="0" err="1">
                <a:solidFill>
                  <a:srgbClr val="404040"/>
                </a:solidFill>
              </a:rPr>
              <a:t>operasikan</a:t>
            </a:r>
            <a:r>
              <a:rPr lang="en-AU" sz="2700" dirty="0">
                <a:solidFill>
                  <a:srgbClr val="404040"/>
                </a:solidFill>
              </a:rPr>
              <a:t> – transfer (BOOT)</a:t>
            </a:r>
          </a:p>
          <a:p>
            <a:pPr marL="405633" indent="-405633">
              <a:buFont typeface="Arial"/>
              <a:buChar char="•"/>
            </a:pPr>
            <a:r>
              <a:rPr lang="en-AU" sz="2700" dirty="0" err="1">
                <a:solidFill>
                  <a:schemeClr val="tx1">
                    <a:lumMod val="75000"/>
                    <a:lumOff val="25000"/>
                  </a:schemeClr>
                </a:solidFill>
              </a:rPr>
              <a:t>Sewa</a:t>
            </a:r>
            <a:r>
              <a:rPr lang="en-AU" sz="2700" dirty="0">
                <a:solidFill>
                  <a:schemeClr val="tx1">
                    <a:lumMod val="75000"/>
                    <a:lumOff val="25000"/>
                  </a:schemeClr>
                </a:solidFill>
              </a:rPr>
              <a:t>/</a:t>
            </a:r>
            <a:r>
              <a:rPr lang="en-AU" sz="2700" dirty="0" err="1">
                <a:solidFill>
                  <a:schemeClr val="tx1">
                    <a:lumMod val="75000"/>
                    <a:lumOff val="25000"/>
                  </a:schemeClr>
                </a:solidFill>
              </a:rPr>
              <a:t>beli</a:t>
            </a:r>
            <a:endParaRPr lang="en-AU" sz="2700" dirty="0">
              <a:solidFill>
                <a:schemeClr val="tx1">
                  <a:lumMod val="75000"/>
                  <a:lumOff val="25000"/>
                </a:schemeClr>
              </a:solidFill>
            </a:endParaRPr>
          </a:p>
          <a:p>
            <a:pPr marL="521528" indent="-521528">
              <a:buFont typeface="Arial"/>
              <a:buChar char="•"/>
            </a:pPr>
            <a:endParaRPr lang="en-AU" sz="2700" dirty="0">
              <a:solidFill>
                <a:schemeClr val="tx1">
                  <a:lumMod val="75000"/>
                  <a:lumOff val="25000"/>
                </a:schemeClr>
              </a:solidFill>
            </a:endParaRPr>
          </a:p>
          <a:p>
            <a:r>
              <a:rPr lang="en-AU" sz="2700" dirty="0" err="1">
                <a:solidFill>
                  <a:schemeClr val="tx1">
                    <a:lumMod val="75000"/>
                    <a:lumOff val="25000"/>
                  </a:schemeClr>
                </a:solidFill>
              </a:rPr>
              <a:t>Melibatkan</a:t>
            </a:r>
            <a:r>
              <a:rPr lang="en-AU" sz="2700" dirty="0">
                <a:solidFill>
                  <a:schemeClr val="tx1">
                    <a:lumMod val="75000"/>
                    <a:lumOff val="25000"/>
                  </a:schemeClr>
                </a:solidFill>
              </a:rPr>
              <a:t> </a:t>
            </a:r>
            <a:r>
              <a:rPr lang="en-AU" sz="2700" b="1" dirty="0" err="1">
                <a:solidFill>
                  <a:schemeClr val="tx1">
                    <a:lumMod val="75000"/>
                    <a:lumOff val="25000"/>
                  </a:schemeClr>
                </a:solidFill>
              </a:rPr>
              <a:t>penyedia</a:t>
            </a:r>
            <a:r>
              <a:rPr lang="en-AU" sz="2700" b="1" dirty="0">
                <a:solidFill>
                  <a:schemeClr val="tx1">
                    <a:lumMod val="75000"/>
                    <a:lumOff val="25000"/>
                  </a:schemeClr>
                </a:solidFill>
              </a:rPr>
              <a:t> </a:t>
            </a:r>
            <a:r>
              <a:rPr lang="en-AU" sz="2700" b="1" dirty="0" err="1">
                <a:solidFill>
                  <a:schemeClr val="tx1">
                    <a:lumMod val="75000"/>
                    <a:lumOff val="25000"/>
                  </a:schemeClr>
                </a:solidFill>
              </a:rPr>
              <a:t>layanan</a:t>
            </a:r>
            <a:r>
              <a:rPr lang="en-AU" sz="2700" b="1" dirty="0">
                <a:solidFill>
                  <a:schemeClr val="tx1">
                    <a:lumMod val="75000"/>
                    <a:lumOff val="25000"/>
                  </a:schemeClr>
                </a:solidFill>
              </a:rPr>
              <a:t> </a:t>
            </a:r>
            <a:r>
              <a:rPr lang="en-AU" sz="2700" b="1" dirty="0" err="1">
                <a:solidFill>
                  <a:schemeClr val="tx1">
                    <a:lumMod val="75000"/>
                    <a:lumOff val="25000"/>
                  </a:schemeClr>
                </a:solidFill>
              </a:rPr>
              <a:t>pasca</a:t>
            </a:r>
            <a:r>
              <a:rPr lang="en-AU" sz="2700" b="1" dirty="0">
                <a:solidFill>
                  <a:schemeClr val="tx1">
                    <a:lumMod val="75000"/>
                    <a:lumOff val="25000"/>
                  </a:schemeClr>
                </a:solidFill>
              </a:rPr>
              <a:t> </a:t>
            </a:r>
            <a:r>
              <a:rPr lang="en-AU" sz="2700" b="1" dirty="0" err="1">
                <a:solidFill>
                  <a:schemeClr val="tx1">
                    <a:lumMod val="75000"/>
                    <a:lumOff val="25000"/>
                  </a:schemeClr>
                </a:solidFill>
              </a:rPr>
              <a:t>konstruksi</a:t>
            </a:r>
            <a:r>
              <a:rPr lang="en-AU" sz="2700" b="1" dirty="0">
                <a:solidFill>
                  <a:schemeClr val="tx1">
                    <a:lumMod val="75000"/>
                    <a:lumOff val="25000"/>
                  </a:schemeClr>
                </a:solidFill>
              </a:rPr>
              <a:t> </a:t>
            </a:r>
            <a:r>
              <a:rPr lang="en-AU" sz="2700" b="1" dirty="0" err="1">
                <a:solidFill>
                  <a:schemeClr val="tx1">
                    <a:lumMod val="75000"/>
                    <a:lumOff val="25000"/>
                  </a:schemeClr>
                </a:solidFill>
              </a:rPr>
              <a:t>publik</a:t>
            </a:r>
            <a:r>
              <a:rPr lang="en-AU" sz="2700" b="1" dirty="0">
                <a:solidFill>
                  <a:schemeClr val="tx1">
                    <a:lumMod val="75000"/>
                    <a:lumOff val="25000"/>
                  </a:schemeClr>
                </a:solidFill>
              </a:rPr>
              <a:t> </a:t>
            </a:r>
            <a:r>
              <a:rPr lang="en-AU" sz="2700" dirty="0" err="1">
                <a:solidFill>
                  <a:schemeClr val="tx1">
                    <a:lumMod val="75000"/>
                    <a:lumOff val="25000"/>
                  </a:schemeClr>
                </a:solidFill>
              </a:rPr>
              <a:t>atau</a:t>
            </a:r>
            <a:r>
              <a:rPr lang="en-AU" sz="2700" dirty="0">
                <a:solidFill>
                  <a:schemeClr val="tx1">
                    <a:lumMod val="75000"/>
                    <a:lumOff val="25000"/>
                  </a:schemeClr>
                </a:solidFill>
              </a:rPr>
              <a:t> </a:t>
            </a:r>
            <a:r>
              <a:rPr lang="en-AU" sz="2700" dirty="0" err="1">
                <a:solidFill>
                  <a:schemeClr val="tx1">
                    <a:lumMod val="75000"/>
                    <a:lumOff val="25000"/>
                  </a:schemeClr>
                </a:solidFill>
              </a:rPr>
              <a:t>swasta</a:t>
            </a:r>
            <a:r>
              <a:rPr lang="en-AU" sz="2700" dirty="0">
                <a:solidFill>
                  <a:schemeClr val="tx1">
                    <a:lumMod val="75000"/>
                    <a:lumOff val="25000"/>
                  </a:schemeClr>
                </a:solidFill>
              </a:rPr>
              <a:t>:</a:t>
            </a:r>
          </a:p>
          <a:p>
            <a:pPr marL="405633" indent="-405633">
              <a:buFont typeface="Arial"/>
              <a:buChar char="•"/>
            </a:pPr>
            <a:r>
              <a:rPr lang="en-AU" sz="2700" dirty="0" err="1">
                <a:solidFill>
                  <a:schemeClr val="tx1">
                    <a:lumMod val="75000"/>
                    <a:lumOff val="25000"/>
                  </a:schemeClr>
                </a:solidFill>
              </a:rPr>
              <a:t>Badan</a:t>
            </a:r>
            <a:r>
              <a:rPr lang="en-AU" sz="2700" dirty="0">
                <a:solidFill>
                  <a:schemeClr val="tx1">
                    <a:lumMod val="75000"/>
                    <a:lumOff val="25000"/>
                  </a:schemeClr>
                </a:solidFill>
              </a:rPr>
              <a:t> </a:t>
            </a:r>
            <a:r>
              <a:rPr lang="en-AU" sz="2700" dirty="0" err="1">
                <a:solidFill>
                  <a:schemeClr val="tx1">
                    <a:lumMod val="75000"/>
                    <a:lumOff val="25000"/>
                  </a:schemeClr>
                </a:solidFill>
              </a:rPr>
              <a:t>Layanan</a:t>
            </a:r>
            <a:r>
              <a:rPr lang="en-AU" sz="2700" dirty="0">
                <a:solidFill>
                  <a:schemeClr val="tx1">
                    <a:lumMod val="75000"/>
                    <a:lumOff val="25000"/>
                  </a:schemeClr>
                </a:solidFill>
              </a:rPr>
              <a:t> </a:t>
            </a:r>
            <a:r>
              <a:rPr lang="en-AU" sz="2700" dirty="0" err="1">
                <a:solidFill>
                  <a:schemeClr val="tx1">
                    <a:lumMod val="75000"/>
                    <a:lumOff val="25000"/>
                  </a:schemeClr>
                </a:solidFill>
              </a:rPr>
              <a:t>Umum</a:t>
            </a:r>
            <a:r>
              <a:rPr lang="en-AU" sz="2700" dirty="0">
                <a:solidFill>
                  <a:schemeClr val="tx1">
                    <a:lumMod val="75000"/>
                    <a:lumOff val="25000"/>
                  </a:schemeClr>
                </a:solidFill>
              </a:rPr>
              <a:t> </a:t>
            </a:r>
            <a:r>
              <a:rPr lang="en-AU" sz="2700" dirty="0" err="1">
                <a:solidFill>
                  <a:schemeClr val="tx1">
                    <a:lumMod val="75000"/>
                    <a:lumOff val="25000"/>
                  </a:schemeClr>
                </a:solidFill>
              </a:rPr>
              <a:t>Daerag</a:t>
            </a:r>
            <a:r>
              <a:rPr lang="en-AU" sz="2700" dirty="0">
                <a:solidFill>
                  <a:schemeClr val="tx1">
                    <a:lumMod val="75000"/>
                    <a:lumOff val="25000"/>
                  </a:schemeClr>
                </a:solidFill>
              </a:rPr>
              <a:t> (BLUD)</a:t>
            </a:r>
          </a:p>
          <a:p>
            <a:pPr marL="405633" indent="-405633">
              <a:buFont typeface="Arial"/>
              <a:buChar char="•"/>
            </a:pPr>
            <a:r>
              <a:rPr lang="en-AU" sz="2700" dirty="0" err="1">
                <a:solidFill>
                  <a:schemeClr val="tx1">
                    <a:lumMod val="75000"/>
                    <a:lumOff val="25000"/>
                  </a:schemeClr>
                </a:solidFill>
              </a:rPr>
              <a:t>Badan</a:t>
            </a:r>
            <a:r>
              <a:rPr lang="en-AU" sz="2700" dirty="0">
                <a:solidFill>
                  <a:schemeClr val="tx1">
                    <a:lumMod val="75000"/>
                    <a:lumOff val="25000"/>
                  </a:schemeClr>
                </a:solidFill>
              </a:rPr>
              <a:t> Usaha </a:t>
            </a:r>
            <a:r>
              <a:rPr lang="en-AU" sz="2700" dirty="0" err="1">
                <a:solidFill>
                  <a:schemeClr val="tx1">
                    <a:lumMod val="75000"/>
                    <a:lumOff val="25000"/>
                  </a:schemeClr>
                </a:solidFill>
              </a:rPr>
              <a:t>Milik</a:t>
            </a:r>
            <a:r>
              <a:rPr lang="en-AU" sz="2700" dirty="0">
                <a:solidFill>
                  <a:schemeClr val="tx1">
                    <a:lumMod val="75000"/>
                    <a:lumOff val="25000"/>
                  </a:schemeClr>
                </a:solidFill>
              </a:rPr>
              <a:t> Daerah (BUMD)</a:t>
            </a:r>
          </a:p>
        </p:txBody>
      </p:sp>
      <p:sp>
        <p:nvSpPr>
          <p:cNvPr id="7"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133</a:t>
            </a:fld>
            <a:endParaRPr lang="en-AU"/>
          </a:p>
        </p:txBody>
      </p:sp>
    </p:spTree>
    <p:extLst>
      <p:ext uri="{BB962C8B-B14F-4D97-AF65-F5344CB8AC3E}">
        <p14:creationId xmlns:p14="http://schemas.microsoft.com/office/powerpoint/2010/main" val="11671837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19043" y="67554"/>
            <a:ext cx="7648521" cy="973349"/>
          </a:xfrm>
        </p:spPr>
        <p:txBody>
          <a:bodyPr/>
          <a:lstStyle/>
          <a:p>
            <a:r>
              <a:rPr lang="en-AU" dirty="0" err="1" smtClean="0"/>
              <a:t>Studi</a:t>
            </a:r>
            <a:r>
              <a:rPr lang="en-AU" dirty="0" smtClean="0"/>
              <a:t> </a:t>
            </a:r>
            <a:r>
              <a:rPr lang="en-AU" dirty="0" err="1" smtClean="0"/>
              <a:t>Kasus</a:t>
            </a:r>
            <a:r>
              <a:rPr lang="en-AU" dirty="0" smtClean="0"/>
              <a:t> – </a:t>
            </a:r>
            <a:r>
              <a:rPr lang="en-AU" dirty="0" err="1" smtClean="0"/>
              <a:t>sistem</a:t>
            </a:r>
            <a:r>
              <a:rPr lang="en-AU" dirty="0" smtClean="0"/>
              <a:t> Japan </a:t>
            </a:r>
            <a:r>
              <a:rPr lang="en-AU" dirty="0" err="1" smtClean="0"/>
              <a:t>Johkasou</a:t>
            </a:r>
            <a:endParaRPr lang="en-AU" dirty="0"/>
          </a:p>
        </p:txBody>
      </p:sp>
      <p:pic>
        <p:nvPicPr>
          <p:cNvPr id="8" name="Picture 7"/>
          <p:cNvPicPr>
            <a:picLocks noChangeAspect="1"/>
          </p:cNvPicPr>
          <p:nvPr/>
        </p:nvPicPr>
        <p:blipFill>
          <a:blip r:embed="rId2"/>
          <a:stretch>
            <a:fillRect/>
          </a:stretch>
        </p:blipFill>
        <p:spPr>
          <a:xfrm>
            <a:off x="7952712" y="28005"/>
            <a:ext cx="2725836" cy="2101704"/>
          </a:xfrm>
          <a:prstGeom prst="rect">
            <a:avLst/>
          </a:prstGeom>
        </p:spPr>
      </p:pic>
      <p:sp>
        <p:nvSpPr>
          <p:cNvPr id="9" name="Rounded Rectangle 8"/>
          <p:cNvSpPr/>
          <p:nvPr/>
        </p:nvSpPr>
        <p:spPr>
          <a:xfrm>
            <a:off x="675764" y="3455088"/>
            <a:ext cx="7276946" cy="903032"/>
          </a:xfrm>
          <a:prstGeom prst="roundRect">
            <a:avLst/>
          </a:prstGeom>
          <a:solidFill>
            <a:schemeClr val="accent2">
              <a:lumMod val="60000"/>
              <a:lumOff val="40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r>
              <a:rPr lang="en-US" sz="2500" dirty="0" err="1">
                <a:solidFill>
                  <a:schemeClr val="tx1">
                    <a:lumMod val="75000"/>
                    <a:lumOff val="25000"/>
                  </a:schemeClr>
                </a:solidFill>
              </a:rPr>
              <a:t>Dukungan</a:t>
            </a:r>
            <a:r>
              <a:rPr lang="en-US" sz="2500" dirty="0">
                <a:solidFill>
                  <a:schemeClr val="tx1">
                    <a:lumMod val="75000"/>
                    <a:lumOff val="25000"/>
                  </a:schemeClr>
                </a:solidFill>
              </a:rPr>
              <a:t> </a:t>
            </a:r>
            <a:r>
              <a:rPr lang="en-US" sz="2500" dirty="0" err="1">
                <a:solidFill>
                  <a:schemeClr val="tx1">
                    <a:lumMod val="75000"/>
                    <a:lumOff val="25000"/>
                  </a:schemeClr>
                </a:solidFill>
              </a:rPr>
              <a:t>pemerintah</a:t>
            </a:r>
            <a:r>
              <a:rPr lang="en-US" sz="2500" dirty="0">
                <a:solidFill>
                  <a:schemeClr val="tx1">
                    <a:lumMod val="75000"/>
                    <a:lumOff val="25000"/>
                  </a:schemeClr>
                </a:solidFill>
              </a:rPr>
              <a:t> </a:t>
            </a:r>
            <a:r>
              <a:rPr lang="en-US" sz="2500" dirty="0" err="1">
                <a:solidFill>
                  <a:schemeClr val="tx1">
                    <a:lumMod val="75000"/>
                    <a:lumOff val="25000"/>
                  </a:schemeClr>
                </a:solidFill>
              </a:rPr>
              <a:t>untuk</a:t>
            </a:r>
            <a:r>
              <a:rPr lang="en-US" sz="2500" dirty="0">
                <a:solidFill>
                  <a:schemeClr val="tx1">
                    <a:lumMod val="75000"/>
                    <a:lumOff val="25000"/>
                  </a:schemeClr>
                </a:solidFill>
              </a:rPr>
              <a:t> </a:t>
            </a:r>
            <a:r>
              <a:rPr lang="en-US" sz="2500" dirty="0" err="1">
                <a:solidFill>
                  <a:schemeClr val="tx1">
                    <a:lumMod val="75000"/>
                    <a:lumOff val="25000"/>
                  </a:schemeClr>
                </a:solidFill>
              </a:rPr>
              <a:t>standarisasi</a:t>
            </a:r>
            <a:r>
              <a:rPr lang="en-US" sz="2500" dirty="0">
                <a:solidFill>
                  <a:schemeClr val="tx1">
                    <a:lumMod val="75000"/>
                    <a:lumOff val="25000"/>
                  </a:schemeClr>
                </a:solidFill>
              </a:rPr>
              <a:t> </a:t>
            </a:r>
            <a:r>
              <a:rPr lang="en-US" sz="2500" dirty="0" err="1">
                <a:solidFill>
                  <a:schemeClr val="tx1">
                    <a:lumMod val="75000"/>
                    <a:lumOff val="25000"/>
                  </a:schemeClr>
                </a:solidFill>
              </a:rPr>
              <a:t>teknologi</a:t>
            </a:r>
            <a:r>
              <a:rPr lang="en-US" sz="2500" dirty="0">
                <a:solidFill>
                  <a:schemeClr val="tx1">
                    <a:lumMod val="75000"/>
                    <a:lumOff val="25000"/>
                  </a:schemeClr>
                </a:solidFill>
              </a:rPr>
              <a:t>, </a:t>
            </a:r>
            <a:r>
              <a:rPr lang="en-US" sz="2500" dirty="0" err="1">
                <a:solidFill>
                  <a:schemeClr val="tx1">
                    <a:lumMod val="75000"/>
                    <a:lumOff val="25000"/>
                  </a:schemeClr>
                </a:solidFill>
              </a:rPr>
              <a:t>mengakhiri</a:t>
            </a:r>
            <a:r>
              <a:rPr lang="en-US" sz="2500" dirty="0">
                <a:solidFill>
                  <a:schemeClr val="tx1">
                    <a:lumMod val="75000"/>
                    <a:lumOff val="25000"/>
                  </a:schemeClr>
                </a:solidFill>
              </a:rPr>
              <a:t> </a:t>
            </a:r>
            <a:r>
              <a:rPr lang="en-US" sz="2500" dirty="0" err="1">
                <a:solidFill>
                  <a:schemeClr val="tx1">
                    <a:lumMod val="75000"/>
                    <a:lumOff val="25000"/>
                  </a:schemeClr>
                </a:solidFill>
              </a:rPr>
              <a:t>penggunan</a:t>
            </a:r>
            <a:r>
              <a:rPr lang="en-US" sz="2500" dirty="0">
                <a:solidFill>
                  <a:schemeClr val="tx1">
                    <a:lumMod val="75000"/>
                    <a:lumOff val="25000"/>
                  </a:schemeClr>
                </a:solidFill>
              </a:rPr>
              <a:t> </a:t>
            </a:r>
            <a:r>
              <a:rPr lang="en-US" sz="2500" dirty="0" err="1">
                <a:solidFill>
                  <a:schemeClr val="tx1">
                    <a:lumMod val="75000"/>
                    <a:lumOff val="25000"/>
                  </a:schemeClr>
                </a:solidFill>
              </a:rPr>
              <a:t>sistem</a:t>
            </a:r>
            <a:r>
              <a:rPr lang="en-US" sz="2500" dirty="0">
                <a:solidFill>
                  <a:schemeClr val="tx1">
                    <a:lumMod val="75000"/>
                    <a:lumOff val="25000"/>
                  </a:schemeClr>
                </a:solidFill>
              </a:rPr>
              <a:t> yang </a:t>
            </a:r>
            <a:r>
              <a:rPr lang="en-US" sz="2500" dirty="0" err="1">
                <a:solidFill>
                  <a:schemeClr val="tx1">
                    <a:lumMod val="75000"/>
                    <a:lumOff val="25000"/>
                  </a:schemeClr>
                </a:solidFill>
              </a:rPr>
              <a:t>lebih</a:t>
            </a:r>
            <a:r>
              <a:rPr lang="en-US" sz="2500" dirty="0">
                <a:solidFill>
                  <a:schemeClr val="tx1">
                    <a:lumMod val="75000"/>
                    <a:lumOff val="25000"/>
                  </a:schemeClr>
                </a:solidFill>
              </a:rPr>
              <a:t> </a:t>
            </a:r>
            <a:r>
              <a:rPr lang="en-US" sz="2500" dirty="0" err="1">
                <a:solidFill>
                  <a:schemeClr val="tx1">
                    <a:lumMod val="75000"/>
                    <a:lumOff val="25000"/>
                  </a:schemeClr>
                </a:solidFill>
              </a:rPr>
              <a:t>tua</a:t>
            </a:r>
            <a:endParaRPr lang="en-US" sz="2500" dirty="0">
              <a:solidFill>
                <a:schemeClr val="tx1">
                  <a:lumMod val="75000"/>
                  <a:lumOff val="25000"/>
                </a:schemeClr>
              </a:solidFill>
            </a:endParaRPr>
          </a:p>
        </p:txBody>
      </p:sp>
      <p:sp>
        <p:nvSpPr>
          <p:cNvPr id="10" name="Rounded Rectangle 9"/>
          <p:cNvSpPr/>
          <p:nvPr/>
        </p:nvSpPr>
        <p:spPr>
          <a:xfrm>
            <a:off x="675765" y="4447627"/>
            <a:ext cx="7291798" cy="903032"/>
          </a:xfrm>
          <a:prstGeom prst="roundRect">
            <a:avLst/>
          </a:prstGeom>
          <a:solidFill>
            <a:schemeClr val="accent3">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r>
              <a:rPr lang="en-US" sz="2500" dirty="0" err="1">
                <a:solidFill>
                  <a:schemeClr val="tx1">
                    <a:lumMod val="75000"/>
                    <a:lumOff val="25000"/>
                  </a:schemeClr>
                </a:solidFill>
              </a:rPr>
              <a:t>Pembiayaan</a:t>
            </a:r>
            <a:r>
              <a:rPr lang="en-US" sz="2500" dirty="0">
                <a:solidFill>
                  <a:schemeClr val="tx1">
                    <a:lumMod val="75000"/>
                    <a:lumOff val="25000"/>
                  </a:schemeClr>
                </a:solidFill>
              </a:rPr>
              <a:t> </a:t>
            </a:r>
            <a:r>
              <a:rPr lang="en-US" sz="2500" dirty="0" err="1">
                <a:solidFill>
                  <a:schemeClr val="tx1">
                    <a:lumMod val="75000"/>
                    <a:lumOff val="25000"/>
                  </a:schemeClr>
                </a:solidFill>
              </a:rPr>
              <a:t>untuk</a:t>
            </a:r>
            <a:r>
              <a:rPr lang="en-US" sz="2500" dirty="0">
                <a:solidFill>
                  <a:schemeClr val="tx1">
                    <a:lumMod val="75000"/>
                    <a:lumOff val="25000"/>
                  </a:schemeClr>
                </a:solidFill>
              </a:rPr>
              <a:t> </a:t>
            </a:r>
            <a:r>
              <a:rPr lang="en-US" sz="2500" dirty="0" err="1">
                <a:solidFill>
                  <a:schemeClr val="tx1">
                    <a:lumMod val="75000"/>
                    <a:lumOff val="25000"/>
                  </a:schemeClr>
                </a:solidFill>
              </a:rPr>
              <a:t>instalasi</a:t>
            </a:r>
            <a:r>
              <a:rPr lang="en-US" sz="2500" dirty="0">
                <a:solidFill>
                  <a:schemeClr val="tx1">
                    <a:lumMod val="75000"/>
                    <a:lumOff val="25000"/>
                  </a:schemeClr>
                </a:solidFill>
              </a:rPr>
              <a:t> (</a:t>
            </a:r>
            <a:r>
              <a:rPr lang="en-US" sz="2500" dirty="0" err="1">
                <a:solidFill>
                  <a:schemeClr val="tx1">
                    <a:lumMod val="75000"/>
                    <a:lumOff val="25000"/>
                  </a:schemeClr>
                </a:solidFill>
              </a:rPr>
              <a:t>subsidi</a:t>
            </a:r>
            <a:r>
              <a:rPr lang="en-US" sz="2500" dirty="0">
                <a:solidFill>
                  <a:schemeClr val="tx1">
                    <a:lumMod val="75000"/>
                    <a:lumOff val="25000"/>
                  </a:schemeClr>
                </a:solidFill>
              </a:rPr>
              <a:t> </a:t>
            </a:r>
            <a:r>
              <a:rPr lang="en-US" sz="2500" dirty="0" err="1">
                <a:solidFill>
                  <a:schemeClr val="tx1">
                    <a:lumMod val="75000"/>
                    <a:lumOff val="25000"/>
                  </a:schemeClr>
                </a:solidFill>
              </a:rPr>
              <a:t>sampai</a:t>
            </a:r>
            <a:r>
              <a:rPr lang="en-US" sz="2500" dirty="0">
                <a:solidFill>
                  <a:schemeClr val="tx1">
                    <a:lumMod val="75000"/>
                    <a:lumOff val="25000"/>
                  </a:schemeClr>
                </a:solidFill>
              </a:rPr>
              <a:t> 90%)</a:t>
            </a:r>
          </a:p>
        </p:txBody>
      </p:sp>
      <p:sp>
        <p:nvSpPr>
          <p:cNvPr id="11" name="Rounded Rectangle 10"/>
          <p:cNvSpPr/>
          <p:nvPr/>
        </p:nvSpPr>
        <p:spPr>
          <a:xfrm>
            <a:off x="675765" y="5409542"/>
            <a:ext cx="7276945" cy="903032"/>
          </a:xfrm>
          <a:prstGeom prst="roundRect">
            <a:avLst/>
          </a:prstGeom>
          <a:solidFill>
            <a:schemeClr val="tx2">
              <a:lumMod val="60000"/>
              <a:lumOff val="40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r>
              <a:rPr lang="en-US" sz="2500" dirty="0" err="1">
                <a:solidFill>
                  <a:schemeClr val="tx1">
                    <a:lumMod val="75000"/>
                    <a:lumOff val="25000"/>
                  </a:schemeClr>
                </a:solidFill>
              </a:rPr>
              <a:t>Pengalihdayaan</a:t>
            </a:r>
            <a:r>
              <a:rPr lang="en-US" sz="2500" dirty="0">
                <a:solidFill>
                  <a:schemeClr val="tx1">
                    <a:lumMod val="75000"/>
                    <a:lumOff val="25000"/>
                  </a:schemeClr>
                </a:solidFill>
              </a:rPr>
              <a:t> (</a:t>
            </a:r>
            <a:r>
              <a:rPr lang="en-US" sz="2500" i="1" dirty="0">
                <a:solidFill>
                  <a:schemeClr val="tx1">
                    <a:lumMod val="75000"/>
                    <a:lumOff val="25000"/>
                  </a:schemeClr>
                </a:solidFill>
              </a:rPr>
              <a:t>outsourcing</a:t>
            </a:r>
            <a:r>
              <a:rPr lang="en-US" sz="2500" dirty="0">
                <a:solidFill>
                  <a:schemeClr val="tx1">
                    <a:lumMod val="75000"/>
                    <a:lumOff val="25000"/>
                  </a:schemeClr>
                </a:solidFill>
              </a:rPr>
              <a:t>)</a:t>
            </a:r>
            <a:r>
              <a:rPr lang="en-US" sz="2500" i="1" dirty="0">
                <a:solidFill>
                  <a:schemeClr val="tx1">
                    <a:lumMod val="75000"/>
                    <a:lumOff val="25000"/>
                  </a:schemeClr>
                </a:solidFill>
              </a:rPr>
              <a:t> </a:t>
            </a:r>
            <a:r>
              <a:rPr lang="en-US" sz="2500" dirty="0" err="1">
                <a:solidFill>
                  <a:schemeClr val="tx1">
                    <a:lumMod val="75000"/>
                    <a:lumOff val="25000"/>
                  </a:schemeClr>
                </a:solidFill>
              </a:rPr>
              <a:t>sistem</a:t>
            </a:r>
            <a:r>
              <a:rPr lang="en-US" sz="2500" dirty="0">
                <a:solidFill>
                  <a:schemeClr val="tx1">
                    <a:lumMod val="75000"/>
                    <a:lumOff val="25000"/>
                  </a:schemeClr>
                </a:solidFill>
              </a:rPr>
              <a:t> </a:t>
            </a:r>
            <a:r>
              <a:rPr lang="en-US" sz="2500" dirty="0" err="1">
                <a:solidFill>
                  <a:schemeClr val="tx1">
                    <a:lumMod val="75000"/>
                    <a:lumOff val="25000"/>
                  </a:schemeClr>
                </a:solidFill>
              </a:rPr>
              <a:t>untuk</a:t>
            </a:r>
            <a:r>
              <a:rPr lang="en-US" sz="2500" dirty="0">
                <a:solidFill>
                  <a:schemeClr val="tx1">
                    <a:lumMod val="75000"/>
                    <a:lumOff val="25000"/>
                  </a:schemeClr>
                </a:solidFill>
              </a:rPr>
              <a:t> </a:t>
            </a:r>
            <a:r>
              <a:rPr lang="en-US" sz="2500" dirty="0" err="1">
                <a:solidFill>
                  <a:schemeClr val="tx1">
                    <a:lumMod val="75000"/>
                    <a:lumOff val="25000"/>
                  </a:schemeClr>
                </a:solidFill>
              </a:rPr>
              <a:t>instalasi</a:t>
            </a:r>
            <a:r>
              <a:rPr lang="en-US" sz="2500" dirty="0">
                <a:solidFill>
                  <a:schemeClr val="tx1">
                    <a:lumMod val="75000"/>
                    <a:lumOff val="25000"/>
                  </a:schemeClr>
                </a:solidFill>
              </a:rPr>
              <a:t> &amp; </a:t>
            </a:r>
            <a:r>
              <a:rPr lang="en-US" sz="2500" dirty="0" err="1">
                <a:solidFill>
                  <a:schemeClr val="tx1">
                    <a:lumMod val="75000"/>
                    <a:lumOff val="25000"/>
                  </a:schemeClr>
                </a:solidFill>
              </a:rPr>
              <a:t>operasional</a:t>
            </a:r>
            <a:endParaRPr lang="en-US" sz="2500" dirty="0">
              <a:solidFill>
                <a:schemeClr val="tx1">
                  <a:lumMod val="75000"/>
                  <a:lumOff val="25000"/>
                </a:schemeClr>
              </a:solidFill>
            </a:endParaRPr>
          </a:p>
        </p:txBody>
      </p:sp>
      <p:sp>
        <p:nvSpPr>
          <p:cNvPr id="12" name="Rounded Rectangle 11"/>
          <p:cNvSpPr/>
          <p:nvPr/>
        </p:nvSpPr>
        <p:spPr>
          <a:xfrm>
            <a:off x="675765" y="6416331"/>
            <a:ext cx="7276945" cy="903032"/>
          </a:xfrm>
          <a:prstGeom prst="roundRect">
            <a:avLst/>
          </a:prstGeom>
          <a:solidFill>
            <a:schemeClr val="accent2">
              <a:lumMod val="40000"/>
              <a:lumOff val="60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r>
              <a:rPr lang="en-US" sz="2500" dirty="0" err="1">
                <a:solidFill>
                  <a:schemeClr val="tx1">
                    <a:lumMod val="75000"/>
                    <a:lumOff val="25000"/>
                  </a:schemeClr>
                </a:solidFill>
              </a:rPr>
              <a:t>Sistem</a:t>
            </a:r>
            <a:r>
              <a:rPr lang="en-US" sz="2500" dirty="0">
                <a:solidFill>
                  <a:schemeClr val="tx1">
                    <a:lumMod val="75000"/>
                    <a:lumOff val="25000"/>
                  </a:schemeClr>
                </a:solidFill>
              </a:rPr>
              <a:t> </a:t>
            </a:r>
            <a:r>
              <a:rPr lang="en-US" sz="2500" dirty="0" err="1">
                <a:solidFill>
                  <a:schemeClr val="tx1">
                    <a:lumMod val="75000"/>
                    <a:lumOff val="25000"/>
                  </a:schemeClr>
                </a:solidFill>
              </a:rPr>
              <a:t>pemantauan</a:t>
            </a:r>
            <a:endParaRPr lang="en-US" sz="2500" dirty="0">
              <a:solidFill>
                <a:schemeClr val="tx1">
                  <a:lumMod val="75000"/>
                  <a:lumOff val="25000"/>
                </a:schemeClr>
              </a:solidFill>
            </a:endParaRPr>
          </a:p>
        </p:txBody>
      </p:sp>
      <p:sp>
        <p:nvSpPr>
          <p:cNvPr id="13" name="Text Placeholder 2"/>
          <p:cNvSpPr txBox="1">
            <a:spLocks/>
          </p:cNvSpPr>
          <p:nvPr/>
        </p:nvSpPr>
        <p:spPr>
          <a:xfrm>
            <a:off x="186338" y="1124853"/>
            <a:ext cx="10462505" cy="2030338"/>
          </a:xfrm>
          <a:prstGeom prst="rect">
            <a:avLst/>
          </a:prstGeom>
          <a:no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1146" indent="-391146">
              <a:buFont typeface="Arial"/>
              <a:buChar char="•"/>
            </a:pPr>
            <a:r>
              <a:rPr lang="en-AU" sz="2700" dirty="0" err="1"/>
              <a:t>Pendekatan</a:t>
            </a:r>
            <a:r>
              <a:rPr lang="en-AU" sz="2700" dirty="0"/>
              <a:t> </a:t>
            </a:r>
            <a:r>
              <a:rPr lang="en-AU" sz="2700" dirty="0" err="1"/>
              <a:t>pengolahan</a:t>
            </a:r>
            <a:r>
              <a:rPr lang="en-AU" sz="2700" dirty="0"/>
              <a:t> </a:t>
            </a:r>
            <a:r>
              <a:rPr lang="en-AU" sz="2700" i="1" dirty="0"/>
              <a:t>on-site</a:t>
            </a:r>
            <a:r>
              <a:rPr lang="en-AU" sz="2700" dirty="0"/>
              <a:t>,</a:t>
            </a:r>
            <a:r>
              <a:rPr lang="en-AU" sz="2700" i="1" dirty="0"/>
              <a:t> </a:t>
            </a:r>
            <a:r>
              <a:rPr lang="en-AU" sz="2700" dirty="0" err="1"/>
              <a:t>melayani</a:t>
            </a:r>
            <a:r>
              <a:rPr lang="en-AU" sz="2700" dirty="0"/>
              <a:t> </a:t>
            </a:r>
            <a:r>
              <a:rPr lang="en-AU" sz="2700" dirty="0" err="1"/>
              <a:t>sekitar</a:t>
            </a:r>
            <a:r>
              <a:rPr lang="en-AU" sz="2700" dirty="0"/>
              <a:t> </a:t>
            </a:r>
            <a:br>
              <a:rPr lang="en-AU" sz="2700" dirty="0"/>
            </a:br>
            <a:r>
              <a:rPr lang="en-AU" sz="2700" dirty="0"/>
              <a:t> 10% </a:t>
            </a:r>
            <a:r>
              <a:rPr lang="en-AU" sz="2700" dirty="0" err="1"/>
              <a:t>penduduk</a:t>
            </a:r>
            <a:r>
              <a:rPr lang="en-AU" sz="2700" dirty="0"/>
              <a:t> </a:t>
            </a:r>
            <a:r>
              <a:rPr lang="en-AU" sz="2700" dirty="0" err="1"/>
              <a:t>Jepang</a:t>
            </a:r>
            <a:r>
              <a:rPr lang="en-AU" sz="2700" dirty="0"/>
              <a:t>. </a:t>
            </a:r>
            <a:endParaRPr lang="en-AU" sz="2300" dirty="0"/>
          </a:p>
          <a:p>
            <a:pPr marL="391146" indent="-391146">
              <a:buFont typeface="Arial"/>
              <a:buChar char="•"/>
            </a:pPr>
            <a:r>
              <a:rPr lang="en-AU" sz="2700" dirty="0" err="1"/>
              <a:t>Johkasou</a:t>
            </a:r>
            <a:r>
              <a:rPr lang="en-AU" sz="2700" dirty="0"/>
              <a:t> </a:t>
            </a:r>
            <a:r>
              <a:rPr lang="en-AU" sz="2700" dirty="0" err="1"/>
              <a:t>skala</a:t>
            </a:r>
            <a:r>
              <a:rPr lang="en-AU" sz="2700" dirty="0"/>
              <a:t> </a:t>
            </a:r>
            <a:r>
              <a:rPr lang="en-AU" sz="2700" dirty="0" err="1"/>
              <a:t>menengah</a:t>
            </a:r>
            <a:r>
              <a:rPr lang="en-AU" sz="2700" dirty="0"/>
              <a:t> </a:t>
            </a:r>
            <a:r>
              <a:rPr lang="en-AU" sz="2700" dirty="0" err="1"/>
              <a:t>dapat</a:t>
            </a:r>
            <a:r>
              <a:rPr lang="en-AU" sz="2700" dirty="0"/>
              <a:t> </a:t>
            </a:r>
            <a:r>
              <a:rPr lang="en-AU" sz="2700" dirty="0" err="1"/>
              <a:t>melayani</a:t>
            </a:r>
            <a:r>
              <a:rPr lang="en-AU" sz="2700" dirty="0"/>
              <a:t> 50-500 </a:t>
            </a:r>
            <a:r>
              <a:rPr lang="en-AU" sz="2700" dirty="0" err="1"/>
              <a:t>warga</a:t>
            </a:r>
            <a:r>
              <a:rPr lang="en-AU" sz="2700" dirty="0"/>
              <a:t>.</a:t>
            </a:r>
          </a:p>
          <a:p>
            <a:pPr marL="391146" indent="-391146">
              <a:buFont typeface="Arial"/>
              <a:buChar char="•"/>
            </a:pPr>
            <a:r>
              <a:rPr lang="en-AU" sz="2700" dirty="0"/>
              <a:t>UU </a:t>
            </a:r>
            <a:r>
              <a:rPr lang="en-AU" sz="2700" dirty="0" err="1"/>
              <a:t>Johkasu</a:t>
            </a:r>
            <a:r>
              <a:rPr lang="en-AU" sz="2700" dirty="0"/>
              <a:t> (1985) </a:t>
            </a:r>
            <a:r>
              <a:rPr lang="en-AU" sz="2700" dirty="0" err="1"/>
              <a:t>direvisi</a:t>
            </a:r>
            <a:r>
              <a:rPr lang="en-AU" sz="2700" dirty="0"/>
              <a:t> </a:t>
            </a:r>
            <a:r>
              <a:rPr lang="en-AU" sz="2700" dirty="0" err="1"/>
              <a:t>beberapa</a:t>
            </a:r>
            <a:r>
              <a:rPr lang="en-AU" sz="2700" dirty="0"/>
              <a:t> kali </a:t>
            </a:r>
            <a:r>
              <a:rPr lang="en-AU" sz="2700" dirty="0" err="1"/>
              <a:t>untuk</a:t>
            </a:r>
            <a:r>
              <a:rPr lang="en-AU" sz="2700" dirty="0"/>
              <a:t> </a:t>
            </a:r>
            <a:r>
              <a:rPr lang="en-AU" sz="2700" dirty="0" err="1"/>
              <a:t>meningkatkan</a:t>
            </a:r>
            <a:r>
              <a:rPr lang="en-AU" sz="2700" dirty="0"/>
              <a:t> </a:t>
            </a:r>
            <a:r>
              <a:rPr lang="en-AU" sz="2700" dirty="0" err="1"/>
              <a:t>hasil-hasil</a:t>
            </a:r>
            <a:r>
              <a:rPr lang="en-AU" sz="2700" dirty="0"/>
              <a:t> </a:t>
            </a:r>
            <a:r>
              <a:rPr lang="en-AU" sz="2700" dirty="0" err="1"/>
              <a:t>lingkungan</a:t>
            </a:r>
            <a:endParaRPr lang="en-AU" sz="2700" dirty="0"/>
          </a:p>
        </p:txBody>
      </p:sp>
      <p:sp>
        <p:nvSpPr>
          <p:cNvPr id="14" name="Oval Callout 13"/>
          <p:cNvSpPr/>
          <p:nvPr/>
        </p:nvSpPr>
        <p:spPr>
          <a:xfrm>
            <a:off x="8170035" y="3169087"/>
            <a:ext cx="2364936" cy="1151695"/>
          </a:xfrm>
          <a:prstGeom prst="wedgeEllipseCallout">
            <a:avLst>
              <a:gd name="adj1" fmla="val -65264"/>
              <a:gd name="adj2" fmla="val 31159"/>
            </a:avLst>
          </a:prstGeom>
          <a:solidFill>
            <a:schemeClr val="accent2">
              <a:lumMod val="40000"/>
              <a:lumOff val="60000"/>
              <a:alpha val="7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1800" dirty="0" err="1"/>
              <a:t>Johkasou</a:t>
            </a:r>
            <a:r>
              <a:rPr lang="en-AU" sz="1800" dirty="0"/>
              <a:t> </a:t>
            </a:r>
            <a:r>
              <a:rPr lang="en-AU" sz="1800" dirty="0" err="1"/>
              <a:t>Baru</a:t>
            </a:r>
            <a:r>
              <a:rPr lang="en-AU" sz="1800" dirty="0"/>
              <a:t> </a:t>
            </a:r>
            <a:r>
              <a:rPr lang="en-AU" sz="1800" dirty="0" err="1"/>
              <a:t>melayani</a:t>
            </a:r>
            <a:r>
              <a:rPr lang="en-AU" sz="1800" dirty="0"/>
              <a:t> </a:t>
            </a:r>
            <a:r>
              <a:rPr lang="en-AU" sz="1800" dirty="0" err="1"/>
              <a:t>standar</a:t>
            </a:r>
            <a:r>
              <a:rPr lang="en-AU" sz="1800" dirty="0"/>
              <a:t> </a:t>
            </a:r>
            <a:r>
              <a:rPr lang="en-AU" sz="1800" dirty="0" err="1"/>
              <a:t>tinggi</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9702865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50A271">
            <a:alpha val="30000"/>
          </a:srgbClr>
        </a:solidFill>
        <a:effectLst/>
      </p:bgPr>
    </p:bg>
    <p:spTree>
      <p:nvGrpSpPr>
        <p:cNvPr id="1" name=""/>
        <p:cNvGrpSpPr/>
        <p:nvPr/>
      </p:nvGrpSpPr>
      <p:grpSpPr>
        <a:xfrm>
          <a:off x="0" y="0"/>
          <a:ext cx="0" cy="0"/>
          <a:chOff x="0" y="0"/>
          <a:chExt cx="0" cy="0"/>
        </a:xfrm>
      </p:grpSpPr>
      <p:sp>
        <p:nvSpPr>
          <p:cNvPr id="6" name="object 15"/>
          <p:cNvSpPr txBox="1"/>
          <p:nvPr/>
        </p:nvSpPr>
        <p:spPr>
          <a:xfrm>
            <a:off x="13881" y="38673"/>
            <a:ext cx="10679519" cy="1246495"/>
          </a:xfrm>
          <a:prstGeom prst="rect">
            <a:avLst/>
          </a:prstGeom>
          <a:solidFill>
            <a:srgbClr val="C6E2D2"/>
          </a:solidFill>
        </p:spPr>
        <p:txBody>
          <a:bodyPr vert="horz" wrap="square" lIns="0" tIns="0" rIns="0" bIns="0" rtlCol="0">
            <a:spAutoFit/>
          </a:bodyPr>
          <a:lstStyle/>
          <a:p>
            <a:pPr marL="14487"/>
            <a:endParaRPr lang="en-AU" sz="2700" spc="11" dirty="0">
              <a:solidFill>
                <a:srgbClr val="003300"/>
              </a:solidFill>
              <a:latin typeface="Calibri"/>
              <a:cs typeface="Calibri"/>
            </a:endParaRPr>
          </a:p>
          <a:p>
            <a:pPr marL="14487" algn="ctr"/>
            <a:r>
              <a:rPr lang="en-US" sz="2700" spc="11" dirty="0" err="1">
                <a:solidFill>
                  <a:srgbClr val="003300"/>
                </a:solidFill>
                <a:latin typeface="Calibri"/>
                <a:cs typeface="Calibri"/>
              </a:rPr>
              <a:t>Pengalihdayaan</a:t>
            </a:r>
            <a:r>
              <a:rPr lang="en-US" sz="2700" spc="11" dirty="0">
                <a:solidFill>
                  <a:srgbClr val="003300"/>
                </a:solidFill>
                <a:latin typeface="Calibri"/>
                <a:cs typeface="Calibri"/>
              </a:rPr>
              <a:t> (</a:t>
            </a:r>
            <a:r>
              <a:rPr lang="en-US" sz="2700" i="1" spc="11" dirty="0">
                <a:solidFill>
                  <a:srgbClr val="003300"/>
                </a:solidFill>
                <a:latin typeface="Calibri"/>
                <a:cs typeface="Calibri"/>
              </a:rPr>
              <a:t>O</a:t>
            </a:r>
            <a:r>
              <a:rPr sz="2700" i="1" spc="11" dirty="0">
                <a:solidFill>
                  <a:srgbClr val="003300"/>
                </a:solidFill>
                <a:latin typeface="Calibri"/>
                <a:cs typeface="Calibri"/>
              </a:rPr>
              <a:t>utsourcin</a:t>
            </a:r>
            <a:r>
              <a:rPr sz="2700" i="1" spc="17" dirty="0">
                <a:solidFill>
                  <a:srgbClr val="003300"/>
                </a:solidFill>
                <a:latin typeface="Calibri"/>
                <a:cs typeface="Calibri"/>
              </a:rPr>
              <a:t>g</a:t>
            </a:r>
            <a:r>
              <a:rPr lang="en-US" sz="2700" spc="17" dirty="0">
                <a:solidFill>
                  <a:srgbClr val="003300"/>
                </a:solidFill>
                <a:latin typeface="Calibri"/>
                <a:cs typeface="Calibri"/>
              </a:rPr>
              <a:t>)</a:t>
            </a:r>
            <a:r>
              <a:rPr sz="2700" i="1" spc="6" dirty="0">
                <a:solidFill>
                  <a:srgbClr val="003300"/>
                </a:solidFill>
                <a:latin typeface="Calibri"/>
                <a:cs typeface="Calibri"/>
              </a:rPr>
              <a:t> </a:t>
            </a:r>
            <a:r>
              <a:rPr lang="en-US" sz="2700" spc="17" dirty="0" err="1">
                <a:solidFill>
                  <a:srgbClr val="003300"/>
                </a:solidFill>
                <a:latin typeface="Calibri"/>
                <a:cs typeface="Calibri"/>
              </a:rPr>
              <a:t>sistem</a:t>
            </a:r>
            <a:r>
              <a:rPr lang="en-US" sz="2700" spc="17" dirty="0">
                <a:solidFill>
                  <a:srgbClr val="003300"/>
                </a:solidFill>
                <a:latin typeface="Calibri"/>
                <a:cs typeface="Calibri"/>
              </a:rPr>
              <a:t> </a:t>
            </a:r>
            <a:r>
              <a:rPr lang="en-US" sz="2700" spc="11" dirty="0" err="1">
                <a:solidFill>
                  <a:srgbClr val="003300"/>
                </a:solidFill>
                <a:latin typeface="Calibri"/>
                <a:cs typeface="Calibri"/>
              </a:rPr>
              <a:t>untuk</a:t>
            </a:r>
            <a:r>
              <a:rPr lang="en-US" sz="2700" spc="11" dirty="0">
                <a:solidFill>
                  <a:srgbClr val="003300"/>
                </a:solidFill>
                <a:latin typeface="Calibri"/>
                <a:cs typeface="Calibri"/>
              </a:rPr>
              <a:t> </a:t>
            </a:r>
            <a:r>
              <a:rPr lang="en-US" sz="2700" spc="11" dirty="0" err="1">
                <a:solidFill>
                  <a:srgbClr val="003300"/>
                </a:solidFill>
                <a:latin typeface="Calibri"/>
                <a:cs typeface="Calibri"/>
              </a:rPr>
              <a:t>instalasi</a:t>
            </a:r>
            <a:r>
              <a:rPr lang="en-US" sz="2700" spc="11" dirty="0">
                <a:solidFill>
                  <a:srgbClr val="003300"/>
                </a:solidFill>
                <a:latin typeface="Calibri"/>
                <a:cs typeface="Calibri"/>
              </a:rPr>
              <a:t> </a:t>
            </a:r>
            <a:r>
              <a:rPr lang="en-US" sz="2700" spc="17" dirty="0" err="1">
                <a:solidFill>
                  <a:srgbClr val="003300"/>
                </a:solidFill>
                <a:latin typeface="Calibri"/>
                <a:cs typeface="Calibri"/>
              </a:rPr>
              <a:t>dan</a:t>
            </a:r>
            <a:r>
              <a:rPr lang="en-US" sz="2700" spc="17" dirty="0">
                <a:solidFill>
                  <a:srgbClr val="003300"/>
                </a:solidFill>
                <a:latin typeface="Calibri"/>
                <a:cs typeface="Calibri"/>
              </a:rPr>
              <a:t> </a:t>
            </a:r>
            <a:r>
              <a:rPr lang="en-US" sz="2700" spc="17" dirty="0" err="1">
                <a:solidFill>
                  <a:srgbClr val="003300"/>
                </a:solidFill>
                <a:latin typeface="Calibri"/>
                <a:cs typeface="Calibri"/>
              </a:rPr>
              <a:t>pengelolaan</a:t>
            </a:r>
            <a:r>
              <a:rPr lang="en-US" sz="2700" spc="17" dirty="0">
                <a:solidFill>
                  <a:srgbClr val="003300"/>
                </a:solidFill>
                <a:latin typeface="Calibri"/>
                <a:cs typeface="Calibri"/>
              </a:rPr>
              <a:t> </a:t>
            </a:r>
            <a:r>
              <a:rPr lang="en-US" sz="2700" spc="17" dirty="0" err="1">
                <a:solidFill>
                  <a:srgbClr val="003300"/>
                </a:solidFill>
                <a:latin typeface="Calibri"/>
                <a:cs typeface="Calibri"/>
              </a:rPr>
              <a:t>sekitar</a:t>
            </a:r>
            <a:r>
              <a:rPr lang="en-US" sz="2700" spc="17" dirty="0">
                <a:solidFill>
                  <a:srgbClr val="003300"/>
                </a:solidFill>
                <a:latin typeface="Calibri"/>
                <a:cs typeface="Calibri"/>
              </a:rPr>
              <a:t> </a:t>
            </a:r>
            <a:r>
              <a:rPr lang="en-AU" sz="2700" spc="17" dirty="0">
                <a:solidFill>
                  <a:srgbClr val="003300"/>
                </a:solidFill>
                <a:latin typeface="Calibri"/>
                <a:cs typeface="Calibri"/>
              </a:rPr>
              <a:t>8 </a:t>
            </a:r>
            <a:r>
              <a:rPr lang="en-AU" sz="2700" spc="17" dirty="0" err="1">
                <a:solidFill>
                  <a:srgbClr val="003300"/>
                </a:solidFill>
                <a:latin typeface="Calibri"/>
                <a:cs typeface="Calibri"/>
              </a:rPr>
              <a:t>juta</a:t>
            </a:r>
            <a:r>
              <a:rPr lang="en-AU" sz="2700" spc="17" dirty="0">
                <a:solidFill>
                  <a:srgbClr val="003300"/>
                </a:solidFill>
                <a:latin typeface="Calibri"/>
                <a:cs typeface="Calibri"/>
              </a:rPr>
              <a:t> </a:t>
            </a:r>
            <a:r>
              <a:rPr lang="en-AU" sz="2700" spc="17" dirty="0" err="1">
                <a:solidFill>
                  <a:srgbClr val="003300"/>
                </a:solidFill>
                <a:latin typeface="Calibri"/>
                <a:cs typeface="Calibri"/>
              </a:rPr>
              <a:t>sistem</a:t>
            </a:r>
            <a:r>
              <a:rPr lang="en-AU" sz="2700" spc="17" dirty="0">
                <a:solidFill>
                  <a:srgbClr val="003300"/>
                </a:solidFill>
                <a:latin typeface="Calibri"/>
                <a:cs typeface="Calibri"/>
              </a:rPr>
              <a:t> </a:t>
            </a:r>
            <a:r>
              <a:rPr lang="en-AU" sz="2700" spc="17" dirty="0" err="1">
                <a:solidFill>
                  <a:srgbClr val="003300"/>
                </a:solidFill>
                <a:latin typeface="Calibri"/>
                <a:cs typeface="Calibri"/>
              </a:rPr>
              <a:t>Johkasou</a:t>
            </a:r>
            <a:r>
              <a:rPr lang="en-AU" sz="2700" spc="17" dirty="0">
                <a:solidFill>
                  <a:srgbClr val="003300"/>
                </a:solidFill>
                <a:latin typeface="Calibri"/>
                <a:cs typeface="Calibri"/>
              </a:rPr>
              <a:t> </a:t>
            </a:r>
            <a:r>
              <a:rPr lang="en-AU" sz="2700" spc="17" dirty="0" err="1">
                <a:solidFill>
                  <a:srgbClr val="003300"/>
                </a:solidFill>
                <a:latin typeface="Calibri"/>
                <a:cs typeface="Calibri"/>
              </a:rPr>
              <a:t>melibatkan</a:t>
            </a:r>
            <a:r>
              <a:rPr lang="en-AU" sz="2700" spc="17" dirty="0">
                <a:solidFill>
                  <a:srgbClr val="003300"/>
                </a:solidFill>
                <a:latin typeface="Calibri"/>
                <a:cs typeface="Calibri"/>
              </a:rPr>
              <a:t> </a:t>
            </a:r>
            <a:r>
              <a:rPr lang="en-AU" sz="2700" spc="17" dirty="0" err="1">
                <a:solidFill>
                  <a:srgbClr val="003300"/>
                </a:solidFill>
                <a:latin typeface="Calibri"/>
                <a:cs typeface="Calibri"/>
              </a:rPr>
              <a:t>ribuan</a:t>
            </a:r>
            <a:r>
              <a:rPr lang="en-AU" sz="2700" spc="17" dirty="0">
                <a:solidFill>
                  <a:srgbClr val="003300"/>
                </a:solidFill>
                <a:latin typeface="Calibri"/>
                <a:cs typeface="Calibri"/>
              </a:rPr>
              <a:t> </a:t>
            </a:r>
            <a:r>
              <a:rPr lang="en-AU" sz="2700" spc="17" dirty="0" err="1">
                <a:solidFill>
                  <a:srgbClr val="003300"/>
                </a:solidFill>
                <a:latin typeface="Calibri"/>
                <a:cs typeface="Calibri"/>
              </a:rPr>
              <a:t>perusahaan</a:t>
            </a:r>
            <a:r>
              <a:rPr lang="en-AU" sz="2700" spc="17" dirty="0">
                <a:solidFill>
                  <a:srgbClr val="003300"/>
                </a:solidFill>
                <a:latin typeface="Calibri"/>
                <a:cs typeface="Calibri"/>
              </a:rPr>
              <a:t> </a:t>
            </a:r>
            <a:r>
              <a:rPr lang="en-AU" sz="2700" spc="17" dirty="0" err="1">
                <a:solidFill>
                  <a:srgbClr val="003300"/>
                </a:solidFill>
                <a:latin typeface="Calibri"/>
                <a:cs typeface="Calibri"/>
              </a:rPr>
              <a:t>berizin</a:t>
            </a:r>
            <a:endParaRPr sz="2700" dirty="0">
              <a:latin typeface="Calibri"/>
              <a:cs typeface="Calibri"/>
            </a:endParaRPr>
          </a:p>
        </p:txBody>
      </p:sp>
      <p:sp>
        <p:nvSpPr>
          <p:cNvPr id="7" name="object 16"/>
          <p:cNvSpPr/>
          <p:nvPr/>
        </p:nvSpPr>
        <p:spPr>
          <a:xfrm>
            <a:off x="5007565" y="2593624"/>
            <a:ext cx="1346121" cy="843920"/>
          </a:xfrm>
          <a:prstGeom prst="rect">
            <a:avLst/>
          </a:prstGeom>
          <a:blipFill>
            <a:blip r:embed="rId3" cstate="print"/>
            <a:stretch>
              <a:fillRect/>
            </a:stretch>
          </a:blipFill>
        </p:spPr>
        <p:txBody>
          <a:bodyPr wrap="square" lIns="0" tIns="0" rIns="0" bIns="0" rtlCol="0"/>
          <a:lstStyle/>
          <a:p>
            <a:endParaRPr/>
          </a:p>
        </p:txBody>
      </p:sp>
      <p:sp>
        <p:nvSpPr>
          <p:cNvPr id="8" name="object 17"/>
          <p:cNvSpPr/>
          <p:nvPr/>
        </p:nvSpPr>
        <p:spPr>
          <a:xfrm>
            <a:off x="5124361" y="1708565"/>
            <a:ext cx="1226829" cy="814935"/>
          </a:xfrm>
          <a:prstGeom prst="rect">
            <a:avLst/>
          </a:prstGeom>
          <a:blipFill>
            <a:blip r:embed="rId4" cstate="print"/>
            <a:stretch>
              <a:fillRect/>
            </a:stretch>
          </a:blipFill>
        </p:spPr>
        <p:txBody>
          <a:bodyPr wrap="square" lIns="0" tIns="0" rIns="0" bIns="0" rtlCol="0"/>
          <a:lstStyle/>
          <a:p>
            <a:endParaRPr/>
          </a:p>
        </p:txBody>
      </p:sp>
      <p:sp>
        <p:nvSpPr>
          <p:cNvPr id="9" name="object 18"/>
          <p:cNvSpPr txBox="1"/>
          <p:nvPr/>
        </p:nvSpPr>
        <p:spPr>
          <a:xfrm>
            <a:off x="2490650" y="1967076"/>
            <a:ext cx="2422352" cy="230832"/>
          </a:xfrm>
          <a:prstGeom prst="rect">
            <a:avLst/>
          </a:prstGeom>
          <a:solidFill>
            <a:srgbClr val="0070C0"/>
          </a:solidFill>
        </p:spPr>
        <p:txBody>
          <a:bodyPr vert="horz" wrap="square" lIns="0" tIns="0" rIns="0" bIns="0" rtlCol="0">
            <a:spAutoFit/>
          </a:bodyPr>
          <a:lstStyle/>
          <a:p>
            <a:pPr marL="750421"/>
            <a:r>
              <a:rPr lang="en-US" sz="1500" spc="-6" dirty="0" err="1">
                <a:solidFill>
                  <a:srgbClr val="FFFFFF"/>
                </a:solidFill>
                <a:latin typeface="Arial"/>
                <a:cs typeface="Arial"/>
              </a:rPr>
              <a:t>Instalasi</a:t>
            </a:r>
            <a:endParaRPr sz="1500" dirty="0">
              <a:latin typeface="Arial"/>
              <a:cs typeface="Arial"/>
            </a:endParaRPr>
          </a:p>
        </p:txBody>
      </p:sp>
      <p:sp>
        <p:nvSpPr>
          <p:cNvPr id="10" name="object 19"/>
          <p:cNvSpPr txBox="1"/>
          <p:nvPr/>
        </p:nvSpPr>
        <p:spPr>
          <a:xfrm>
            <a:off x="2490650" y="2913577"/>
            <a:ext cx="2422352" cy="230832"/>
          </a:xfrm>
          <a:prstGeom prst="rect">
            <a:avLst/>
          </a:prstGeom>
          <a:solidFill>
            <a:srgbClr val="0070C0"/>
          </a:solidFill>
        </p:spPr>
        <p:txBody>
          <a:bodyPr vert="horz" wrap="square" lIns="0" tIns="0" rIns="0" bIns="0" rtlCol="0">
            <a:spAutoFit/>
          </a:bodyPr>
          <a:lstStyle/>
          <a:p>
            <a:pPr marL="231066"/>
            <a:r>
              <a:rPr lang="en-US" sz="1500" spc="-6" dirty="0" err="1">
                <a:solidFill>
                  <a:srgbClr val="FFFFFF"/>
                </a:solidFill>
                <a:latin typeface="Arial"/>
                <a:cs typeface="Arial"/>
              </a:rPr>
              <a:t>Inspeksi</a:t>
            </a:r>
            <a:r>
              <a:rPr lang="en-US" sz="1500" spc="-6" dirty="0">
                <a:solidFill>
                  <a:srgbClr val="FFFFFF"/>
                </a:solidFill>
                <a:latin typeface="Arial"/>
                <a:cs typeface="Arial"/>
              </a:rPr>
              <a:t> </a:t>
            </a:r>
            <a:r>
              <a:rPr lang="en-US" sz="1500" spc="-6" dirty="0" err="1">
                <a:solidFill>
                  <a:srgbClr val="FFFFFF"/>
                </a:solidFill>
                <a:latin typeface="Arial"/>
                <a:cs typeface="Arial"/>
              </a:rPr>
              <a:t>Kinerja</a:t>
            </a:r>
            <a:endParaRPr sz="1500" dirty="0">
              <a:latin typeface="Arial"/>
              <a:cs typeface="Arial"/>
            </a:endParaRPr>
          </a:p>
        </p:txBody>
      </p:sp>
      <p:sp>
        <p:nvSpPr>
          <p:cNvPr id="11" name="object 20"/>
          <p:cNvSpPr txBox="1"/>
          <p:nvPr/>
        </p:nvSpPr>
        <p:spPr>
          <a:xfrm>
            <a:off x="2494958" y="3749813"/>
            <a:ext cx="2415669" cy="461665"/>
          </a:xfrm>
          <a:prstGeom prst="rect">
            <a:avLst/>
          </a:prstGeom>
          <a:solidFill>
            <a:srgbClr val="0070C0"/>
          </a:solidFill>
        </p:spPr>
        <p:txBody>
          <a:bodyPr vert="horz" wrap="square" lIns="0" tIns="0" rIns="0" bIns="0" rtlCol="0">
            <a:spAutoFit/>
          </a:bodyPr>
          <a:lstStyle/>
          <a:p>
            <a:pPr marL="241931"/>
            <a:r>
              <a:rPr lang="en-US" sz="1500" spc="-6" dirty="0" err="1">
                <a:solidFill>
                  <a:srgbClr val="FFFFFF"/>
                </a:solidFill>
                <a:latin typeface="Arial"/>
                <a:cs typeface="Arial"/>
              </a:rPr>
              <a:t>Operasional</a:t>
            </a:r>
            <a:r>
              <a:rPr lang="en-US" sz="1500" spc="-6" dirty="0">
                <a:solidFill>
                  <a:srgbClr val="FFFFFF"/>
                </a:solidFill>
                <a:latin typeface="Arial"/>
                <a:cs typeface="Arial"/>
              </a:rPr>
              <a:t> </a:t>
            </a:r>
            <a:r>
              <a:rPr sz="1500" spc="-6" dirty="0">
                <a:solidFill>
                  <a:srgbClr val="FFFFFF"/>
                </a:solidFill>
                <a:latin typeface="Arial"/>
                <a:cs typeface="Arial"/>
              </a:rPr>
              <a:t>/</a:t>
            </a:r>
            <a:r>
              <a:rPr lang="en-US" sz="1500" spc="-6" dirty="0">
                <a:solidFill>
                  <a:srgbClr val="FFFFFF"/>
                </a:solidFill>
                <a:latin typeface="Arial"/>
                <a:cs typeface="Arial"/>
              </a:rPr>
              <a:t> </a:t>
            </a:r>
            <a:r>
              <a:rPr lang="en-US" sz="1500" spc="-6" dirty="0" err="1">
                <a:solidFill>
                  <a:srgbClr val="FFFFFF"/>
                </a:solidFill>
                <a:latin typeface="Arial"/>
                <a:cs typeface="Arial"/>
              </a:rPr>
              <a:t>Pemeliharaan</a:t>
            </a:r>
            <a:endParaRPr sz="1500" dirty="0">
              <a:latin typeface="Arial"/>
              <a:cs typeface="Arial"/>
            </a:endParaRPr>
          </a:p>
        </p:txBody>
      </p:sp>
      <p:sp>
        <p:nvSpPr>
          <p:cNvPr id="12" name="object 21"/>
          <p:cNvSpPr txBox="1"/>
          <p:nvPr/>
        </p:nvSpPr>
        <p:spPr>
          <a:xfrm>
            <a:off x="2498641" y="4808332"/>
            <a:ext cx="2407500" cy="230832"/>
          </a:xfrm>
          <a:prstGeom prst="rect">
            <a:avLst/>
          </a:prstGeom>
          <a:solidFill>
            <a:srgbClr val="0070C0"/>
          </a:solidFill>
        </p:spPr>
        <p:txBody>
          <a:bodyPr vert="horz" wrap="square" lIns="0" tIns="0" rIns="0" bIns="0" rtlCol="0">
            <a:spAutoFit/>
          </a:bodyPr>
          <a:lstStyle/>
          <a:p>
            <a:pPr marL="722896"/>
            <a:r>
              <a:rPr lang="en-US" sz="1500" spc="-6" dirty="0" err="1">
                <a:solidFill>
                  <a:srgbClr val="FFFFFF"/>
                </a:solidFill>
                <a:latin typeface="Arial"/>
                <a:cs typeface="Arial"/>
              </a:rPr>
              <a:t>Penyedotan</a:t>
            </a:r>
            <a:endParaRPr sz="1500" dirty="0">
              <a:latin typeface="Arial"/>
              <a:cs typeface="Arial"/>
            </a:endParaRPr>
          </a:p>
        </p:txBody>
      </p:sp>
      <p:sp>
        <p:nvSpPr>
          <p:cNvPr id="13" name="object 22"/>
          <p:cNvSpPr txBox="1"/>
          <p:nvPr/>
        </p:nvSpPr>
        <p:spPr>
          <a:xfrm>
            <a:off x="2498641" y="5717742"/>
            <a:ext cx="2407500" cy="230832"/>
          </a:xfrm>
          <a:prstGeom prst="rect">
            <a:avLst/>
          </a:prstGeom>
          <a:solidFill>
            <a:srgbClr val="0070C0"/>
          </a:solidFill>
        </p:spPr>
        <p:txBody>
          <a:bodyPr vert="horz" wrap="square" lIns="0" tIns="0" rIns="0" bIns="0" rtlCol="0">
            <a:spAutoFit/>
          </a:bodyPr>
          <a:lstStyle/>
          <a:p>
            <a:pPr marL="458510"/>
            <a:r>
              <a:rPr lang="en-US" sz="1500" spc="-6" dirty="0" err="1">
                <a:solidFill>
                  <a:srgbClr val="FFFFFF"/>
                </a:solidFill>
                <a:latin typeface="Arial"/>
                <a:cs typeface="Arial"/>
              </a:rPr>
              <a:t>Inspeksi</a:t>
            </a:r>
            <a:r>
              <a:rPr lang="en-US" sz="1500" spc="-6" dirty="0">
                <a:solidFill>
                  <a:srgbClr val="FFFFFF"/>
                </a:solidFill>
                <a:latin typeface="Arial"/>
                <a:cs typeface="Arial"/>
              </a:rPr>
              <a:t> </a:t>
            </a:r>
            <a:r>
              <a:rPr lang="en-US" sz="1500" spc="-6" dirty="0" err="1">
                <a:solidFill>
                  <a:srgbClr val="FFFFFF"/>
                </a:solidFill>
                <a:latin typeface="Arial"/>
                <a:cs typeface="Arial"/>
              </a:rPr>
              <a:t>Tahunan</a:t>
            </a:r>
            <a:endParaRPr sz="1500" dirty="0">
              <a:latin typeface="Arial"/>
              <a:cs typeface="Arial"/>
            </a:endParaRPr>
          </a:p>
        </p:txBody>
      </p:sp>
      <p:sp>
        <p:nvSpPr>
          <p:cNvPr id="14" name="object 23"/>
          <p:cNvSpPr/>
          <p:nvPr/>
        </p:nvSpPr>
        <p:spPr>
          <a:xfrm>
            <a:off x="5123144" y="3681551"/>
            <a:ext cx="1234434" cy="843921"/>
          </a:xfrm>
          <a:prstGeom prst="rect">
            <a:avLst/>
          </a:prstGeom>
          <a:blipFill>
            <a:blip r:embed="rId5" cstate="print"/>
            <a:stretch>
              <a:fillRect/>
            </a:stretch>
          </a:blipFill>
        </p:spPr>
        <p:txBody>
          <a:bodyPr wrap="square" lIns="0" tIns="0" rIns="0" bIns="0" rtlCol="0"/>
          <a:lstStyle/>
          <a:p>
            <a:endParaRPr/>
          </a:p>
        </p:txBody>
      </p:sp>
      <p:sp>
        <p:nvSpPr>
          <p:cNvPr id="15" name="object 24"/>
          <p:cNvSpPr/>
          <p:nvPr/>
        </p:nvSpPr>
        <p:spPr>
          <a:xfrm>
            <a:off x="4912884" y="4633275"/>
            <a:ext cx="1539864" cy="843921"/>
          </a:xfrm>
          <a:prstGeom prst="rect">
            <a:avLst/>
          </a:prstGeom>
          <a:blipFill>
            <a:blip r:embed="rId6" cstate="print"/>
            <a:stretch>
              <a:fillRect/>
            </a:stretch>
          </a:blipFill>
        </p:spPr>
        <p:txBody>
          <a:bodyPr wrap="square" lIns="0" tIns="0" rIns="0" bIns="0" rtlCol="0"/>
          <a:lstStyle/>
          <a:p>
            <a:endParaRPr/>
          </a:p>
        </p:txBody>
      </p:sp>
      <p:sp>
        <p:nvSpPr>
          <p:cNvPr id="16" name="object 25"/>
          <p:cNvSpPr/>
          <p:nvPr/>
        </p:nvSpPr>
        <p:spPr>
          <a:xfrm>
            <a:off x="5065355" y="5434880"/>
            <a:ext cx="1347353" cy="842758"/>
          </a:xfrm>
          <a:prstGeom prst="rect">
            <a:avLst/>
          </a:prstGeom>
          <a:blipFill>
            <a:blip r:embed="rId3" cstate="print"/>
            <a:stretch>
              <a:fillRect/>
            </a:stretch>
          </a:blipFill>
        </p:spPr>
        <p:txBody>
          <a:bodyPr wrap="square" lIns="0" tIns="0" rIns="0" bIns="0" rtlCol="0"/>
          <a:lstStyle/>
          <a:p>
            <a:endParaRPr/>
          </a:p>
        </p:txBody>
      </p:sp>
      <p:sp>
        <p:nvSpPr>
          <p:cNvPr id="17" name="object 26"/>
          <p:cNvSpPr txBox="1"/>
          <p:nvPr/>
        </p:nvSpPr>
        <p:spPr>
          <a:xfrm>
            <a:off x="6693031" y="1975124"/>
            <a:ext cx="2993409" cy="215444"/>
          </a:xfrm>
          <a:prstGeom prst="rect">
            <a:avLst/>
          </a:prstGeom>
        </p:spPr>
        <p:txBody>
          <a:bodyPr vert="horz" wrap="square" lIns="0" tIns="0" rIns="0" bIns="0" rtlCol="0">
            <a:spAutoFit/>
          </a:bodyPr>
          <a:lstStyle>
            <a:defPPr>
              <a:defRPr lang="en-US"/>
            </a:defPPr>
            <a:lvl1pPr marL="12700">
              <a:lnSpc>
                <a:spcPct val="100000"/>
              </a:lnSpc>
              <a:defRPr sz="1400" b="1" spc="-5">
                <a:solidFill>
                  <a:srgbClr val="FF0000"/>
                </a:solidFill>
                <a:latin typeface="Calibri"/>
                <a:cs typeface="Calibri"/>
              </a:defRPr>
            </a:lvl1pPr>
          </a:lstStyle>
          <a:p>
            <a:r>
              <a:rPr lang="en-US" dirty="0" err="1" smtClean="0"/>
              <a:t>Instalasi</a:t>
            </a:r>
            <a:endParaRPr dirty="0"/>
          </a:p>
        </p:txBody>
      </p:sp>
      <p:sp>
        <p:nvSpPr>
          <p:cNvPr id="18" name="object 28"/>
          <p:cNvSpPr txBox="1"/>
          <p:nvPr/>
        </p:nvSpPr>
        <p:spPr>
          <a:xfrm>
            <a:off x="6745447" y="2943045"/>
            <a:ext cx="987654" cy="246221"/>
          </a:xfrm>
          <a:prstGeom prst="rect">
            <a:avLst/>
          </a:prstGeom>
        </p:spPr>
        <p:txBody>
          <a:bodyPr vert="horz" wrap="square" lIns="0" tIns="0" rIns="0" bIns="0" rtlCol="0">
            <a:spAutoFit/>
          </a:bodyPr>
          <a:lstStyle/>
          <a:p>
            <a:pPr marL="14487"/>
            <a:r>
              <a:rPr lang="en-US" sz="1600" b="1" dirty="0" err="1">
                <a:solidFill>
                  <a:srgbClr val="003300"/>
                </a:solidFill>
                <a:latin typeface="Calibri"/>
                <a:cs typeface="Calibri"/>
              </a:rPr>
              <a:t>Inspektur</a:t>
            </a:r>
            <a:endParaRPr sz="1600" dirty="0">
              <a:latin typeface="Calibri"/>
              <a:cs typeface="Calibri"/>
            </a:endParaRPr>
          </a:p>
        </p:txBody>
      </p:sp>
      <p:sp>
        <p:nvSpPr>
          <p:cNvPr id="19" name="object 29"/>
          <p:cNvSpPr txBox="1"/>
          <p:nvPr/>
        </p:nvSpPr>
        <p:spPr>
          <a:xfrm>
            <a:off x="6761432" y="3861732"/>
            <a:ext cx="954980" cy="246221"/>
          </a:xfrm>
          <a:prstGeom prst="rect">
            <a:avLst/>
          </a:prstGeom>
        </p:spPr>
        <p:txBody>
          <a:bodyPr vert="horz" wrap="square" lIns="0" tIns="0" rIns="0" bIns="0" rtlCol="0">
            <a:spAutoFit/>
          </a:bodyPr>
          <a:lstStyle/>
          <a:p>
            <a:pPr marL="14487"/>
            <a:r>
              <a:rPr sz="1600" b="1" spc="-6" dirty="0">
                <a:solidFill>
                  <a:srgbClr val="FF0000"/>
                </a:solidFill>
                <a:latin typeface="Calibri"/>
                <a:cs typeface="Calibri"/>
              </a:rPr>
              <a:t>Ope</a:t>
            </a:r>
            <a:r>
              <a:rPr sz="1600" b="1" spc="-46" dirty="0">
                <a:solidFill>
                  <a:srgbClr val="FF0000"/>
                </a:solidFill>
                <a:latin typeface="Calibri"/>
                <a:cs typeface="Calibri"/>
              </a:rPr>
              <a:t>r</a:t>
            </a:r>
            <a:r>
              <a:rPr sz="1600" b="1" spc="-23" dirty="0">
                <a:solidFill>
                  <a:srgbClr val="FF0000"/>
                </a:solidFill>
                <a:latin typeface="Calibri"/>
                <a:cs typeface="Calibri"/>
              </a:rPr>
              <a:t>a</a:t>
            </a:r>
            <a:r>
              <a:rPr sz="1600" b="1" spc="-17" dirty="0">
                <a:solidFill>
                  <a:srgbClr val="FF0000"/>
                </a:solidFill>
                <a:latin typeface="Calibri"/>
                <a:cs typeface="Calibri"/>
              </a:rPr>
              <a:t>t</a:t>
            </a:r>
            <a:r>
              <a:rPr sz="1600" b="1" dirty="0">
                <a:solidFill>
                  <a:srgbClr val="FF0000"/>
                </a:solidFill>
                <a:latin typeface="Calibri"/>
                <a:cs typeface="Calibri"/>
              </a:rPr>
              <a:t>or</a:t>
            </a:r>
            <a:endParaRPr sz="1600" dirty="0">
              <a:solidFill>
                <a:srgbClr val="FF0000"/>
              </a:solidFill>
              <a:latin typeface="Calibri"/>
              <a:cs typeface="Calibri"/>
            </a:endParaRPr>
          </a:p>
        </p:txBody>
      </p:sp>
      <p:sp>
        <p:nvSpPr>
          <p:cNvPr id="20" name="object 30"/>
          <p:cNvSpPr txBox="1"/>
          <p:nvPr/>
        </p:nvSpPr>
        <p:spPr>
          <a:xfrm>
            <a:off x="6660607" y="4802444"/>
            <a:ext cx="1156966" cy="492443"/>
          </a:xfrm>
          <a:prstGeom prst="rect">
            <a:avLst/>
          </a:prstGeom>
        </p:spPr>
        <p:txBody>
          <a:bodyPr vert="horz" wrap="square" lIns="0" tIns="0" rIns="0" bIns="0" rtlCol="0">
            <a:spAutoFit/>
          </a:bodyPr>
          <a:lstStyle/>
          <a:p>
            <a:pPr marL="95976" marR="5795" indent="-81489" algn="ctr"/>
            <a:r>
              <a:rPr lang="en-US" sz="1600" b="1" spc="-6" dirty="0" err="1">
                <a:solidFill>
                  <a:srgbClr val="FF0000"/>
                </a:solidFill>
                <a:latin typeface="Calibri"/>
                <a:cs typeface="Calibri"/>
              </a:rPr>
              <a:t>Ahli</a:t>
            </a:r>
            <a:r>
              <a:rPr lang="en-US" sz="1600" b="1" spc="-6" dirty="0">
                <a:solidFill>
                  <a:srgbClr val="FF0000"/>
                </a:solidFill>
                <a:latin typeface="Calibri"/>
                <a:cs typeface="Calibri"/>
              </a:rPr>
              <a:t> </a:t>
            </a:r>
            <a:r>
              <a:rPr lang="en-US" sz="1600" b="1" spc="-6" dirty="0" err="1">
                <a:solidFill>
                  <a:srgbClr val="FF0000"/>
                </a:solidFill>
                <a:latin typeface="Calibri"/>
                <a:cs typeface="Calibri"/>
              </a:rPr>
              <a:t>Penyedotan</a:t>
            </a:r>
            <a:endParaRPr sz="1600" dirty="0">
              <a:solidFill>
                <a:srgbClr val="FF0000"/>
              </a:solidFill>
              <a:latin typeface="Calibri"/>
              <a:cs typeface="Calibri"/>
            </a:endParaRPr>
          </a:p>
        </p:txBody>
      </p:sp>
      <p:sp>
        <p:nvSpPr>
          <p:cNvPr id="21" name="object 31"/>
          <p:cNvSpPr txBox="1"/>
          <p:nvPr/>
        </p:nvSpPr>
        <p:spPr>
          <a:xfrm>
            <a:off x="6745447" y="5783148"/>
            <a:ext cx="987654" cy="246221"/>
          </a:xfrm>
          <a:prstGeom prst="rect">
            <a:avLst/>
          </a:prstGeom>
        </p:spPr>
        <p:txBody>
          <a:bodyPr vert="horz" wrap="square" lIns="0" tIns="0" rIns="0" bIns="0" rtlCol="0">
            <a:spAutoFit/>
          </a:bodyPr>
          <a:lstStyle/>
          <a:p>
            <a:pPr marL="14487"/>
            <a:r>
              <a:rPr lang="en-US" sz="1600" b="1" dirty="0" err="1">
                <a:solidFill>
                  <a:srgbClr val="003300"/>
                </a:solidFill>
                <a:latin typeface="Calibri"/>
                <a:cs typeface="Calibri"/>
              </a:rPr>
              <a:t>Inspektur</a:t>
            </a:r>
            <a:endParaRPr sz="1600" dirty="0">
              <a:latin typeface="Calibri"/>
              <a:cs typeface="Calibri"/>
            </a:endParaRPr>
          </a:p>
        </p:txBody>
      </p:sp>
      <p:sp>
        <p:nvSpPr>
          <p:cNvPr id="22" name="object 35"/>
          <p:cNvSpPr txBox="1"/>
          <p:nvPr/>
        </p:nvSpPr>
        <p:spPr>
          <a:xfrm>
            <a:off x="8126005" y="4901638"/>
            <a:ext cx="1909794" cy="492443"/>
          </a:xfrm>
          <a:prstGeom prst="rect">
            <a:avLst/>
          </a:prstGeom>
        </p:spPr>
        <p:txBody>
          <a:bodyPr vert="horz" wrap="square" lIns="0" tIns="0" rIns="0" bIns="0" rtlCol="0">
            <a:spAutoFit/>
          </a:bodyPr>
          <a:lstStyle/>
          <a:p>
            <a:pPr marL="14487"/>
            <a:r>
              <a:rPr sz="1600" b="1" dirty="0">
                <a:solidFill>
                  <a:srgbClr val="C00000"/>
                </a:solidFill>
                <a:latin typeface="Calibri"/>
                <a:cs typeface="Calibri"/>
              </a:rPr>
              <a:t>5</a:t>
            </a:r>
            <a:r>
              <a:rPr lang="en-US" sz="1600" b="1" dirty="0">
                <a:solidFill>
                  <a:srgbClr val="C00000"/>
                </a:solidFill>
                <a:latin typeface="Calibri"/>
                <a:cs typeface="Calibri"/>
              </a:rPr>
              <a:t>.</a:t>
            </a:r>
            <a:r>
              <a:rPr lang="en-AU" sz="1600" b="1" dirty="0">
                <a:solidFill>
                  <a:srgbClr val="C00000"/>
                </a:solidFill>
                <a:latin typeface="Calibri"/>
                <a:cs typeface="Calibri"/>
              </a:rPr>
              <a:t>400</a:t>
            </a:r>
            <a:r>
              <a:rPr sz="1600" b="1" spc="-17" dirty="0">
                <a:solidFill>
                  <a:srgbClr val="C00000"/>
                </a:solidFill>
                <a:latin typeface="Calibri"/>
                <a:cs typeface="Calibri"/>
              </a:rPr>
              <a:t> </a:t>
            </a:r>
            <a:r>
              <a:rPr lang="en-US" sz="1600" b="1" dirty="0">
                <a:solidFill>
                  <a:srgbClr val="C00000"/>
                </a:solidFill>
                <a:latin typeface="Calibri"/>
                <a:cs typeface="Calibri"/>
              </a:rPr>
              <a:t>Perusahaan</a:t>
            </a:r>
            <a:endParaRPr lang="en-AU" sz="1600" b="1" dirty="0">
              <a:solidFill>
                <a:srgbClr val="C00000"/>
              </a:solidFill>
              <a:latin typeface="Calibri"/>
              <a:cs typeface="Calibri"/>
            </a:endParaRPr>
          </a:p>
          <a:p>
            <a:pPr marL="14487"/>
            <a:endParaRPr sz="1600" b="1" dirty="0">
              <a:solidFill>
                <a:srgbClr val="C00000"/>
              </a:solidFill>
              <a:latin typeface="Calibri"/>
              <a:cs typeface="Calibri"/>
            </a:endParaRPr>
          </a:p>
        </p:txBody>
      </p:sp>
      <p:sp>
        <p:nvSpPr>
          <p:cNvPr id="23" name="object 36"/>
          <p:cNvSpPr/>
          <p:nvPr/>
        </p:nvSpPr>
        <p:spPr>
          <a:xfrm>
            <a:off x="3658726" y="2342660"/>
            <a:ext cx="297039" cy="438273"/>
          </a:xfrm>
          <a:custGeom>
            <a:avLst/>
            <a:gdLst/>
            <a:ahLst/>
            <a:cxnLst/>
            <a:rect l="l" t="t" r="r" b="b"/>
            <a:pathLst>
              <a:path w="254000" h="397509">
                <a:moveTo>
                  <a:pt x="253390" y="270738"/>
                </a:moveTo>
                <a:lnTo>
                  <a:pt x="0" y="270738"/>
                </a:lnTo>
                <a:lnTo>
                  <a:pt x="126695" y="397433"/>
                </a:lnTo>
                <a:lnTo>
                  <a:pt x="253390" y="270738"/>
                </a:lnTo>
                <a:close/>
              </a:path>
              <a:path w="254000" h="397509">
                <a:moveTo>
                  <a:pt x="189776" y="0"/>
                </a:moveTo>
                <a:lnTo>
                  <a:pt x="63614" y="0"/>
                </a:lnTo>
                <a:lnTo>
                  <a:pt x="63614" y="270738"/>
                </a:lnTo>
                <a:lnTo>
                  <a:pt x="189776" y="270738"/>
                </a:lnTo>
                <a:lnTo>
                  <a:pt x="189776" y="0"/>
                </a:lnTo>
                <a:close/>
              </a:path>
            </a:pathLst>
          </a:custGeom>
          <a:solidFill>
            <a:srgbClr val="727CA3"/>
          </a:solidFill>
        </p:spPr>
        <p:txBody>
          <a:bodyPr wrap="square" lIns="0" tIns="0" rIns="0" bIns="0" rtlCol="0"/>
          <a:lstStyle/>
          <a:p>
            <a:endParaRPr/>
          </a:p>
        </p:txBody>
      </p:sp>
      <p:sp>
        <p:nvSpPr>
          <p:cNvPr id="24" name="object 37"/>
          <p:cNvSpPr/>
          <p:nvPr/>
        </p:nvSpPr>
        <p:spPr>
          <a:xfrm>
            <a:off x="3649503" y="2338599"/>
            <a:ext cx="314861" cy="448075"/>
          </a:xfrm>
          <a:custGeom>
            <a:avLst/>
            <a:gdLst/>
            <a:ahLst/>
            <a:cxnLst/>
            <a:rect l="l" t="t" r="r" b="b"/>
            <a:pathLst>
              <a:path w="269239" h="406400">
                <a:moveTo>
                  <a:pt x="67818" y="271259"/>
                </a:moveTo>
                <a:lnTo>
                  <a:pt x="0" y="271259"/>
                </a:lnTo>
                <a:lnTo>
                  <a:pt x="134581" y="405841"/>
                </a:lnTo>
                <a:lnTo>
                  <a:pt x="141414" y="399008"/>
                </a:lnTo>
                <a:lnTo>
                  <a:pt x="132473" y="399008"/>
                </a:lnTo>
                <a:lnTo>
                  <a:pt x="134575" y="396897"/>
                </a:lnTo>
                <a:lnTo>
                  <a:pt x="15751" y="277571"/>
                </a:lnTo>
                <a:lnTo>
                  <a:pt x="7886" y="277571"/>
                </a:lnTo>
                <a:lnTo>
                  <a:pt x="10515" y="272313"/>
                </a:lnTo>
                <a:lnTo>
                  <a:pt x="67818" y="272313"/>
                </a:lnTo>
                <a:lnTo>
                  <a:pt x="67818" y="271259"/>
                </a:lnTo>
                <a:close/>
              </a:path>
              <a:path w="269239" h="406400">
                <a:moveTo>
                  <a:pt x="134575" y="396897"/>
                </a:moveTo>
                <a:lnTo>
                  <a:pt x="132473" y="399008"/>
                </a:lnTo>
                <a:lnTo>
                  <a:pt x="136677" y="399008"/>
                </a:lnTo>
                <a:lnTo>
                  <a:pt x="134575" y="396897"/>
                </a:lnTo>
                <a:close/>
              </a:path>
              <a:path w="269239" h="406400">
                <a:moveTo>
                  <a:pt x="258648" y="272313"/>
                </a:moveTo>
                <a:lnTo>
                  <a:pt x="134575" y="396897"/>
                </a:lnTo>
                <a:lnTo>
                  <a:pt x="136677" y="399008"/>
                </a:lnTo>
                <a:lnTo>
                  <a:pt x="141414" y="399008"/>
                </a:lnTo>
                <a:lnTo>
                  <a:pt x="262851" y="277571"/>
                </a:lnTo>
                <a:lnTo>
                  <a:pt x="261277" y="277571"/>
                </a:lnTo>
                <a:lnTo>
                  <a:pt x="258648" y="272313"/>
                </a:lnTo>
                <a:close/>
              </a:path>
              <a:path w="269239" h="406400">
                <a:moveTo>
                  <a:pt x="10515" y="272313"/>
                </a:moveTo>
                <a:lnTo>
                  <a:pt x="7886" y="277571"/>
                </a:lnTo>
                <a:lnTo>
                  <a:pt x="15751" y="277571"/>
                </a:lnTo>
                <a:lnTo>
                  <a:pt x="10515" y="272313"/>
                </a:lnTo>
                <a:close/>
              </a:path>
              <a:path w="269239" h="406400">
                <a:moveTo>
                  <a:pt x="67818" y="272313"/>
                </a:moveTo>
                <a:lnTo>
                  <a:pt x="10515" y="272313"/>
                </a:lnTo>
                <a:lnTo>
                  <a:pt x="15751" y="277571"/>
                </a:lnTo>
                <a:lnTo>
                  <a:pt x="74650" y="277571"/>
                </a:lnTo>
                <a:lnTo>
                  <a:pt x="74650" y="274408"/>
                </a:lnTo>
                <a:lnTo>
                  <a:pt x="67818" y="274408"/>
                </a:lnTo>
                <a:lnTo>
                  <a:pt x="67818" y="272313"/>
                </a:lnTo>
                <a:close/>
              </a:path>
              <a:path w="269239" h="406400">
                <a:moveTo>
                  <a:pt x="194513" y="3670"/>
                </a:moveTo>
                <a:lnTo>
                  <a:pt x="194513" y="277571"/>
                </a:lnTo>
                <a:lnTo>
                  <a:pt x="253412" y="277571"/>
                </a:lnTo>
                <a:lnTo>
                  <a:pt x="256561" y="274408"/>
                </a:lnTo>
                <a:lnTo>
                  <a:pt x="200825" y="274408"/>
                </a:lnTo>
                <a:lnTo>
                  <a:pt x="197662" y="271259"/>
                </a:lnTo>
                <a:lnTo>
                  <a:pt x="200825" y="271259"/>
                </a:lnTo>
                <a:lnTo>
                  <a:pt x="200825" y="6832"/>
                </a:lnTo>
                <a:lnTo>
                  <a:pt x="197662" y="6832"/>
                </a:lnTo>
                <a:lnTo>
                  <a:pt x="194513" y="3670"/>
                </a:lnTo>
                <a:close/>
              </a:path>
              <a:path w="269239" h="406400">
                <a:moveTo>
                  <a:pt x="268109" y="272313"/>
                </a:moveTo>
                <a:lnTo>
                  <a:pt x="258648" y="272313"/>
                </a:lnTo>
                <a:lnTo>
                  <a:pt x="261277" y="277571"/>
                </a:lnTo>
                <a:lnTo>
                  <a:pt x="262851" y="277571"/>
                </a:lnTo>
                <a:lnTo>
                  <a:pt x="268109" y="272313"/>
                </a:lnTo>
                <a:close/>
              </a:path>
              <a:path w="269239" h="406400">
                <a:moveTo>
                  <a:pt x="200825" y="0"/>
                </a:moveTo>
                <a:lnTo>
                  <a:pt x="67818" y="0"/>
                </a:lnTo>
                <a:lnTo>
                  <a:pt x="67818" y="274408"/>
                </a:lnTo>
                <a:lnTo>
                  <a:pt x="71501" y="271259"/>
                </a:lnTo>
                <a:lnTo>
                  <a:pt x="74650" y="271259"/>
                </a:lnTo>
                <a:lnTo>
                  <a:pt x="74650" y="6832"/>
                </a:lnTo>
                <a:lnTo>
                  <a:pt x="71501" y="6832"/>
                </a:lnTo>
                <a:lnTo>
                  <a:pt x="74650" y="3670"/>
                </a:lnTo>
                <a:lnTo>
                  <a:pt x="200825" y="3670"/>
                </a:lnTo>
                <a:lnTo>
                  <a:pt x="200825" y="0"/>
                </a:lnTo>
                <a:close/>
              </a:path>
              <a:path w="269239" h="406400">
                <a:moveTo>
                  <a:pt x="74650" y="271259"/>
                </a:moveTo>
                <a:lnTo>
                  <a:pt x="71501" y="271259"/>
                </a:lnTo>
                <a:lnTo>
                  <a:pt x="67818" y="274408"/>
                </a:lnTo>
                <a:lnTo>
                  <a:pt x="74650" y="274408"/>
                </a:lnTo>
                <a:lnTo>
                  <a:pt x="74650" y="271259"/>
                </a:lnTo>
                <a:close/>
              </a:path>
              <a:path w="269239" h="406400">
                <a:moveTo>
                  <a:pt x="200825" y="271259"/>
                </a:moveTo>
                <a:lnTo>
                  <a:pt x="197662" y="271259"/>
                </a:lnTo>
                <a:lnTo>
                  <a:pt x="200825" y="274408"/>
                </a:lnTo>
                <a:lnTo>
                  <a:pt x="200825" y="271259"/>
                </a:lnTo>
                <a:close/>
              </a:path>
              <a:path w="269239" h="406400">
                <a:moveTo>
                  <a:pt x="269163" y="271259"/>
                </a:moveTo>
                <a:lnTo>
                  <a:pt x="200825" y="271259"/>
                </a:lnTo>
                <a:lnTo>
                  <a:pt x="200825" y="274408"/>
                </a:lnTo>
                <a:lnTo>
                  <a:pt x="256561" y="274408"/>
                </a:lnTo>
                <a:lnTo>
                  <a:pt x="258648" y="272313"/>
                </a:lnTo>
                <a:lnTo>
                  <a:pt x="268109" y="272313"/>
                </a:lnTo>
                <a:lnTo>
                  <a:pt x="269163" y="271259"/>
                </a:lnTo>
                <a:close/>
              </a:path>
              <a:path w="269239" h="406400">
                <a:moveTo>
                  <a:pt x="74650" y="3670"/>
                </a:moveTo>
                <a:lnTo>
                  <a:pt x="71501" y="6832"/>
                </a:lnTo>
                <a:lnTo>
                  <a:pt x="74650" y="6832"/>
                </a:lnTo>
                <a:lnTo>
                  <a:pt x="74650" y="3670"/>
                </a:lnTo>
                <a:close/>
              </a:path>
              <a:path w="269239" h="406400">
                <a:moveTo>
                  <a:pt x="194513" y="3670"/>
                </a:moveTo>
                <a:lnTo>
                  <a:pt x="74650" y="3670"/>
                </a:lnTo>
                <a:lnTo>
                  <a:pt x="74650" y="6832"/>
                </a:lnTo>
                <a:lnTo>
                  <a:pt x="194513" y="6832"/>
                </a:lnTo>
                <a:lnTo>
                  <a:pt x="194513" y="3670"/>
                </a:lnTo>
                <a:close/>
              </a:path>
              <a:path w="269239" h="406400">
                <a:moveTo>
                  <a:pt x="200825" y="3670"/>
                </a:moveTo>
                <a:lnTo>
                  <a:pt x="194513" y="3670"/>
                </a:lnTo>
                <a:lnTo>
                  <a:pt x="197662" y="6832"/>
                </a:lnTo>
                <a:lnTo>
                  <a:pt x="200825" y="6832"/>
                </a:lnTo>
                <a:lnTo>
                  <a:pt x="200825" y="3670"/>
                </a:lnTo>
                <a:close/>
              </a:path>
            </a:pathLst>
          </a:custGeom>
          <a:solidFill>
            <a:srgbClr val="000000"/>
          </a:solidFill>
        </p:spPr>
        <p:txBody>
          <a:bodyPr wrap="square" lIns="0" tIns="0" rIns="0" bIns="0" rtlCol="0"/>
          <a:lstStyle/>
          <a:p>
            <a:endParaRPr/>
          </a:p>
        </p:txBody>
      </p:sp>
      <p:sp>
        <p:nvSpPr>
          <p:cNvPr id="25" name="object 38"/>
          <p:cNvSpPr/>
          <p:nvPr/>
        </p:nvSpPr>
        <p:spPr>
          <a:xfrm>
            <a:off x="3658726" y="3263665"/>
            <a:ext cx="297039" cy="438973"/>
          </a:xfrm>
          <a:custGeom>
            <a:avLst/>
            <a:gdLst/>
            <a:ahLst/>
            <a:cxnLst/>
            <a:rect l="l" t="t" r="r" b="b"/>
            <a:pathLst>
              <a:path w="254000" h="398145">
                <a:moveTo>
                  <a:pt x="253390" y="271259"/>
                </a:moveTo>
                <a:lnTo>
                  <a:pt x="0" y="271259"/>
                </a:lnTo>
                <a:lnTo>
                  <a:pt x="126695" y="397954"/>
                </a:lnTo>
                <a:lnTo>
                  <a:pt x="253390" y="271259"/>
                </a:lnTo>
                <a:close/>
              </a:path>
              <a:path w="254000" h="398145">
                <a:moveTo>
                  <a:pt x="189776" y="0"/>
                </a:moveTo>
                <a:lnTo>
                  <a:pt x="63614" y="0"/>
                </a:lnTo>
                <a:lnTo>
                  <a:pt x="63614" y="271259"/>
                </a:lnTo>
                <a:lnTo>
                  <a:pt x="189776" y="271259"/>
                </a:lnTo>
                <a:lnTo>
                  <a:pt x="189776" y="0"/>
                </a:lnTo>
                <a:close/>
              </a:path>
            </a:pathLst>
          </a:custGeom>
          <a:solidFill>
            <a:srgbClr val="727CA3"/>
          </a:solidFill>
        </p:spPr>
        <p:txBody>
          <a:bodyPr wrap="square" lIns="0" tIns="0" rIns="0" bIns="0" rtlCol="0"/>
          <a:lstStyle/>
          <a:p>
            <a:endParaRPr/>
          </a:p>
        </p:txBody>
      </p:sp>
      <p:sp>
        <p:nvSpPr>
          <p:cNvPr id="26" name="object 39"/>
          <p:cNvSpPr/>
          <p:nvPr/>
        </p:nvSpPr>
        <p:spPr>
          <a:xfrm>
            <a:off x="3649503" y="3260177"/>
            <a:ext cx="314861" cy="447375"/>
          </a:xfrm>
          <a:custGeom>
            <a:avLst/>
            <a:gdLst/>
            <a:ahLst/>
            <a:cxnLst/>
            <a:rect l="l" t="t" r="r" b="b"/>
            <a:pathLst>
              <a:path w="269239" h="405765">
                <a:moveTo>
                  <a:pt x="67818" y="270738"/>
                </a:moveTo>
                <a:lnTo>
                  <a:pt x="0" y="270738"/>
                </a:lnTo>
                <a:lnTo>
                  <a:pt x="134581" y="405320"/>
                </a:lnTo>
                <a:lnTo>
                  <a:pt x="141414" y="398487"/>
                </a:lnTo>
                <a:lnTo>
                  <a:pt x="132473" y="398487"/>
                </a:lnTo>
                <a:lnTo>
                  <a:pt x="134575" y="396377"/>
                </a:lnTo>
                <a:lnTo>
                  <a:pt x="16269" y="277571"/>
                </a:lnTo>
                <a:lnTo>
                  <a:pt x="7886" y="277571"/>
                </a:lnTo>
                <a:lnTo>
                  <a:pt x="10515" y="271792"/>
                </a:lnTo>
                <a:lnTo>
                  <a:pt x="67818" y="271792"/>
                </a:lnTo>
                <a:lnTo>
                  <a:pt x="67818" y="270738"/>
                </a:lnTo>
                <a:close/>
              </a:path>
              <a:path w="269239" h="405765">
                <a:moveTo>
                  <a:pt x="134575" y="396377"/>
                </a:moveTo>
                <a:lnTo>
                  <a:pt x="132473" y="398487"/>
                </a:lnTo>
                <a:lnTo>
                  <a:pt x="136677" y="398487"/>
                </a:lnTo>
                <a:lnTo>
                  <a:pt x="134575" y="396377"/>
                </a:lnTo>
                <a:close/>
              </a:path>
              <a:path w="269239" h="405765">
                <a:moveTo>
                  <a:pt x="258648" y="271792"/>
                </a:moveTo>
                <a:lnTo>
                  <a:pt x="134575" y="396377"/>
                </a:lnTo>
                <a:lnTo>
                  <a:pt x="136677" y="398487"/>
                </a:lnTo>
                <a:lnTo>
                  <a:pt x="141414" y="398487"/>
                </a:lnTo>
                <a:lnTo>
                  <a:pt x="262331" y="277571"/>
                </a:lnTo>
                <a:lnTo>
                  <a:pt x="261277" y="277571"/>
                </a:lnTo>
                <a:lnTo>
                  <a:pt x="258648" y="271792"/>
                </a:lnTo>
                <a:close/>
              </a:path>
              <a:path w="269239" h="405765">
                <a:moveTo>
                  <a:pt x="10515" y="271792"/>
                </a:moveTo>
                <a:lnTo>
                  <a:pt x="7886" y="277571"/>
                </a:lnTo>
                <a:lnTo>
                  <a:pt x="16269" y="277571"/>
                </a:lnTo>
                <a:lnTo>
                  <a:pt x="10515" y="271792"/>
                </a:lnTo>
                <a:close/>
              </a:path>
              <a:path w="269239" h="405765">
                <a:moveTo>
                  <a:pt x="67818" y="271792"/>
                </a:moveTo>
                <a:lnTo>
                  <a:pt x="10515" y="271792"/>
                </a:lnTo>
                <a:lnTo>
                  <a:pt x="16269" y="277571"/>
                </a:lnTo>
                <a:lnTo>
                  <a:pt x="74650" y="277571"/>
                </a:lnTo>
                <a:lnTo>
                  <a:pt x="74650" y="274421"/>
                </a:lnTo>
                <a:lnTo>
                  <a:pt x="67818" y="274421"/>
                </a:lnTo>
                <a:lnTo>
                  <a:pt x="67818" y="271792"/>
                </a:lnTo>
                <a:close/>
              </a:path>
              <a:path w="269239" h="405765">
                <a:moveTo>
                  <a:pt x="194513" y="3149"/>
                </a:moveTo>
                <a:lnTo>
                  <a:pt x="194513" y="277571"/>
                </a:lnTo>
                <a:lnTo>
                  <a:pt x="252893" y="277571"/>
                </a:lnTo>
                <a:lnTo>
                  <a:pt x="256030" y="274421"/>
                </a:lnTo>
                <a:lnTo>
                  <a:pt x="200825" y="274421"/>
                </a:lnTo>
                <a:lnTo>
                  <a:pt x="197662" y="270738"/>
                </a:lnTo>
                <a:lnTo>
                  <a:pt x="200825" y="270738"/>
                </a:lnTo>
                <a:lnTo>
                  <a:pt x="200825" y="6832"/>
                </a:lnTo>
                <a:lnTo>
                  <a:pt x="197662" y="6832"/>
                </a:lnTo>
                <a:lnTo>
                  <a:pt x="194513" y="3149"/>
                </a:lnTo>
                <a:close/>
              </a:path>
              <a:path w="269239" h="405765">
                <a:moveTo>
                  <a:pt x="268109" y="271792"/>
                </a:moveTo>
                <a:lnTo>
                  <a:pt x="258648" y="271792"/>
                </a:lnTo>
                <a:lnTo>
                  <a:pt x="261277" y="277571"/>
                </a:lnTo>
                <a:lnTo>
                  <a:pt x="262331" y="277571"/>
                </a:lnTo>
                <a:lnTo>
                  <a:pt x="268109" y="271792"/>
                </a:lnTo>
                <a:close/>
              </a:path>
              <a:path w="269239" h="405765">
                <a:moveTo>
                  <a:pt x="200825" y="0"/>
                </a:moveTo>
                <a:lnTo>
                  <a:pt x="67818" y="0"/>
                </a:lnTo>
                <a:lnTo>
                  <a:pt x="67818" y="274421"/>
                </a:lnTo>
                <a:lnTo>
                  <a:pt x="71501" y="270738"/>
                </a:lnTo>
                <a:lnTo>
                  <a:pt x="74650" y="270738"/>
                </a:lnTo>
                <a:lnTo>
                  <a:pt x="74650" y="6832"/>
                </a:lnTo>
                <a:lnTo>
                  <a:pt x="71501" y="6832"/>
                </a:lnTo>
                <a:lnTo>
                  <a:pt x="74650" y="3149"/>
                </a:lnTo>
                <a:lnTo>
                  <a:pt x="200825" y="3149"/>
                </a:lnTo>
                <a:lnTo>
                  <a:pt x="200825" y="0"/>
                </a:lnTo>
                <a:close/>
              </a:path>
              <a:path w="269239" h="405765">
                <a:moveTo>
                  <a:pt x="74650" y="270738"/>
                </a:moveTo>
                <a:lnTo>
                  <a:pt x="71501" y="270738"/>
                </a:lnTo>
                <a:lnTo>
                  <a:pt x="67818" y="274421"/>
                </a:lnTo>
                <a:lnTo>
                  <a:pt x="74650" y="274421"/>
                </a:lnTo>
                <a:lnTo>
                  <a:pt x="74650" y="270738"/>
                </a:lnTo>
                <a:close/>
              </a:path>
              <a:path w="269239" h="405765">
                <a:moveTo>
                  <a:pt x="200825" y="270738"/>
                </a:moveTo>
                <a:lnTo>
                  <a:pt x="197662" y="270738"/>
                </a:lnTo>
                <a:lnTo>
                  <a:pt x="200825" y="274421"/>
                </a:lnTo>
                <a:lnTo>
                  <a:pt x="200825" y="270738"/>
                </a:lnTo>
                <a:close/>
              </a:path>
              <a:path w="269239" h="405765">
                <a:moveTo>
                  <a:pt x="269163" y="270738"/>
                </a:moveTo>
                <a:lnTo>
                  <a:pt x="200825" y="270738"/>
                </a:lnTo>
                <a:lnTo>
                  <a:pt x="200825" y="274421"/>
                </a:lnTo>
                <a:lnTo>
                  <a:pt x="256030" y="274421"/>
                </a:lnTo>
                <a:lnTo>
                  <a:pt x="258648" y="271792"/>
                </a:lnTo>
                <a:lnTo>
                  <a:pt x="268109" y="271792"/>
                </a:lnTo>
                <a:lnTo>
                  <a:pt x="269163" y="270738"/>
                </a:lnTo>
                <a:close/>
              </a:path>
              <a:path w="269239" h="405765">
                <a:moveTo>
                  <a:pt x="74650" y="3149"/>
                </a:moveTo>
                <a:lnTo>
                  <a:pt x="71501" y="6832"/>
                </a:lnTo>
                <a:lnTo>
                  <a:pt x="74650" y="6832"/>
                </a:lnTo>
                <a:lnTo>
                  <a:pt x="74650" y="3149"/>
                </a:lnTo>
                <a:close/>
              </a:path>
              <a:path w="269239" h="405765">
                <a:moveTo>
                  <a:pt x="194513" y="3149"/>
                </a:moveTo>
                <a:lnTo>
                  <a:pt x="74650" y="3149"/>
                </a:lnTo>
                <a:lnTo>
                  <a:pt x="74650" y="6832"/>
                </a:lnTo>
                <a:lnTo>
                  <a:pt x="194513" y="6832"/>
                </a:lnTo>
                <a:lnTo>
                  <a:pt x="194513" y="3149"/>
                </a:lnTo>
                <a:close/>
              </a:path>
              <a:path w="269239" h="405765">
                <a:moveTo>
                  <a:pt x="200825" y="3149"/>
                </a:moveTo>
                <a:lnTo>
                  <a:pt x="194513" y="3149"/>
                </a:lnTo>
                <a:lnTo>
                  <a:pt x="197662" y="6832"/>
                </a:lnTo>
                <a:lnTo>
                  <a:pt x="200825" y="6832"/>
                </a:lnTo>
                <a:lnTo>
                  <a:pt x="200825" y="3149"/>
                </a:lnTo>
                <a:close/>
              </a:path>
            </a:pathLst>
          </a:custGeom>
          <a:solidFill>
            <a:srgbClr val="000000"/>
          </a:solidFill>
        </p:spPr>
        <p:txBody>
          <a:bodyPr wrap="square" lIns="0" tIns="0" rIns="0" bIns="0" rtlCol="0"/>
          <a:lstStyle/>
          <a:p>
            <a:endParaRPr/>
          </a:p>
        </p:txBody>
      </p:sp>
      <p:sp>
        <p:nvSpPr>
          <p:cNvPr id="27" name="object 40"/>
          <p:cNvSpPr/>
          <p:nvPr/>
        </p:nvSpPr>
        <p:spPr>
          <a:xfrm>
            <a:off x="3658726" y="4250171"/>
            <a:ext cx="297039" cy="438973"/>
          </a:xfrm>
          <a:custGeom>
            <a:avLst/>
            <a:gdLst/>
            <a:ahLst/>
            <a:cxnLst/>
            <a:rect l="l" t="t" r="r" b="b"/>
            <a:pathLst>
              <a:path w="254000" h="398145">
                <a:moveTo>
                  <a:pt x="253390" y="271259"/>
                </a:moveTo>
                <a:lnTo>
                  <a:pt x="0" y="271259"/>
                </a:lnTo>
                <a:lnTo>
                  <a:pt x="126695" y="397954"/>
                </a:lnTo>
                <a:lnTo>
                  <a:pt x="253390" y="271259"/>
                </a:lnTo>
                <a:close/>
              </a:path>
              <a:path w="254000" h="398145">
                <a:moveTo>
                  <a:pt x="189776" y="0"/>
                </a:moveTo>
                <a:lnTo>
                  <a:pt x="63614" y="0"/>
                </a:lnTo>
                <a:lnTo>
                  <a:pt x="63614" y="271259"/>
                </a:lnTo>
                <a:lnTo>
                  <a:pt x="189776" y="271259"/>
                </a:lnTo>
                <a:lnTo>
                  <a:pt x="189776" y="0"/>
                </a:lnTo>
                <a:close/>
              </a:path>
            </a:pathLst>
          </a:custGeom>
          <a:solidFill>
            <a:srgbClr val="727CA3"/>
          </a:solidFill>
        </p:spPr>
        <p:txBody>
          <a:bodyPr wrap="square" lIns="0" tIns="0" rIns="0" bIns="0" rtlCol="0"/>
          <a:lstStyle/>
          <a:p>
            <a:endParaRPr/>
          </a:p>
        </p:txBody>
      </p:sp>
      <p:sp>
        <p:nvSpPr>
          <p:cNvPr id="28" name="object 41"/>
          <p:cNvSpPr/>
          <p:nvPr/>
        </p:nvSpPr>
        <p:spPr>
          <a:xfrm>
            <a:off x="3649503" y="4246684"/>
            <a:ext cx="314861" cy="447375"/>
          </a:xfrm>
          <a:custGeom>
            <a:avLst/>
            <a:gdLst/>
            <a:ahLst/>
            <a:cxnLst/>
            <a:rect l="l" t="t" r="r" b="b"/>
            <a:pathLst>
              <a:path w="269239" h="405765">
                <a:moveTo>
                  <a:pt x="67818" y="271259"/>
                </a:moveTo>
                <a:lnTo>
                  <a:pt x="0" y="271259"/>
                </a:lnTo>
                <a:lnTo>
                  <a:pt x="134581" y="405307"/>
                </a:lnTo>
                <a:lnTo>
                  <a:pt x="141441" y="398475"/>
                </a:lnTo>
                <a:lnTo>
                  <a:pt x="132473" y="398475"/>
                </a:lnTo>
                <a:lnTo>
                  <a:pt x="134575" y="396364"/>
                </a:lnTo>
                <a:lnTo>
                  <a:pt x="16282" y="277571"/>
                </a:lnTo>
                <a:lnTo>
                  <a:pt x="7886" y="277571"/>
                </a:lnTo>
                <a:lnTo>
                  <a:pt x="10515" y="271780"/>
                </a:lnTo>
                <a:lnTo>
                  <a:pt x="67818" y="271780"/>
                </a:lnTo>
                <a:lnTo>
                  <a:pt x="67818" y="271259"/>
                </a:lnTo>
                <a:close/>
              </a:path>
              <a:path w="269239" h="405765">
                <a:moveTo>
                  <a:pt x="134575" y="396364"/>
                </a:moveTo>
                <a:lnTo>
                  <a:pt x="132473" y="398475"/>
                </a:lnTo>
                <a:lnTo>
                  <a:pt x="136677" y="398475"/>
                </a:lnTo>
                <a:lnTo>
                  <a:pt x="134575" y="396364"/>
                </a:lnTo>
                <a:close/>
              </a:path>
              <a:path w="269239" h="405765">
                <a:moveTo>
                  <a:pt x="258648" y="271780"/>
                </a:moveTo>
                <a:lnTo>
                  <a:pt x="134575" y="396364"/>
                </a:lnTo>
                <a:lnTo>
                  <a:pt x="136677" y="398475"/>
                </a:lnTo>
                <a:lnTo>
                  <a:pt x="141441" y="398475"/>
                </a:lnTo>
                <a:lnTo>
                  <a:pt x="262826" y="277571"/>
                </a:lnTo>
                <a:lnTo>
                  <a:pt x="261277" y="277571"/>
                </a:lnTo>
                <a:lnTo>
                  <a:pt x="258648" y="271780"/>
                </a:lnTo>
                <a:close/>
              </a:path>
              <a:path w="269239" h="405765">
                <a:moveTo>
                  <a:pt x="10515" y="271780"/>
                </a:moveTo>
                <a:lnTo>
                  <a:pt x="7886" y="277571"/>
                </a:lnTo>
                <a:lnTo>
                  <a:pt x="16282" y="277571"/>
                </a:lnTo>
                <a:lnTo>
                  <a:pt x="10515" y="271780"/>
                </a:lnTo>
                <a:close/>
              </a:path>
              <a:path w="269239" h="405765">
                <a:moveTo>
                  <a:pt x="67818" y="271780"/>
                </a:moveTo>
                <a:lnTo>
                  <a:pt x="10515" y="271780"/>
                </a:lnTo>
                <a:lnTo>
                  <a:pt x="16282" y="277571"/>
                </a:lnTo>
                <a:lnTo>
                  <a:pt x="74650" y="277571"/>
                </a:lnTo>
                <a:lnTo>
                  <a:pt x="74650" y="274408"/>
                </a:lnTo>
                <a:lnTo>
                  <a:pt x="67818" y="274408"/>
                </a:lnTo>
                <a:lnTo>
                  <a:pt x="67818" y="271780"/>
                </a:lnTo>
                <a:close/>
              </a:path>
              <a:path w="269239" h="405765">
                <a:moveTo>
                  <a:pt x="194513" y="3149"/>
                </a:moveTo>
                <a:lnTo>
                  <a:pt x="194513" y="277571"/>
                </a:lnTo>
                <a:lnTo>
                  <a:pt x="252880" y="277571"/>
                </a:lnTo>
                <a:lnTo>
                  <a:pt x="256030" y="274408"/>
                </a:lnTo>
                <a:lnTo>
                  <a:pt x="200825" y="274408"/>
                </a:lnTo>
                <a:lnTo>
                  <a:pt x="197662" y="271259"/>
                </a:lnTo>
                <a:lnTo>
                  <a:pt x="200825" y="271259"/>
                </a:lnTo>
                <a:lnTo>
                  <a:pt x="200825" y="6832"/>
                </a:lnTo>
                <a:lnTo>
                  <a:pt x="197662" y="6832"/>
                </a:lnTo>
                <a:lnTo>
                  <a:pt x="194513" y="3149"/>
                </a:lnTo>
                <a:close/>
              </a:path>
              <a:path w="269239" h="405765">
                <a:moveTo>
                  <a:pt x="268641" y="271780"/>
                </a:moveTo>
                <a:lnTo>
                  <a:pt x="258648" y="271780"/>
                </a:lnTo>
                <a:lnTo>
                  <a:pt x="261277" y="277571"/>
                </a:lnTo>
                <a:lnTo>
                  <a:pt x="262826" y="277571"/>
                </a:lnTo>
                <a:lnTo>
                  <a:pt x="268641" y="271780"/>
                </a:lnTo>
                <a:close/>
              </a:path>
              <a:path w="269239" h="405765">
                <a:moveTo>
                  <a:pt x="200825" y="0"/>
                </a:moveTo>
                <a:lnTo>
                  <a:pt x="67818" y="0"/>
                </a:lnTo>
                <a:lnTo>
                  <a:pt x="67818" y="274408"/>
                </a:lnTo>
                <a:lnTo>
                  <a:pt x="71501" y="271259"/>
                </a:lnTo>
                <a:lnTo>
                  <a:pt x="74650" y="271259"/>
                </a:lnTo>
                <a:lnTo>
                  <a:pt x="74650" y="6832"/>
                </a:lnTo>
                <a:lnTo>
                  <a:pt x="71501" y="6832"/>
                </a:lnTo>
                <a:lnTo>
                  <a:pt x="74650" y="3149"/>
                </a:lnTo>
                <a:lnTo>
                  <a:pt x="200825" y="3149"/>
                </a:lnTo>
                <a:lnTo>
                  <a:pt x="200825" y="0"/>
                </a:lnTo>
                <a:close/>
              </a:path>
              <a:path w="269239" h="405765">
                <a:moveTo>
                  <a:pt x="74650" y="271259"/>
                </a:moveTo>
                <a:lnTo>
                  <a:pt x="71501" y="271259"/>
                </a:lnTo>
                <a:lnTo>
                  <a:pt x="67818" y="274408"/>
                </a:lnTo>
                <a:lnTo>
                  <a:pt x="74650" y="274408"/>
                </a:lnTo>
                <a:lnTo>
                  <a:pt x="74650" y="271259"/>
                </a:lnTo>
                <a:close/>
              </a:path>
              <a:path w="269239" h="405765">
                <a:moveTo>
                  <a:pt x="200825" y="271259"/>
                </a:moveTo>
                <a:lnTo>
                  <a:pt x="197662" y="271259"/>
                </a:lnTo>
                <a:lnTo>
                  <a:pt x="200825" y="274408"/>
                </a:lnTo>
                <a:lnTo>
                  <a:pt x="200825" y="271259"/>
                </a:lnTo>
                <a:close/>
              </a:path>
              <a:path w="269239" h="405765">
                <a:moveTo>
                  <a:pt x="269163" y="271259"/>
                </a:moveTo>
                <a:lnTo>
                  <a:pt x="200825" y="271259"/>
                </a:lnTo>
                <a:lnTo>
                  <a:pt x="200825" y="274408"/>
                </a:lnTo>
                <a:lnTo>
                  <a:pt x="256030" y="274408"/>
                </a:lnTo>
                <a:lnTo>
                  <a:pt x="258648" y="271780"/>
                </a:lnTo>
                <a:lnTo>
                  <a:pt x="268641" y="271780"/>
                </a:lnTo>
                <a:lnTo>
                  <a:pt x="269163" y="271259"/>
                </a:lnTo>
                <a:close/>
              </a:path>
              <a:path w="269239" h="405765">
                <a:moveTo>
                  <a:pt x="74650" y="3149"/>
                </a:moveTo>
                <a:lnTo>
                  <a:pt x="71501" y="6832"/>
                </a:lnTo>
                <a:lnTo>
                  <a:pt x="74650" y="6832"/>
                </a:lnTo>
                <a:lnTo>
                  <a:pt x="74650" y="3149"/>
                </a:lnTo>
                <a:close/>
              </a:path>
              <a:path w="269239" h="405765">
                <a:moveTo>
                  <a:pt x="194513" y="3149"/>
                </a:moveTo>
                <a:lnTo>
                  <a:pt x="74650" y="3149"/>
                </a:lnTo>
                <a:lnTo>
                  <a:pt x="74650" y="6832"/>
                </a:lnTo>
                <a:lnTo>
                  <a:pt x="194513" y="6832"/>
                </a:lnTo>
                <a:lnTo>
                  <a:pt x="194513" y="3149"/>
                </a:lnTo>
                <a:close/>
              </a:path>
              <a:path w="269239" h="405765">
                <a:moveTo>
                  <a:pt x="200825" y="3149"/>
                </a:moveTo>
                <a:lnTo>
                  <a:pt x="194513" y="3149"/>
                </a:lnTo>
                <a:lnTo>
                  <a:pt x="197662" y="6832"/>
                </a:lnTo>
                <a:lnTo>
                  <a:pt x="200825" y="6832"/>
                </a:lnTo>
                <a:lnTo>
                  <a:pt x="200825" y="3149"/>
                </a:lnTo>
                <a:close/>
              </a:path>
            </a:pathLst>
          </a:custGeom>
          <a:solidFill>
            <a:srgbClr val="000000"/>
          </a:solidFill>
        </p:spPr>
        <p:txBody>
          <a:bodyPr wrap="square" lIns="0" tIns="0" rIns="0" bIns="0" rtlCol="0"/>
          <a:lstStyle/>
          <a:p>
            <a:endParaRPr/>
          </a:p>
        </p:txBody>
      </p:sp>
      <p:sp>
        <p:nvSpPr>
          <p:cNvPr id="29" name="object 42"/>
          <p:cNvSpPr/>
          <p:nvPr/>
        </p:nvSpPr>
        <p:spPr>
          <a:xfrm>
            <a:off x="3658726" y="5181592"/>
            <a:ext cx="297039" cy="438273"/>
          </a:xfrm>
          <a:custGeom>
            <a:avLst/>
            <a:gdLst/>
            <a:ahLst/>
            <a:cxnLst/>
            <a:rect l="l" t="t" r="r" b="b"/>
            <a:pathLst>
              <a:path w="254000" h="397509">
                <a:moveTo>
                  <a:pt x="253390" y="270738"/>
                </a:moveTo>
                <a:lnTo>
                  <a:pt x="0" y="270738"/>
                </a:lnTo>
                <a:lnTo>
                  <a:pt x="126695" y="397433"/>
                </a:lnTo>
                <a:lnTo>
                  <a:pt x="253390" y="270738"/>
                </a:lnTo>
                <a:close/>
              </a:path>
              <a:path w="254000" h="397509">
                <a:moveTo>
                  <a:pt x="189776" y="0"/>
                </a:moveTo>
                <a:lnTo>
                  <a:pt x="63614" y="0"/>
                </a:lnTo>
                <a:lnTo>
                  <a:pt x="63614" y="270738"/>
                </a:lnTo>
                <a:lnTo>
                  <a:pt x="189776" y="270738"/>
                </a:lnTo>
                <a:lnTo>
                  <a:pt x="189776" y="0"/>
                </a:lnTo>
                <a:close/>
              </a:path>
            </a:pathLst>
          </a:custGeom>
          <a:solidFill>
            <a:srgbClr val="727CA3"/>
          </a:solidFill>
        </p:spPr>
        <p:txBody>
          <a:bodyPr wrap="square" lIns="0" tIns="0" rIns="0" bIns="0" rtlCol="0"/>
          <a:lstStyle/>
          <a:p>
            <a:endParaRPr/>
          </a:p>
        </p:txBody>
      </p:sp>
      <p:sp>
        <p:nvSpPr>
          <p:cNvPr id="30" name="object 43"/>
          <p:cNvSpPr/>
          <p:nvPr/>
        </p:nvSpPr>
        <p:spPr>
          <a:xfrm>
            <a:off x="3649503" y="5177546"/>
            <a:ext cx="314861" cy="448075"/>
          </a:xfrm>
          <a:custGeom>
            <a:avLst/>
            <a:gdLst/>
            <a:ahLst/>
            <a:cxnLst/>
            <a:rect l="l" t="t" r="r" b="b"/>
            <a:pathLst>
              <a:path w="269239" h="406400">
                <a:moveTo>
                  <a:pt x="67818" y="271259"/>
                </a:moveTo>
                <a:lnTo>
                  <a:pt x="0" y="271259"/>
                </a:lnTo>
                <a:lnTo>
                  <a:pt x="134581" y="405841"/>
                </a:lnTo>
                <a:lnTo>
                  <a:pt x="141947" y="398475"/>
                </a:lnTo>
                <a:lnTo>
                  <a:pt x="132473" y="398475"/>
                </a:lnTo>
                <a:lnTo>
                  <a:pt x="134575" y="396373"/>
                </a:lnTo>
                <a:lnTo>
                  <a:pt x="15773" y="277571"/>
                </a:lnTo>
                <a:lnTo>
                  <a:pt x="7886" y="277571"/>
                </a:lnTo>
                <a:lnTo>
                  <a:pt x="10515" y="272313"/>
                </a:lnTo>
                <a:lnTo>
                  <a:pt x="67818" y="272313"/>
                </a:lnTo>
                <a:lnTo>
                  <a:pt x="67818" y="271259"/>
                </a:lnTo>
                <a:close/>
              </a:path>
              <a:path w="269239" h="406400">
                <a:moveTo>
                  <a:pt x="134575" y="396373"/>
                </a:moveTo>
                <a:lnTo>
                  <a:pt x="132473" y="398475"/>
                </a:lnTo>
                <a:lnTo>
                  <a:pt x="136677" y="398475"/>
                </a:lnTo>
                <a:lnTo>
                  <a:pt x="134575" y="396373"/>
                </a:lnTo>
                <a:close/>
              </a:path>
              <a:path w="269239" h="406400">
                <a:moveTo>
                  <a:pt x="258648" y="272313"/>
                </a:moveTo>
                <a:lnTo>
                  <a:pt x="134575" y="396373"/>
                </a:lnTo>
                <a:lnTo>
                  <a:pt x="136677" y="398475"/>
                </a:lnTo>
                <a:lnTo>
                  <a:pt x="141947" y="398475"/>
                </a:lnTo>
                <a:lnTo>
                  <a:pt x="262851" y="277571"/>
                </a:lnTo>
                <a:lnTo>
                  <a:pt x="261277" y="277571"/>
                </a:lnTo>
                <a:lnTo>
                  <a:pt x="258648" y="272313"/>
                </a:lnTo>
                <a:close/>
              </a:path>
              <a:path w="269239" h="406400">
                <a:moveTo>
                  <a:pt x="10515" y="272313"/>
                </a:moveTo>
                <a:lnTo>
                  <a:pt x="7886" y="277571"/>
                </a:lnTo>
                <a:lnTo>
                  <a:pt x="15773" y="277571"/>
                </a:lnTo>
                <a:lnTo>
                  <a:pt x="10515" y="272313"/>
                </a:lnTo>
                <a:close/>
              </a:path>
              <a:path w="269239" h="406400">
                <a:moveTo>
                  <a:pt x="67818" y="272313"/>
                </a:moveTo>
                <a:lnTo>
                  <a:pt x="10515" y="272313"/>
                </a:lnTo>
                <a:lnTo>
                  <a:pt x="15773" y="277571"/>
                </a:lnTo>
                <a:lnTo>
                  <a:pt x="74650" y="277571"/>
                </a:lnTo>
                <a:lnTo>
                  <a:pt x="74650" y="274408"/>
                </a:lnTo>
                <a:lnTo>
                  <a:pt x="67818" y="274408"/>
                </a:lnTo>
                <a:lnTo>
                  <a:pt x="67818" y="272313"/>
                </a:lnTo>
                <a:close/>
              </a:path>
              <a:path w="269239" h="406400">
                <a:moveTo>
                  <a:pt x="194513" y="3670"/>
                </a:moveTo>
                <a:lnTo>
                  <a:pt x="194513" y="277571"/>
                </a:lnTo>
                <a:lnTo>
                  <a:pt x="253389" y="277571"/>
                </a:lnTo>
                <a:lnTo>
                  <a:pt x="256552" y="274408"/>
                </a:lnTo>
                <a:lnTo>
                  <a:pt x="200825" y="274408"/>
                </a:lnTo>
                <a:lnTo>
                  <a:pt x="197662" y="271259"/>
                </a:lnTo>
                <a:lnTo>
                  <a:pt x="200825" y="271259"/>
                </a:lnTo>
                <a:lnTo>
                  <a:pt x="200825" y="6832"/>
                </a:lnTo>
                <a:lnTo>
                  <a:pt x="197662" y="6832"/>
                </a:lnTo>
                <a:lnTo>
                  <a:pt x="194513" y="3670"/>
                </a:lnTo>
                <a:close/>
              </a:path>
              <a:path w="269239" h="406400">
                <a:moveTo>
                  <a:pt x="268109" y="272313"/>
                </a:moveTo>
                <a:lnTo>
                  <a:pt x="258648" y="272313"/>
                </a:lnTo>
                <a:lnTo>
                  <a:pt x="261277" y="277571"/>
                </a:lnTo>
                <a:lnTo>
                  <a:pt x="262851" y="277571"/>
                </a:lnTo>
                <a:lnTo>
                  <a:pt x="268109" y="272313"/>
                </a:lnTo>
                <a:close/>
              </a:path>
              <a:path w="269239" h="406400">
                <a:moveTo>
                  <a:pt x="200825" y="0"/>
                </a:moveTo>
                <a:lnTo>
                  <a:pt x="67818" y="0"/>
                </a:lnTo>
                <a:lnTo>
                  <a:pt x="67818" y="274408"/>
                </a:lnTo>
                <a:lnTo>
                  <a:pt x="71501" y="271259"/>
                </a:lnTo>
                <a:lnTo>
                  <a:pt x="74650" y="271259"/>
                </a:lnTo>
                <a:lnTo>
                  <a:pt x="74650" y="6832"/>
                </a:lnTo>
                <a:lnTo>
                  <a:pt x="71501" y="6832"/>
                </a:lnTo>
                <a:lnTo>
                  <a:pt x="74650" y="3670"/>
                </a:lnTo>
                <a:lnTo>
                  <a:pt x="200825" y="3670"/>
                </a:lnTo>
                <a:lnTo>
                  <a:pt x="200825" y="0"/>
                </a:lnTo>
                <a:close/>
              </a:path>
              <a:path w="269239" h="406400">
                <a:moveTo>
                  <a:pt x="74650" y="271259"/>
                </a:moveTo>
                <a:lnTo>
                  <a:pt x="71501" y="271259"/>
                </a:lnTo>
                <a:lnTo>
                  <a:pt x="67818" y="274408"/>
                </a:lnTo>
                <a:lnTo>
                  <a:pt x="74650" y="274408"/>
                </a:lnTo>
                <a:lnTo>
                  <a:pt x="74650" y="271259"/>
                </a:lnTo>
                <a:close/>
              </a:path>
              <a:path w="269239" h="406400">
                <a:moveTo>
                  <a:pt x="200825" y="271259"/>
                </a:moveTo>
                <a:lnTo>
                  <a:pt x="197662" y="271259"/>
                </a:lnTo>
                <a:lnTo>
                  <a:pt x="200825" y="274408"/>
                </a:lnTo>
                <a:lnTo>
                  <a:pt x="200825" y="271259"/>
                </a:lnTo>
                <a:close/>
              </a:path>
              <a:path w="269239" h="406400">
                <a:moveTo>
                  <a:pt x="269163" y="271259"/>
                </a:moveTo>
                <a:lnTo>
                  <a:pt x="200825" y="271259"/>
                </a:lnTo>
                <a:lnTo>
                  <a:pt x="200825" y="274408"/>
                </a:lnTo>
                <a:lnTo>
                  <a:pt x="256552" y="274408"/>
                </a:lnTo>
                <a:lnTo>
                  <a:pt x="258648" y="272313"/>
                </a:lnTo>
                <a:lnTo>
                  <a:pt x="268109" y="272313"/>
                </a:lnTo>
                <a:lnTo>
                  <a:pt x="269163" y="271259"/>
                </a:lnTo>
                <a:close/>
              </a:path>
              <a:path w="269239" h="406400">
                <a:moveTo>
                  <a:pt x="74650" y="3670"/>
                </a:moveTo>
                <a:lnTo>
                  <a:pt x="71501" y="6832"/>
                </a:lnTo>
                <a:lnTo>
                  <a:pt x="74650" y="6832"/>
                </a:lnTo>
                <a:lnTo>
                  <a:pt x="74650" y="3670"/>
                </a:lnTo>
                <a:close/>
              </a:path>
              <a:path w="269239" h="406400">
                <a:moveTo>
                  <a:pt x="194513" y="3670"/>
                </a:moveTo>
                <a:lnTo>
                  <a:pt x="74650" y="3670"/>
                </a:lnTo>
                <a:lnTo>
                  <a:pt x="74650" y="6832"/>
                </a:lnTo>
                <a:lnTo>
                  <a:pt x="194513" y="6832"/>
                </a:lnTo>
                <a:lnTo>
                  <a:pt x="194513" y="3670"/>
                </a:lnTo>
                <a:close/>
              </a:path>
              <a:path w="269239" h="406400">
                <a:moveTo>
                  <a:pt x="200825" y="3670"/>
                </a:moveTo>
                <a:lnTo>
                  <a:pt x="194513" y="3670"/>
                </a:lnTo>
                <a:lnTo>
                  <a:pt x="197662" y="6832"/>
                </a:lnTo>
                <a:lnTo>
                  <a:pt x="200825" y="6832"/>
                </a:lnTo>
                <a:lnTo>
                  <a:pt x="200825" y="3670"/>
                </a:lnTo>
                <a:close/>
              </a:path>
            </a:pathLst>
          </a:custGeom>
          <a:solidFill>
            <a:srgbClr val="000000"/>
          </a:solidFill>
        </p:spPr>
        <p:txBody>
          <a:bodyPr wrap="square" lIns="0" tIns="0" rIns="0" bIns="0" rtlCol="0"/>
          <a:lstStyle/>
          <a:p>
            <a:endParaRPr/>
          </a:p>
        </p:txBody>
      </p:sp>
      <p:sp>
        <p:nvSpPr>
          <p:cNvPr id="31" name="TextBox 30"/>
          <p:cNvSpPr txBox="1"/>
          <p:nvPr/>
        </p:nvSpPr>
        <p:spPr>
          <a:xfrm>
            <a:off x="3278177" y="6984621"/>
            <a:ext cx="7312345" cy="536212"/>
          </a:xfrm>
          <a:prstGeom prst="rect">
            <a:avLst/>
          </a:prstGeom>
          <a:noFill/>
        </p:spPr>
        <p:txBody>
          <a:bodyPr wrap="square" lIns="104306" tIns="52153" rIns="104306" bIns="52153" rtlCol="0">
            <a:spAutoFit/>
          </a:bodyPr>
          <a:lstStyle/>
          <a:p>
            <a:r>
              <a:rPr lang="en-US" sz="1400" dirty="0" err="1"/>
              <a:t>Sumber</a:t>
            </a:r>
            <a:r>
              <a:rPr lang="en-US" sz="1400" dirty="0"/>
              <a:t>:  Yasuda, M. (2013) </a:t>
            </a:r>
            <a:r>
              <a:rPr lang="en-US" sz="1400" dirty="0" err="1"/>
              <a:t>Kementerian</a:t>
            </a:r>
            <a:r>
              <a:rPr lang="en-US" sz="1400" dirty="0"/>
              <a:t> </a:t>
            </a:r>
            <a:r>
              <a:rPr lang="en-US" sz="1400" dirty="0" err="1"/>
              <a:t>Lingkungan</a:t>
            </a:r>
            <a:r>
              <a:rPr lang="en-US" sz="1400" dirty="0"/>
              <a:t> </a:t>
            </a:r>
            <a:r>
              <a:rPr lang="en-US" sz="1400" dirty="0" err="1"/>
              <a:t>Hidup</a:t>
            </a:r>
            <a:r>
              <a:rPr lang="en-US" sz="1400" dirty="0"/>
              <a:t>, </a:t>
            </a:r>
            <a:r>
              <a:rPr lang="en-US" sz="1400" dirty="0" err="1"/>
              <a:t>Jepang</a:t>
            </a:r>
            <a:r>
              <a:rPr lang="en-US" sz="1400" dirty="0"/>
              <a:t>. </a:t>
            </a:r>
            <a:r>
              <a:rPr lang="en-US" sz="1400" dirty="0" err="1"/>
              <a:t>Presentasi</a:t>
            </a:r>
            <a:r>
              <a:rPr lang="en-US" sz="1400" dirty="0"/>
              <a:t> </a:t>
            </a:r>
            <a:r>
              <a:rPr lang="en-US" sz="1400" dirty="0" err="1"/>
              <a:t>pada</a:t>
            </a:r>
            <a:r>
              <a:rPr lang="en-US" sz="1400" dirty="0"/>
              <a:t> </a:t>
            </a:r>
            <a:r>
              <a:rPr lang="en-US" sz="1400" dirty="0" err="1"/>
              <a:t>Lokakarya</a:t>
            </a:r>
            <a:r>
              <a:rPr lang="en-US" sz="1400" dirty="0"/>
              <a:t> WEPA </a:t>
            </a:r>
            <a:r>
              <a:rPr lang="en-US" sz="1400" dirty="0" err="1"/>
              <a:t>atas</a:t>
            </a:r>
            <a:r>
              <a:rPr lang="en-US" sz="1400" dirty="0"/>
              <a:t> </a:t>
            </a:r>
            <a:r>
              <a:rPr lang="en-US" sz="1400" dirty="0" err="1"/>
              <a:t>Pengolahan</a:t>
            </a:r>
            <a:r>
              <a:rPr lang="en-US" sz="1400" dirty="0"/>
              <a:t> Air </a:t>
            </a:r>
            <a:r>
              <a:rPr lang="en-US" sz="1400" dirty="0" err="1"/>
              <a:t>Limbah</a:t>
            </a:r>
            <a:r>
              <a:rPr lang="en-US" sz="1400" dirty="0"/>
              <a:t> </a:t>
            </a:r>
            <a:r>
              <a:rPr lang="en-US" sz="1400" dirty="0" err="1"/>
              <a:t>Domestik</a:t>
            </a:r>
            <a:r>
              <a:rPr lang="en-US" sz="1400" dirty="0"/>
              <a:t> </a:t>
            </a:r>
            <a:r>
              <a:rPr lang="en-US" sz="1400" dirty="0" err="1"/>
              <a:t>Desentralisasi</a:t>
            </a:r>
            <a:r>
              <a:rPr lang="en-US" sz="1400" dirty="0"/>
              <a:t> di Asia. November 14, 2013. Jakarta. </a:t>
            </a:r>
          </a:p>
        </p:txBody>
      </p:sp>
      <p:sp>
        <p:nvSpPr>
          <p:cNvPr id="32" name="object 26"/>
          <p:cNvSpPr txBox="1"/>
          <p:nvPr/>
        </p:nvSpPr>
        <p:spPr>
          <a:xfrm>
            <a:off x="8153572" y="1967076"/>
            <a:ext cx="2048792" cy="246221"/>
          </a:xfrm>
          <a:prstGeom prst="rect">
            <a:avLst/>
          </a:prstGeom>
        </p:spPr>
        <p:txBody>
          <a:bodyPr vert="horz" wrap="square" lIns="0" tIns="0" rIns="0" bIns="0" rtlCol="0">
            <a:spAutoFit/>
          </a:bodyPr>
          <a:lstStyle/>
          <a:p>
            <a:pPr marL="14487"/>
            <a:r>
              <a:rPr sz="1600" b="1" dirty="0">
                <a:solidFill>
                  <a:srgbClr val="C00000"/>
                </a:solidFill>
                <a:latin typeface="Calibri"/>
                <a:cs typeface="Calibri"/>
              </a:rPr>
              <a:t>33</a:t>
            </a:r>
            <a:r>
              <a:rPr lang="en-US" sz="1600" b="1" dirty="0">
                <a:solidFill>
                  <a:srgbClr val="C00000"/>
                </a:solidFill>
                <a:latin typeface="Calibri"/>
                <a:cs typeface="Calibri"/>
              </a:rPr>
              <a:t>.</a:t>
            </a:r>
            <a:r>
              <a:rPr lang="en-AU" sz="1600" b="1" dirty="0">
                <a:solidFill>
                  <a:srgbClr val="C00000"/>
                </a:solidFill>
                <a:latin typeface="Calibri"/>
                <a:cs typeface="Calibri"/>
              </a:rPr>
              <a:t>600</a:t>
            </a:r>
            <a:r>
              <a:rPr sz="1600" b="1" spc="-23" dirty="0">
                <a:solidFill>
                  <a:srgbClr val="C00000"/>
                </a:solidFill>
                <a:latin typeface="Calibri"/>
                <a:cs typeface="Calibri"/>
              </a:rPr>
              <a:t> </a:t>
            </a:r>
            <a:r>
              <a:rPr lang="en-US" sz="1600" b="1" dirty="0">
                <a:solidFill>
                  <a:srgbClr val="C00000"/>
                </a:solidFill>
                <a:latin typeface="Calibri"/>
                <a:cs typeface="Calibri"/>
              </a:rPr>
              <a:t>Perusahaan</a:t>
            </a:r>
            <a:endParaRPr lang="en-AU" sz="1600" b="1" dirty="0">
              <a:solidFill>
                <a:srgbClr val="C00000"/>
              </a:solidFill>
              <a:latin typeface="Calibri"/>
              <a:cs typeface="Calibri"/>
            </a:endParaRPr>
          </a:p>
        </p:txBody>
      </p:sp>
      <p:sp>
        <p:nvSpPr>
          <p:cNvPr id="33" name="object 26"/>
          <p:cNvSpPr txBox="1"/>
          <p:nvPr/>
        </p:nvSpPr>
        <p:spPr>
          <a:xfrm>
            <a:off x="8120522" y="3881487"/>
            <a:ext cx="2165130" cy="246221"/>
          </a:xfrm>
          <a:prstGeom prst="rect">
            <a:avLst/>
          </a:prstGeom>
        </p:spPr>
        <p:txBody>
          <a:bodyPr vert="horz" wrap="square" lIns="0" tIns="0" rIns="0" bIns="0" rtlCol="0">
            <a:spAutoFit/>
          </a:bodyPr>
          <a:lstStyle/>
          <a:p>
            <a:pPr marL="14487"/>
            <a:r>
              <a:rPr lang="en-US" sz="1600" b="1" dirty="0">
                <a:solidFill>
                  <a:srgbClr val="C00000"/>
                </a:solidFill>
                <a:cs typeface="Calibri"/>
              </a:rPr>
              <a:t>12.900</a:t>
            </a:r>
            <a:r>
              <a:rPr sz="1600" b="1" spc="-23" dirty="0">
                <a:solidFill>
                  <a:srgbClr val="C00000"/>
                </a:solidFill>
                <a:latin typeface="Calibri"/>
                <a:cs typeface="Calibri"/>
              </a:rPr>
              <a:t> </a:t>
            </a:r>
            <a:r>
              <a:rPr lang="en-US" sz="1600" b="1" dirty="0">
                <a:solidFill>
                  <a:srgbClr val="C00000"/>
                </a:solidFill>
                <a:latin typeface="Calibri"/>
                <a:cs typeface="Calibri"/>
              </a:rPr>
              <a:t>Perusahaan</a:t>
            </a:r>
            <a:endParaRPr lang="en-AU" sz="1600" b="1" dirty="0">
              <a:solidFill>
                <a:srgbClr val="C00000"/>
              </a:solidFill>
              <a:latin typeface="Calibri"/>
              <a:cs typeface="Calibri"/>
            </a:endParaRPr>
          </a:p>
        </p:txBody>
      </p:sp>
      <p:sp>
        <p:nvSpPr>
          <p:cNvPr id="34" name="Oval Callout 33"/>
          <p:cNvSpPr/>
          <p:nvPr/>
        </p:nvSpPr>
        <p:spPr>
          <a:xfrm>
            <a:off x="102148" y="1894445"/>
            <a:ext cx="2049715" cy="1045343"/>
          </a:xfrm>
          <a:prstGeom prst="wedgeEllipseCallout">
            <a:avLst>
              <a:gd name="adj1" fmla="val 66526"/>
              <a:gd name="adj2" fmla="val 61852"/>
            </a:avLst>
          </a:prstGeom>
          <a:solidFill>
            <a:schemeClr val="accent5">
              <a:lumMod val="60000"/>
              <a:lumOff val="40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US" sz="1600" dirty="0">
                <a:solidFill>
                  <a:schemeClr val="tx1">
                    <a:lumMod val="75000"/>
                    <a:lumOff val="25000"/>
                  </a:schemeClr>
                </a:solidFill>
              </a:rPr>
              <a:t>&gt;90% </a:t>
            </a:r>
            <a:r>
              <a:rPr lang="en-US" sz="1600" dirty="0" err="1">
                <a:solidFill>
                  <a:schemeClr val="tx1">
                    <a:lumMod val="75000"/>
                    <a:lumOff val="25000"/>
                  </a:schemeClr>
                </a:solidFill>
              </a:rPr>
              <a:t>kinerjanya</a:t>
            </a:r>
            <a:r>
              <a:rPr lang="en-US" sz="1600" dirty="0">
                <a:solidFill>
                  <a:schemeClr val="tx1">
                    <a:lumMod val="75000"/>
                    <a:lumOff val="25000"/>
                  </a:schemeClr>
                </a:solidFill>
              </a:rPr>
              <a:t> </a:t>
            </a:r>
            <a:r>
              <a:rPr lang="en-US" sz="1600" dirty="0" err="1">
                <a:solidFill>
                  <a:schemeClr val="tx1">
                    <a:lumMod val="75000"/>
                    <a:lumOff val="25000"/>
                  </a:schemeClr>
                </a:solidFill>
              </a:rPr>
              <a:t>telah</a:t>
            </a:r>
            <a:r>
              <a:rPr lang="en-US" sz="1600" dirty="0">
                <a:solidFill>
                  <a:schemeClr val="tx1">
                    <a:lumMod val="75000"/>
                    <a:lumOff val="25000"/>
                  </a:schemeClr>
                </a:solidFill>
              </a:rPr>
              <a:t> </a:t>
            </a:r>
            <a:r>
              <a:rPr lang="en-US" sz="1600" dirty="0" err="1">
                <a:solidFill>
                  <a:schemeClr val="tx1">
                    <a:lumMod val="75000"/>
                    <a:lumOff val="25000"/>
                  </a:schemeClr>
                </a:solidFill>
              </a:rPr>
              <a:t>diinspeksi</a:t>
            </a:r>
            <a:endParaRPr lang="en-US" sz="1600" dirty="0">
              <a:solidFill>
                <a:schemeClr val="tx1">
                  <a:lumMod val="75000"/>
                  <a:lumOff val="25000"/>
                </a:schemeClr>
              </a:solidFill>
            </a:endParaRPr>
          </a:p>
        </p:txBody>
      </p:sp>
      <p:sp>
        <p:nvSpPr>
          <p:cNvPr id="35" name="Oval Callout 34"/>
          <p:cNvSpPr/>
          <p:nvPr/>
        </p:nvSpPr>
        <p:spPr>
          <a:xfrm>
            <a:off x="13882" y="4901638"/>
            <a:ext cx="2049715" cy="1045343"/>
          </a:xfrm>
          <a:prstGeom prst="wedgeEllipseCallout">
            <a:avLst>
              <a:gd name="adj1" fmla="val 69912"/>
              <a:gd name="adj2" fmla="val 45576"/>
            </a:avLst>
          </a:prstGeom>
          <a:solidFill>
            <a:schemeClr val="accent5">
              <a:lumMod val="60000"/>
              <a:lumOff val="40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US" sz="1600" dirty="0">
                <a:solidFill>
                  <a:schemeClr val="tx1">
                    <a:lumMod val="75000"/>
                    <a:lumOff val="25000"/>
                  </a:schemeClr>
                </a:solidFill>
              </a:rPr>
              <a:t>~50% </a:t>
            </a:r>
            <a:r>
              <a:rPr lang="en-US" sz="1600" dirty="0" err="1">
                <a:solidFill>
                  <a:schemeClr val="tx1">
                    <a:lumMod val="75000"/>
                    <a:lumOff val="25000"/>
                  </a:schemeClr>
                </a:solidFill>
              </a:rPr>
              <a:t>memiliki</a:t>
            </a:r>
            <a:r>
              <a:rPr lang="en-US" sz="1600" dirty="0">
                <a:solidFill>
                  <a:schemeClr val="tx1">
                    <a:lumMod val="75000"/>
                    <a:lumOff val="25000"/>
                  </a:schemeClr>
                </a:solidFill>
              </a:rPr>
              <a:t> </a:t>
            </a:r>
            <a:r>
              <a:rPr lang="en-US" sz="1600" dirty="0" err="1">
                <a:solidFill>
                  <a:schemeClr val="tx1">
                    <a:lumMod val="75000"/>
                    <a:lumOff val="25000"/>
                  </a:schemeClr>
                </a:solidFill>
              </a:rPr>
              <a:t>inspeksi</a:t>
            </a:r>
            <a:r>
              <a:rPr lang="en-US" sz="1600" dirty="0">
                <a:solidFill>
                  <a:schemeClr val="tx1">
                    <a:lumMod val="75000"/>
                    <a:lumOff val="25000"/>
                  </a:schemeClr>
                </a:solidFill>
              </a:rPr>
              <a:t> </a:t>
            </a:r>
            <a:r>
              <a:rPr lang="en-US" sz="1600" dirty="0" err="1">
                <a:solidFill>
                  <a:schemeClr val="tx1">
                    <a:lumMod val="75000"/>
                    <a:lumOff val="25000"/>
                  </a:schemeClr>
                </a:solidFill>
              </a:rPr>
              <a:t>tahunan</a:t>
            </a:r>
            <a:endParaRPr lang="en-US" sz="1600" dirty="0">
              <a:solidFill>
                <a:schemeClr val="tx1">
                  <a:lumMod val="75000"/>
                  <a:lumOff val="25000"/>
                </a:schemeClr>
              </a:solidFill>
            </a:endParaRPr>
          </a:p>
        </p:txBody>
      </p:sp>
      <p:sp>
        <p:nvSpPr>
          <p:cNvPr id="36" name="object 28"/>
          <p:cNvSpPr txBox="1"/>
          <p:nvPr/>
        </p:nvSpPr>
        <p:spPr>
          <a:xfrm>
            <a:off x="8156270" y="2947136"/>
            <a:ext cx="1740716" cy="246221"/>
          </a:xfrm>
          <a:prstGeom prst="rect">
            <a:avLst/>
          </a:prstGeom>
        </p:spPr>
        <p:txBody>
          <a:bodyPr vert="horz" wrap="square" lIns="0" tIns="0" rIns="0" bIns="0" rtlCol="0">
            <a:spAutoFit/>
          </a:bodyPr>
          <a:lstStyle/>
          <a:p>
            <a:pPr marL="14487"/>
            <a:r>
              <a:rPr lang="en-AU" sz="1600" b="1" dirty="0">
                <a:solidFill>
                  <a:srgbClr val="003300"/>
                </a:solidFill>
                <a:latin typeface="Calibri"/>
                <a:cs typeface="Calibri"/>
              </a:rPr>
              <a:t>65 </a:t>
            </a:r>
            <a:r>
              <a:rPr lang="en-AU" sz="1600" b="1" dirty="0" err="1">
                <a:solidFill>
                  <a:srgbClr val="003300"/>
                </a:solidFill>
                <a:latin typeface="Calibri"/>
                <a:cs typeface="Calibri"/>
              </a:rPr>
              <a:t>Lembaga</a:t>
            </a:r>
            <a:endParaRPr sz="1600" dirty="0">
              <a:latin typeface="Calibri"/>
              <a:cs typeface="Calibri"/>
            </a:endParaRPr>
          </a:p>
        </p:txBody>
      </p:sp>
      <p:sp>
        <p:nvSpPr>
          <p:cNvPr id="37" name="object 28"/>
          <p:cNvSpPr txBox="1"/>
          <p:nvPr/>
        </p:nvSpPr>
        <p:spPr>
          <a:xfrm>
            <a:off x="8134403" y="5807004"/>
            <a:ext cx="1740716" cy="246221"/>
          </a:xfrm>
          <a:prstGeom prst="rect">
            <a:avLst/>
          </a:prstGeom>
        </p:spPr>
        <p:txBody>
          <a:bodyPr vert="horz" wrap="square" lIns="0" tIns="0" rIns="0" bIns="0" rtlCol="0">
            <a:spAutoFit/>
          </a:bodyPr>
          <a:lstStyle/>
          <a:p>
            <a:pPr marL="14487"/>
            <a:r>
              <a:rPr lang="en-AU" sz="1600" b="1" dirty="0">
                <a:solidFill>
                  <a:srgbClr val="003300"/>
                </a:solidFill>
                <a:latin typeface="Calibri"/>
                <a:cs typeface="Calibri"/>
              </a:rPr>
              <a:t>65 </a:t>
            </a:r>
            <a:r>
              <a:rPr lang="en-AU" sz="1600" b="1" dirty="0" err="1">
                <a:solidFill>
                  <a:srgbClr val="003300"/>
                </a:solidFill>
                <a:latin typeface="Calibri"/>
                <a:cs typeface="Calibri"/>
              </a:rPr>
              <a:t>Lembaga</a:t>
            </a:r>
            <a:endParaRPr sz="1600" dirty="0">
              <a:latin typeface="Calibri"/>
              <a:cs typeface="Calibri"/>
            </a:endParaRPr>
          </a:p>
        </p:txBody>
      </p:sp>
    </p:spTree>
    <p:extLst>
      <p:ext uri="{BB962C8B-B14F-4D97-AF65-F5344CB8AC3E}">
        <p14:creationId xmlns:p14="http://schemas.microsoft.com/office/powerpoint/2010/main" val="25119214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9042" y="172251"/>
            <a:ext cx="10022312" cy="973349"/>
            <a:chOff x="0" y="2324645"/>
            <a:chExt cx="2677914" cy="1606748"/>
          </a:xfrm>
        </p:grpSpPr>
        <p:sp>
          <p:nvSpPr>
            <p:cNvPr id="9" name="Rectangle 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6" name="Rectangle 15"/>
          <p:cNvSpPr/>
          <p:nvPr/>
        </p:nvSpPr>
        <p:spPr>
          <a:xfrm>
            <a:off x="160627" y="1833862"/>
            <a:ext cx="3504658" cy="3897762"/>
          </a:xfrm>
          <a:prstGeom prst="rect">
            <a:avLst/>
          </a:prstGeom>
          <a:solidFill>
            <a:srgbClr val="50A271">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Menetapkan</a:t>
            </a:r>
            <a:r>
              <a:rPr lang="en-AU" sz="4100" dirty="0"/>
              <a:t> </a:t>
            </a:r>
            <a:r>
              <a:rPr lang="en-AU" sz="4100" dirty="0" err="1"/>
              <a:t>tanggung</a:t>
            </a:r>
            <a:r>
              <a:rPr lang="en-AU" sz="4100" dirty="0"/>
              <a:t> </a:t>
            </a:r>
            <a:r>
              <a:rPr lang="en-AU" sz="4100" dirty="0" err="1"/>
              <a:t>jawab</a:t>
            </a:r>
            <a:r>
              <a:rPr lang="en-AU" sz="4100" dirty="0"/>
              <a:t> </a:t>
            </a:r>
            <a:r>
              <a:rPr lang="en-AU" sz="4100" dirty="0" err="1"/>
              <a:t>berbasis</a:t>
            </a:r>
            <a:r>
              <a:rPr lang="en-AU" sz="4100" dirty="0"/>
              <a:t> </a:t>
            </a:r>
            <a:r>
              <a:rPr lang="en-AU" sz="4100" dirty="0" err="1"/>
              <a:t>risiko</a:t>
            </a:r>
            <a:endParaRPr lang="en-AU" sz="4100" dirty="0"/>
          </a:p>
        </p:txBody>
      </p:sp>
      <p:sp>
        <p:nvSpPr>
          <p:cNvPr id="11" name="TextBox 10"/>
          <p:cNvSpPr txBox="1"/>
          <p:nvPr/>
        </p:nvSpPr>
        <p:spPr>
          <a:xfrm>
            <a:off x="3856932" y="1833862"/>
            <a:ext cx="6676072" cy="4891250"/>
          </a:xfrm>
          <a:prstGeom prst="rect">
            <a:avLst/>
          </a:prstGeom>
          <a:noFill/>
        </p:spPr>
        <p:txBody>
          <a:bodyPr wrap="square" lIns="104306" tIns="52153" rIns="104306" bIns="52153" rtlCol="0">
            <a:spAutoFit/>
          </a:bodyPr>
          <a:lstStyle/>
          <a:p>
            <a:r>
              <a:rPr lang="en-AU" sz="3200" dirty="0" err="1">
                <a:solidFill>
                  <a:schemeClr val="tx1">
                    <a:lumMod val="75000"/>
                    <a:lumOff val="25000"/>
                  </a:schemeClr>
                </a:solidFill>
              </a:rPr>
              <a:t>Jika</a:t>
            </a:r>
            <a:r>
              <a:rPr lang="en-AU" sz="3200" dirty="0">
                <a:solidFill>
                  <a:schemeClr val="tx1">
                    <a:lumMod val="75000"/>
                    <a:lumOff val="25000"/>
                  </a:schemeClr>
                </a:solidFill>
              </a:rPr>
              <a:t> </a:t>
            </a:r>
            <a:r>
              <a:rPr lang="en-AU" sz="3200" dirty="0" err="1">
                <a:solidFill>
                  <a:schemeClr val="tx1">
                    <a:lumMod val="75000"/>
                    <a:lumOff val="25000"/>
                  </a:schemeClr>
                </a:solidFill>
              </a:rPr>
              <a:t>tujuannya</a:t>
            </a:r>
            <a:r>
              <a:rPr lang="en-AU" sz="3200" dirty="0">
                <a:solidFill>
                  <a:schemeClr val="tx1">
                    <a:lumMod val="75000"/>
                    <a:lumOff val="25000"/>
                  </a:schemeClr>
                </a:solidFill>
              </a:rPr>
              <a:t> </a:t>
            </a:r>
            <a:r>
              <a:rPr lang="en-AU" sz="3200" dirty="0" err="1">
                <a:solidFill>
                  <a:schemeClr val="tx1">
                    <a:lumMod val="75000"/>
                    <a:lumOff val="25000"/>
                  </a:schemeClr>
                </a:solidFill>
              </a:rPr>
              <a:t>adalah</a:t>
            </a:r>
            <a:r>
              <a:rPr lang="en-AU" sz="3200" dirty="0">
                <a:solidFill>
                  <a:schemeClr val="tx1">
                    <a:lumMod val="75000"/>
                    <a:lumOff val="25000"/>
                  </a:schemeClr>
                </a:solidFill>
              </a:rPr>
              <a:t> </a:t>
            </a:r>
            <a:r>
              <a:rPr lang="en-AU" sz="3200" dirty="0" err="1">
                <a:solidFill>
                  <a:schemeClr val="tx1">
                    <a:lumMod val="75000"/>
                    <a:lumOff val="25000"/>
                  </a:schemeClr>
                </a:solidFill>
              </a:rPr>
              <a:t>untuk</a:t>
            </a:r>
            <a:r>
              <a:rPr lang="en-AU" sz="3200" dirty="0">
                <a:solidFill>
                  <a:schemeClr val="tx1">
                    <a:lumMod val="75000"/>
                    <a:lumOff val="25000"/>
                  </a:schemeClr>
                </a:solidFill>
              </a:rPr>
              <a:t> </a:t>
            </a:r>
            <a:r>
              <a:rPr lang="en-AU" sz="3200" dirty="0" err="1">
                <a:solidFill>
                  <a:schemeClr val="tx1">
                    <a:lumMod val="75000"/>
                    <a:lumOff val="25000"/>
                  </a:schemeClr>
                </a:solidFill>
              </a:rPr>
              <a:t>mengurangi</a:t>
            </a:r>
            <a:r>
              <a:rPr lang="en-AU" sz="3200" dirty="0">
                <a:solidFill>
                  <a:schemeClr val="tx1">
                    <a:lumMod val="75000"/>
                    <a:lumOff val="25000"/>
                  </a:schemeClr>
                </a:solidFill>
              </a:rPr>
              <a:t> </a:t>
            </a:r>
            <a:r>
              <a:rPr lang="en-AU" sz="3200" dirty="0" err="1">
                <a:solidFill>
                  <a:schemeClr val="tx1">
                    <a:lumMod val="75000"/>
                    <a:lumOff val="25000"/>
                  </a:schemeClr>
                </a:solidFill>
              </a:rPr>
              <a:t>risiko</a:t>
            </a:r>
            <a:r>
              <a:rPr lang="en-AU" sz="3200" dirty="0">
                <a:solidFill>
                  <a:schemeClr val="tx1">
                    <a:lumMod val="75000"/>
                    <a:lumOff val="25000"/>
                  </a:schemeClr>
                </a:solidFill>
              </a:rPr>
              <a:t>, </a:t>
            </a:r>
            <a:r>
              <a:rPr lang="en-AU" sz="3200" dirty="0" err="1">
                <a:solidFill>
                  <a:schemeClr val="tx1">
                    <a:lumMod val="75000"/>
                    <a:lumOff val="25000"/>
                  </a:schemeClr>
                </a:solidFill>
              </a:rPr>
              <a:t>siapa</a:t>
            </a:r>
            <a:r>
              <a:rPr lang="en-AU" sz="3200" dirty="0">
                <a:solidFill>
                  <a:schemeClr val="tx1">
                    <a:lumMod val="75000"/>
                    <a:lumOff val="25000"/>
                  </a:schemeClr>
                </a:solidFill>
              </a:rPr>
              <a:t> yang </a:t>
            </a:r>
            <a:r>
              <a:rPr lang="en-AU" sz="3200" dirty="0" err="1">
                <a:solidFill>
                  <a:schemeClr val="tx1">
                    <a:lumMod val="75000"/>
                    <a:lumOff val="25000"/>
                  </a:schemeClr>
                </a:solidFill>
              </a:rPr>
              <a:t>akan</a:t>
            </a:r>
            <a:r>
              <a:rPr lang="en-AU" sz="3200" dirty="0">
                <a:solidFill>
                  <a:schemeClr val="tx1">
                    <a:lumMod val="75000"/>
                    <a:lumOff val="25000"/>
                  </a:schemeClr>
                </a:solidFill>
              </a:rPr>
              <a:t> </a:t>
            </a:r>
            <a:r>
              <a:rPr lang="en-AU" sz="3200" dirty="0" err="1">
                <a:solidFill>
                  <a:schemeClr val="tx1">
                    <a:lumMod val="75000"/>
                    <a:lumOff val="25000"/>
                  </a:schemeClr>
                </a:solidFill>
              </a:rPr>
              <a:t>melakukan</a:t>
            </a:r>
            <a:r>
              <a:rPr lang="en-AU" sz="3200" dirty="0">
                <a:solidFill>
                  <a:schemeClr val="tx1">
                    <a:lumMod val="75000"/>
                    <a:lumOff val="25000"/>
                  </a:schemeClr>
                </a:solidFill>
              </a:rPr>
              <a:t> </a:t>
            </a:r>
            <a:r>
              <a:rPr lang="en-AU" sz="3200" dirty="0" err="1">
                <a:solidFill>
                  <a:schemeClr val="tx1">
                    <a:lumMod val="75000"/>
                    <a:lumOff val="25000"/>
                  </a:schemeClr>
                </a:solidFill>
              </a:rPr>
              <a:t>apa</a:t>
            </a:r>
            <a:r>
              <a:rPr lang="en-AU" sz="3200" dirty="0">
                <a:solidFill>
                  <a:schemeClr val="tx1">
                    <a:lumMod val="75000"/>
                    <a:lumOff val="25000"/>
                  </a:schemeClr>
                </a:solidFill>
              </a:rPr>
              <a:t>? </a:t>
            </a:r>
            <a:r>
              <a:rPr lang="en-AU" sz="3200" dirty="0" err="1">
                <a:solidFill>
                  <a:schemeClr val="tx1">
                    <a:lumMod val="75000"/>
                    <a:lumOff val="25000"/>
                  </a:schemeClr>
                </a:solidFill>
              </a:rPr>
              <a:t>Bagaimana</a:t>
            </a:r>
            <a:r>
              <a:rPr lang="en-AU" sz="3200" dirty="0">
                <a:solidFill>
                  <a:schemeClr val="tx1">
                    <a:lumMod val="75000"/>
                    <a:lumOff val="25000"/>
                  </a:schemeClr>
                </a:solidFill>
              </a:rPr>
              <a:t> </a:t>
            </a:r>
            <a:r>
              <a:rPr lang="en-AU" sz="3200" dirty="0" err="1">
                <a:solidFill>
                  <a:schemeClr val="tx1">
                    <a:lumMod val="75000"/>
                    <a:lumOff val="25000"/>
                  </a:schemeClr>
                </a:solidFill>
              </a:rPr>
              <a:t>mendefinisikan</a:t>
            </a:r>
            <a:r>
              <a:rPr lang="en-AU" sz="3200" dirty="0">
                <a:solidFill>
                  <a:schemeClr val="tx1">
                    <a:lumMod val="75000"/>
                    <a:lumOff val="25000"/>
                  </a:schemeClr>
                </a:solidFill>
              </a:rPr>
              <a:t> </a:t>
            </a:r>
            <a:r>
              <a:rPr lang="en-AU" sz="3200" dirty="0" err="1">
                <a:solidFill>
                  <a:schemeClr val="tx1">
                    <a:lumMod val="75000"/>
                    <a:lumOff val="25000"/>
                  </a:schemeClr>
                </a:solidFill>
              </a:rPr>
              <a:t>risiko</a:t>
            </a:r>
            <a:r>
              <a:rPr lang="en-AU" sz="3200" dirty="0">
                <a:solidFill>
                  <a:schemeClr val="tx1">
                    <a:lumMod val="75000"/>
                    <a:lumOff val="25000"/>
                  </a:schemeClr>
                </a:solidFill>
              </a:rPr>
              <a:t>?</a:t>
            </a:r>
          </a:p>
          <a:p>
            <a:endParaRPr lang="en-AU" sz="3200" dirty="0">
              <a:solidFill>
                <a:schemeClr val="tx1">
                  <a:lumMod val="75000"/>
                  <a:lumOff val="25000"/>
                </a:schemeClr>
              </a:solidFill>
            </a:endParaRPr>
          </a:p>
          <a:p>
            <a:r>
              <a:rPr lang="en-AU" sz="3200" dirty="0">
                <a:solidFill>
                  <a:schemeClr val="tx1">
                    <a:lumMod val="75000"/>
                    <a:lumOff val="25000"/>
                  </a:schemeClr>
                </a:solidFill>
              </a:rPr>
              <a:t>“</a:t>
            </a:r>
            <a:r>
              <a:rPr lang="en-AU" sz="3200" i="1" dirty="0" err="1">
                <a:solidFill>
                  <a:schemeClr val="tx1">
                    <a:lumMod val="75000"/>
                    <a:lumOff val="25000"/>
                  </a:schemeClr>
                </a:solidFill>
              </a:rPr>
              <a:t>Kalau</a:t>
            </a:r>
            <a:r>
              <a:rPr lang="en-AU" sz="3200" i="1" dirty="0">
                <a:solidFill>
                  <a:schemeClr val="tx1">
                    <a:lumMod val="75000"/>
                    <a:lumOff val="25000"/>
                  </a:schemeClr>
                </a:solidFill>
              </a:rPr>
              <a:t> </a:t>
            </a:r>
            <a:r>
              <a:rPr lang="en-AU" sz="3200" i="1" dirty="0" err="1">
                <a:solidFill>
                  <a:schemeClr val="tx1">
                    <a:lumMod val="75000"/>
                    <a:lumOff val="25000"/>
                  </a:schemeClr>
                </a:solidFill>
              </a:rPr>
              <a:t>saya</a:t>
            </a:r>
            <a:r>
              <a:rPr lang="en-AU" sz="3200" i="1" dirty="0">
                <a:solidFill>
                  <a:schemeClr val="tx1">
                    <a:lumMod val="75000"/>
                    <a:lumOff val="25000"/>
                  </a:schemeClr>
                </a:solidFill>
              </a:rPr>
              <a:t> </a:t>
            </a:r>
            <a:r>
              <a:rPr lang="en-AU" sz="3200" i="1" dirty="0" err="1">
                <a:solidFill>
                  <a:schemeClr val="tx1">
                    <a:lumMod val="75000"/>
                    <a:lumOff val="25000"/>
                  </a:schemeClr>
                </a:solidFill>
              </a:rPr>
              <a:t>walikota</a:t>
            </a:r>
            <a:r>
              <a:rPr lang="en-AU" sz="3200" i="1" dirty="0">
                <a:solidFill>
                  <a:schemeClr val="tx1">
                    <a:lumMod val="75000"/>
                    <a:lumOff val="25000"/>
                  </a:schemeClr>
                </a:solidFill>
              </a:rPr>
              <a:t>, </a:t>
            </a:r>
            <a:r>
              <a:rPr lang="en-AU" sz="3200" i="1" dirty="0" err="1">
                <a:solidFill>
                  <a:schemeClr val="tx1">
                    <a:lumMod val="75000"/>
                    <a:lumOff val="25000"/>
                  </a:schemeClr>
                </a:solidFill>
              </a:rPr>
              <a:t>satu-satunya</a:t>
            </a:r>
            <a:r>
              <a:rPr lang="en-AU" sz="3200" i="1" dirty="0">
                <a:solidFill>
                  <a:schemeClr val="tx1">
                    <a:lumMod val="75000"/>
                    <a:lumOff val="25000"/>
                  </a:schemeClr>
                </a:solidFill>
              </a:rPr>
              <a:t> yang </a:t>
            </a:r>
            <a:r>
              <a:rPr lang="en-AU" sz="3200" i="1" dirty="0" err="1">
                <a:solidFill>
                  <a:schemeClr val="tx1">
                    <a:lumMod val="75000"/>
                    <a:lumOff val="25000"/>
                  </a:schemeClr>
                </a:solidFill>
              </a:rPr>
              <a:t>akan</a:t>
            </a:r>
            <a:r>
              <a:rPr lang="en-AU" sz="3200" i="1" dirty="0">
                <a:solidFill>
                  <a:schemeClr val="tx1">
                    <a:lumMod val="75000"/>
                    <a:lumOff val="25000"/>
                  </a:schemeClr>
                </a:solidFill>
              </a:rPr>
              <a:t> </a:t>
            </a:r>
            <a:r>
              <a:rPr lang="en-AU" sz="3200" i="1" dirty="0" err="1">
                <a:solidFill>
                  <a:schemeClr val="tx1">
                    <a:lumMod val="75000"/>
                    <a:lumOff val="25000"/>
                  </a:schemeClr>
                </a:solidFill>
              </a:rPr>
              <a:t>menggerakkan</a:t>
            </a:r>
            <a:r>
              <a:rPr lang="en-AU" sz="3200" i="1" dirty="0">
                <a:solidFill>
                  <a:schemeClr val="tx1">
                    <a:lumMod val="75000"/>
                    <a:lumOff val="25000"/>
                  </a:schemeClr>
                </a:solidFill>
              </a:rPr>
              <a:t> </a:t>
            </a:r>
            <a:r>
              <a:rPr lang="en-AU" sz="3200" i="1" dirty="0" err="1">
                <a:solidFill>
                  <a:schemeClr val="tx1">
                    <a:lumMod val="75000"/>
                    <a:lumOff val="25000"/>
                  </a:schemeClr>
                </a:solidFill>
              </a:rPr>
              <a:t>saya</a:t>
            </a:r>
            <a:r>
              <a:rPr lang="en-AU" sz="3200" i="1" dirty="0">
                <a:solidFill>
                  <a:schemeClr val="tx1">
                    <a:lumMod val="75000"/>
                    <a:lumOff val="25000"/>
                  </a:schemeClr>
                </a:solidFill>
              </a:rPr>
              <a:t> </a:t>
            </a:r>
            <a:r>
              <a:rPr lang="en-AU" sz="3200" i="1" dirty="0" err="1">
                <a:solidFill>
                  <a:schemeClr val="tx1">
                    <a:lumMod val="75000"/>
                    <a:lumOff val="25000"/>
                  </a:schemeClr>
                </a:solidFill>
              </a:rPr>
              <a:t>adalah</a:t>
            </a:r>
            <a:r>
              <a:rPr lang="en-AU" sz="3200" i="1" dirty="0">
                <a:solidFill>
                  <a:schemeClr val="tx1">
                    <a:lumMod val="75000"/>
                    <a:lumOff val="25000"/>
                  </a:schemeClr>
                </a:solidFill>
              </a:rPr>
              <a:t> </a:t>
            </a:r>
            <a:r>
              <a:rPr lang="en-AU" sz="3200" i="1" dirty="0" err="1">
                <a:solidFill>
                  <a:schemeClr val="tx1">
                    <a:lumMod val="75000"/>
                    <a:lumOff val="25000"/>
                  </a:schemeClr>
                </a:solidFill>
              </a:rPr>
              <a:t>risiko</a:t>
            </a:r>
            <a:r>
              <a:rPr lang="en-AU" sz="3200" i="1" dirty="0">
                <a:solidFill>
                  <a:schemeClr val="tx1">
                    <a:lumMod val="75000"/>
                    <a:lumOff val="25000"/>
                  </a:schemeClr>
                </a:solidFill>
              </a:rPr>
              <a:t> [</a:t>
            </a:r>
            <a:r>
              <a:rPr lang="en-AU" sz="3200" i="1" dirty="0" err="1">
                <a:solidFill>
                  <a:schemeClr val="tx1">
                    <a:lumMod val="75000"/>
                    <a:lumOff val="25000"/>
                  </a:schemeClr>
                </a:solidFill>
              </a:rPr>
              <a:t>kesehatan</a:t>
            </a:r>
            <a:r>
              <a:rPr lang="en-AU" sz="3200" i="1" dirty="0">
                <a:solidFill>
                  <a:schemeClr val="tx1">
                    <a:lumMod val="75000"/>
                    <a:lumOff val="25000"/>
                  </a:schemeClr>
                </a:solidFill>
              </a:rPr>
              <a:t> </a:t>
            </a:r>
            <a:r>
              <a:rPr lang="en-AU" sz="3200" i="1" dirty="0" err="1">
                <a:solidFill>
                  <a:schemeClr val="tx1">
                    <a:lumMod val="75000"/>
                    <a:lumOff val="25000"/>
                  </a:schemeClr>
                </a:solidFill>
              </a:rPr>
              <a:t>publik</a:t>
            </a:r>
            <a:r>
              <a:rPr lang="en-AU" sz="3200" i="1" dirty="0">
                <a:solidFill>
                  <a:schemeClr val="tx1">
                    <a:lumMod val="75000"/>
                    <a:lumOff val="25000"/>
                  </a:schemeClr>
                </a:solidFill>
              </a:rPr>
              <a:t>]</a:t>
            </a:r>
            <a:r>
              <a:rPr lang="en-AU" sz="3200" dirty="0">
                <a:solidFill>
                  <a:schemeClr val="tx1">
                    <a:lumMod val="75000"/>
                    <a:lumOff val="25000"/>
                  </a:schemeClr>
                </a:solidFill>
              </a:rPr>
              <a:t>”</a:t>
            </a:r>
          </a:p>
          <a:p>
            <a:endParaRPr lang="en-AU" sz="3200" dirty="0">
              <a:solidFill>
                <a:schemeClr val="tx1">
                  <a:lumMod val="75000"/>
                  <a:lumOff val="25000"/>
                </a:schemeClr>
              </a:solidFill>
            </a:endParaRPr>
          </a:p>
          <a:p>
            <a:pPr algn="r"/>
            <a:r>
              <a:rPr lang="en-AU" sz="2300" dirty="0" err="1">
                <a:solidFill>
                  <a:schemeClr val="tx1">
                    <a:lumMod val="75000"/>
                    <a:lumOff val="25000"/>
                  </a:schemeClr>
                </a:solidFill>
              </a:rPr>
              <a:t>Perwakilan</a:t>
            </a:r>
            <a:r>
              <a:rPr lang="en-AU" sz="2300" dirty="0">
                <a:solidFill>
                  <a:schemeClr val="tx1">
                    <a:lumMod val="75000"/>
                    <a:lumOff val="25000"/>
                  </a:schemeClr>
                </a:solidFill>
              </a:rPr>
              <a:t> </a:t>
            </a:r>
            <a:r>
              <a:rPr lang="en-AU" sz="2300" dirty="0" err="1">
                <a:solidFill>
                  <a:schemeClr val="tx1">
                    <a:lumMod val="75000"/>
                    <a:lumOff val="25000"/>
                  </a:schemeClr>
                </a:solidFill>
              </a:rPr>
              <a:t>Bappenas</a:t>
            </a:r>
            <a:endParaRPr lang="en-AU" sz="2300" dirty="0">
              <a:solidFill>
                <a:schemeClr val="tx1">
                  <a:lumMod val="75000"/>
                  <a:lumOff val="25000"/>
                </a:schemeClr>
              </a:solidFill>
            </a:endParaRPr>
          </a:p>
        </p:txBody>
      </p:sp>
      <p:sp>
        <p:nvSpPr>
          <p:cNvPr id="7"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136</a:t>
            </a:fld>
            <a:endParaRPr lang="en-AU"/>
          </a:p>
        </p:txBody>
      </p:sp>
    </p:spTree>
    <p:extLst>
      <p:ext uri="{BB962C8B-B14F-4D97-AF65-F5344CB8AC3E}">
        <p14:creationId xmlns:p14="http://schemas.microsoft.com/office/powerpoint/2010/main" val="156364582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solidFill>
                  <a:srgbClr val="404040"/>
                </a:solidFill>
              </a:rPr>
              <a:t>Tiga</a:t>
            </a:r>
            <a:r>
              <a:rPr lang="en-AU" b="1" dirty="0" smtClean="0">
                <a:solidFill>
                  <a:srgbClr val="404040"/>
                </a:solidFill>
              </a:rPr>
              <a:t> </a:t>
            </a:r>
            <a:r>
              <a:rPr lang="en-AU" b="1" dirty="0" err="1" smtClean="0">
                <a:solidFill>
                  <a:srgbClr val="404040"/>
                </a:solidFill>
              </a:rPr>
              <a:t>pertanyaan</a:t>
            </a:r>
            <a:r>
              <a:rPr lang="en-AU" b="1" dirty="0" smtClean="0">
                <a:solidFill>
                  <a:srgbClr val="404040"/>
                </a:solidFill>
              </a:rPr>
              <a:t> </a:t>
            </a:r>
            <a:r>
              <a:rPr lang="en-AU" b="1" dirty="0" err="1" smtClean="0">
                <a:solidFill>
                  <a:srgbClr val="404040"/>
                </a:solidFill>
              </a:rPr>
              <a:t>dalam</a:t>
            </a:r>
            <a:r>
              <a:rPr lang="en-AU" b="1" dirty="0" smtClean="0">
                <a:solidFill>
                  <a:srgbClr val="404040"/>
                </a:solidFill>
              </a:rPr>
              <a:t> </a:t>
            </a:r>
            <a:r>
              <a:rPr lang="en-AU" b="1" dirty="0" err="1" smtClean="0">
                <a:solidFill>
                  <a:srgbClr val="404040"/>
                </a:solidFill>
              </a:rPr>
              <a:t>mengeksplorasi</a:t>
            </a:r>
            <a:r>
              <a:rPr lang="en-AU" b="1" dirty="0" smtClean="0">
                <a:solidFill>
                  <a:srgbClr val="404040"/>
                </a:solidFill>
              </a:rPr>
              <a:t> </a:t>
            </a:r>
            <a:r>
              <a:rPr lang="en-AU" b="1" dirty="0" err="1" smtClean="0">
                <a:solidFill>
                  <a:srgbClr val="404040"/>
                </a:solidFill>
              </a:rPr>
              <a:t>bahaya</a:t>
            </a:r>
            <a:endParaRPr lang="en-AU" b="1" dirty="0">
              <a:solidFill>
                <a:srgbClr val="404040"/>
              </a:solidFill>
            </a:endParaRPr>
          </a:p>
        </p:txBody>
      </p:sp>
      <p:pic>
        <p:nvPicPr>
          <p:cNvPr id="4" name="Picture 3" descr="2014-10-02 11.02.2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474427"/>
            <a:ext cx="10693400" cy="3734220"/>
          </a:xfrm>
          <a:prstGeom prst="rect">
            <a:avLst/>
          </a:prstGeom>
        </p:spPr>
      </p:pic>
      <p:sp>
        <p:nvSpPr>
          <p:cNvPr id="5" name="TextBox 4"/>
          <p:cNvSpPr txBox="1"/>
          <p:nvPr/>
        </p:nvSpPr>
        <p:spPr>
          <a:xfrm>
            <a:off x="319042" y="1177711"/>
            <a:ext cx="2876040" cy="1951984"/>
          </a:xfrm>
          <a:prstGeom prst="rect">
            <a:avLst/>
          </a:prstGeom>
          <a:noFill/>
        </p:spPr>
        <p:txBody>
          <a:bodyPr wrap="square" lIns="104306" tIns="52153" rIns="104306" bIns="52153" rtlCol="0">
            <a:spAutoFit/>
          </a:bodyPr>
          <a:lstStyle/>
          <a:p>
            <a:r>
              <a:rPr lang="en-AU" sz="3000" b="1" dirty="0">
                <a:solidFill>
                  <a:srgbClr val="50A271"/>
                </a:solidFill>
              </a:rPr>
              <a:t>A. </a:t>
            </a:r>
            <a:r>
              <a:rPr lang="en-AU" sz="3000" b="1" dirty="0" err="1">
                <a:solidFill>
                  <a:srgbClr val="50A271"/>
                </a:solidFill>
              </a:rPr>
              <a:t>Berapa</a:t>
            </a:r>
            <a:r>
              <a:rPr lang="en-AU" sz="3000" b="1" dirty="0">
                <a:solidFill>
                  <a:srgbClr val="50A271"/>
                </a:solidFill>
              </a:rPr>
              <a:t> </a:t>
            </a:r>
            <a:r>
              <a:rPr lang="en-AU" sz="3000" b="1" dirty="0" err="1">
                <a:solidFill>
                  <a:srgbClr val="50A271"/>
                </a:solidFill>
              </a:rPr>
              <a:t>banyak</a:t>
            </a:r>
            <a:r>
              <a:rPr lang="en-AU" sz="3000" b="1" dirty="0">
                <a:solidFill>
                  <a:srgbClr val="50A271"/>
                </a:solidFill>
              </a:rPr>
              <a:t> </a:t>
            </a:r>
            <a:r>
              <a:rPr lang="en-AU" sz="3000" b="1" dirty="0" err="1">
                <a:solidFill>
                  <a:srgbClr val="50A271"/>
                </a:solidFill>
              </a:rPr>
              <a:t>patogen</a:t>
            </a:r>
            <a:r>
              <a:rPr lang="en-AU" sz="3000" b="1" dirty="0">
                <a:solidFill>
                  <a:srgbClr val="50A271"/>
                </a:solidFill>
              </a:rPr>
              <a:t> yang </a:t>
            </a:r>
            <a:r>
              <a:rPr lang="en-AU" sz="3000" b="1" dirty="0" err="1">
                <a:solidFill>
                  <a:srgbClr val="50A271"/>
                </a:solidFill>
              </a:rPr>
              <a:t>ada</a:t>
            </a:r>
            <a:r>
              <a:rPr lang="en-AU" sz="3000" b="1" dirty="0">
                <a:solidFill>
                  <a:srgbClr val="50A271"/>
                </a:solidFill>
              </a:rPr>
              <a:t> </a:t>
            </a:r>
            <a:r>
              <a:rPr lang="en-AU" sz="3000" b="1" dirty="0" err="1">
                <a:solidFill>
                  <a:srgbClr val="50A271"/>
                </a:solidFill>
              </a:rPr>
              <a:t>dalam</a:t>
            </a:r>
            <a:r>
              <a:rPr lang="en-AU" sz="3000" b="1" dirty="0">
                <a:solidFill>
                  <a:srgbClr val="50A271"/>
                </a:solidFill>
              </a:rPr>
              <a:t> </a:t>
            </a:r>
            <a:r>
              <a:rPr lang="en-AU" sz="3000" b="1" dirty="0" err="1">
                <a:solidFill>
                  <a:srgbClr val="50A271"/>
                </a:solidFill>
              </a:rPr>
              <a:t>influen</a:t>
            </a:r>
            <a:r>
              <a:rPr lang="en-AU" sz="3000" b="1" dirty="0">
                <a:solidFill>
                  <a:srgbClr val="50A271"/>
                </a:solidFill>
              </a:rPr>
              <a:t>?</a:t>
            </a:r>
          </a:p>
        </p:txBody>
      </p:sp>
      <p:sp>
        <p:nvSpPr>
          <p:cNvPr id="6" name="TextBox 5"/>
          <p:cNvSpPr txBox="1"/>
          <p:nvPr/>
        </p:nvSpPr>
        <p:spPr>
          <a:xfrm>
            <a:off x="3406046" y="1159041"/>
            <a:ext cx="3595970" cy="1951984"/>
          </a:xfrm>
          <a:prstGeom prst="rect">
            <a:avLst/>
          </a:prstGeom>
          <a:noFill/>
        </p:spPr>
        <p:txBody>
          <a:bodyPr wrap="square" lIns="104306" tIns="52153" rIns="104306" bIns="52153" rtlCol="0">
            <a:spAutoFit/>
          </a:bodyPr>
          <a:lstStyle/>
          <a:p>
            <a:r>
              <a:rPr lang="en-AU" sz="3000" b="1" dirty="0">
                <a:solidFill>
                  <a:srgbClr val="50A271"/>
                </a:solidFill>
              </a:rPr>
              <a:t>B. </a:t>
            </a:r>
            <a:r>
              <a:rPr lang="en-AU" sz="3000" b="1" dirty="0" err="1">
                <a:solidFill>
                  <a:srgbClr val="50A271"/>
                </a:solidFill>
              </a:rPr>
              <a:t>Berapa</a:t>
            </a:r>
            <a:r>
              <a:rPr lang="en-AU" sz="3000" b="1" dirty="0">
                <a:solidFill>
                  <a:srgbClr val="50A271"/>
                </a:solidFill>
              </a:rPr>
              <a:t> </a:t>
            </a:r>
            <a:r>
              <a:rPr lang="en-AU" sz="3000" b="1" dirty="0" err="1">
                <a:solidFill>
                  <a:srgbClr val="50A271"/>
                </a:solidFill>
              </a:rPr>
              <a:t>banyak</a:t>
            </a:r>
            <a:r>
              <a:rPr lang="en-AU" sz="3000" b="1" dirty="0">
                <a:solidFill>
                  <a:srgbClr val="50A271"/>
                </a:solidFill>
              </a:rPr>
              <a:t> </a:t>
            </a:r>
            <a:r>
              <a:rPr lang="en-AU" sz="3000" b="1" dirty="0" err="1">
                <a:solidFill>
                  <a:srgbClr val="50A271"/>
                </a:solidFill>
              </a:rPr>
              <a:t>patogen</a:t>
            </a:r>
            <a:r>
              <a:rPr lang="en-AU" sz="3000" b="1" dirty="0">
                <a:solidFill>
                  <a:srgbClr val="50A271"/>
                </a:solidFill>
              </a:rPr>
              <a:t> yang </a:t>
            </a:r>
            <a:r>
              <a:rPr lang="en-AU" sz="3000" b="1" dirty="0" err="1">
                <a:solidFill>
                  <a:srgbClr val="50A271"/>
                </a:solidFill>
              </a:rPr>
              <a:t>keluar</a:t>
            </a:r>
            <a:r>
              <a:rPr lang="en-AU" sz="3000" b="1" dirty="0">
                <a:solidFill>
                  <a:srgbClr val="50A271"/>
                </a:solidFill>
              </a:rPr>
              <a:t> </a:t>
            </a:r>
            <a:r>
              <a:rPr lang="en-AU" sz="3000" b="1" dirty="0" err="1">
                <a:solidFill>
                  <a:srgbClr val="50A271"/>
                </a:solidFill>
              </a:rPr>
              <a:t>dalam</a:t>
            </a:r>
            <a:r>
              <a:rPr lang="en-AU" sz="3000" b="1" dirty="0">
                <a:solidFill>
                  <a:srgbClr val="50A271"/>
                </a:solidFill>
              </a:rPr>
              <a:t> </a:t>
            </a:r>
            <a:r>
              <a:rPr lang="en-AU" sz="3000" b="1" dirty="0" err="1">
                <a:solidFill>
                  <a:srgbClr val="50A271"/>
                </a:solidFill>
              </a:rPr>
              <a:t>limbah</a:t>
            </a:r>
            <a:r>
              <a:rPr lang="en-AU" sz="3000" b="1" dirty="0">
                <a:solidFill>
                  <a:srgbClr val="50A271"/>
                </a:solidFill>
              </a:rPr>
              <a:t> yang </a:t>
            </a:r>
            <a:r>
              <a:rPr lang="en-AU" sz="3000" b="1" dirty="0" err="1">
                <a:solidFill>
                  <a:srgbClr val="50A271"/>
                </a:solidFill>
              </a:rPr>
              <a:t>diolah</a:t>
            </a:r>
            <a:r>
              <a:rPr lang="en-AU" sz="3000" b="1" dirty="0">
                <a:solidFill>
                  <a:srgbClr val="50A271"/>
                </a:solidFill>
              </a:rPr>
              <a:t>?</a:t>
            </a:r>
          </a:p>
        </p:txBody>
      </p:sp>
      <p:sp>
        <p:nvSpPr>
          <p:cNvPr id="7" name="TextBox 6"/>
          <p:cNvSpPr txBox="1"/>
          <p:nvPr/>
        </p:nvSpPr>
        <p:spPr>
          <a:xfrm>
            <a:off x="7425192" y="1289727"/>
            <a:ext cx="3268210" cy="1582652"/>
          </a:xfrm>
          <a:prstGeom prst="rect">
            <a:avLst/>
          </a:prstGeom>
          <a:noFill/>
        </p:spPr>
        <p:txBody>
          <a:bodyPr wrap="square" lIns="104306" tIns="52153" rIns="104306" bIns="52153" rtlCol="0">
            <a:spAutoFit/>
          </a:bodyPr>
          <a:lstStyle/>
          <a:p>
            <a:r>
              <a:rPr lang="en-AU" sz="3200" b="1" dirty="0">
                <a:solidFill>
                  <a:srgbClr val="50A271"/>
                </a:solidFill>
              </a:rPr>
              <a:t>C. </a:t>
            </a:r>
            <a:r>
              <a:rPr lang="en-AU" sz="3200" b="1" dirty="0" err="1">
                <a:solidFill>
                  <a:srgbClr val="50A271"/>
                </a:solidFill>
              </a:rPr>
              <a:t>Seberapa</a:t>
            </a:r>
            <a:r>
              <a:rPr lang="en-AU" sz="3200" b="1" dirty="0">
                <a:solidFill>
                  <a:srgbClr val="50A271"/>
                </a:solidFill>
              </a:rPr>
              <a:t> </a:t>
            </a:r>
            <a:r>
              <a:rPr lang="en-AU" sz="3200" b="1" dirty="0" err="1">
                <a:solidFill>
                  <a:srgbClr val="50A271"/>
                </a:solidFill>
              </a:rPr>
              <a:t>penting</a:t>
            </a:r>
            <a:r>
              <a:rPr lang="en-AU" sz="3200" b="1" dirty="0">
                <a:solidFill>
                  <a:srgbClr val="50A271"/>
                </a:solidFill>
              </a:rPr>
              <a:t> </a:t>
            </a:r>
            <a:r>
              <a:rPr lang="en-AU" sz="3200" b="1" dirty="0" err="1">
                <a:solidFill>
                  <a:srgbClr val="50A271"/>
                </a:solidFill>
              </a:rPr>
              <a:t>patogen</a:t>
            </a:r>
            <a:r>
              <a:rPr lang="en-AU" sz="3200" b="1" dirty="0">
                <a:solidFill>
                  <a:srgbClr val="50A271"/>
                </a:solidFill>
              </a:rPr>
              <a:t> yang </a:t>
            </a:r>
            <a:r>
              <a:rPr lang="en-AU" sz="3200" b="1" dirty="0" err="1">
                <a:solidFill>
                  <a:srgbClr val="50A271"/>
                </a:solidFill>
              </a:rPr>
              <a:t>tersisa</a:t>
            </a:r>
            <a:r>
              <a:rPr lang="en-AU" sz="3200" b="1" dirty="0">
                <a:solidFill>
                  <a:srgbClr val="50A271"/>
                </a:solidFill>
              </a:rPr>
              <a:t>?</a:t>
            </a:r>
          </a:p>
        </p:txBody>
      </p:sp>
      <p:sp>
        <p:nvSpPr>
          <p:cNvPr id="8" name="Right Arrow 7"/>
          <p:cNvSpPr/>
          <p:nvPr/>
        </p:nvSpPr>
        <p:spPr>
          <a:xfrm rot="3833643">
            <a:off x="381493" y="4092990"/>
            <a:ext cx="3596911" cy="1305263"/>
          </a:xfrm>
          <a:prstGeom prst="rightArrow">
            <a:avLst/>
          </a:prstGeom>
          <a:solidFill>
            <a:srgbClr val="50A271">
              <a:alpha val="80000"/>
            </a:srgbClr>
          </a:solidFill>
          <a:ln w="28575" cmpd="sng">
            <a:solidFill>
              <a:schemeClr val="bg1"/>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9" name="Right Arrow 8"/>
          <p:cNvSpPr/>
          <p:nvPr/>
        </p:nvSpPr>
        <p:spPr>
          <a:xfrm rot="3833643">
            <a:off x="5022397" y="3298029"/>
            <a:ext cx="2302718" cy="1305263"/>
          </a:xfrm>
          <a:prstGeom prst="rightArrow">
            <a:avLst/>
          </a:prstGeom>
          <a:solidFill>
            <a:srgbClr val="50A271">
              <a:alpha val="80000"/>
            </a:srgbClr>
          </a:solidFill>
          <a:ln w="28575" cmpd="sng">
            <a:solidFill>
              <a:schemeClr val="bg1"/>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10" name="Right Arrow 9"/>
          <p:cNvSpPr/>
          <p:nvPr/>
        </p:nvSpPr>
        <p:spPr>
          <a:xfrm rot="5400000">
            <a:off x="8708976" y="3136629"/>
            <a:ext cx="1466887" cy="1305263"/>
          </a:xfrm>
          <a:prstGeom prst="rightArrow">
            <a:avLst/>
          </a:prstGeom>
          <a:solidFill>
            <a:srgbClr val="50A271">
              <a:alpha val="80000"/>
            </a:srgbClr>
          </a:solidFill>
          <a:ln w="28575" cmpd="sng">
            <a:solidFill>
              <a:schemeClr val="bg1"/>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11"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137</a:t>
            </a:fld>
            <a:endParaRPr lang="en-AU"/>
          </a:p>
        </p:txBody>
      </p:sp>
    </p:spTree>
    <p:extLst>
      <p:ext uri="{BB962C8B-B14F-4D97-AF65-F5344CB8AC3E}">
        <p14:creationId xmlns:p14="http://schemas.microsoft.com/office/powerpoint/2010/main" val="40870976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wn Arrow Callout 38"/>
          <p:cNvSpPr/>
          <p:nvPr/>
        </p:nvSpPr>
        <p:spPr>
          <a:xfrm>
            <a:off x="2776607" y="4218504"/>
            <a:ext cx="1866002" cy="1922379"/>
          </a:xfrm>
          <a:prstGeom prst="downArrowCallout">
            <a:avLst>
              <a:gd name="adj1" fmla="val 25000"/>
              <a:gd name="adj2" fmla="val 25000"/>
              <a:gd name="adj3" fmla="val 25000"/>
              <a:gd name="adj4" fmla="val 55265"/>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US" sz="1600"/>
          </a:p>
        </p:txBody>
      </p:sp>
      <p:sp>
        <p:nvSpPr>
          <p:cNvPr id="12" name="Rectangle 11"/>
          <p:cNvSpPr/>
          <p:nvPr/>
        </p:nvSpPr>
        <p:spPr>
          <a:xfrm rot="5400000">
            <a:off x="-189913" y="3128814"/>
            <a:ext cx="2625831" cy="1731131"/>
          </a:xfrm>
          <a:prstGeom prst="rect">
            <a:avLst/>
          </a:prstGeom>
          <a:solidFill>
            <a:srgbClr val="D9969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lIns="104306" tIns="52153" rIns="104306" bIns="52153" rtlCol="0" anchor="ctr"/>
          <a:lstStyle/>
          <a:p>
            <a:pPr algn="ctr"/>
            <a:r>
              <a:rPr lang="en-AU" dirty="0" err="1">
                <a:solidFill>
                  <a:schemeClr val="tx1"/>
                </a:solidFill>
              </a:rPr>
              <a:t>Patogen</a:t>
            </a:r>
            <a:r>
              <a:rPr lang="en-AU" dirty="0">
                <a:solidFill>
                  <a:schemeClr val="tx1"/>
                </a:solidFill>
              </a:rPr>
              <a:t> </a:t>
            </a:r>
            <a:r>
              <a:rPr lang="en-AU" dirty="0" err="1">
                <a:solidFill>
                  <a:schemeClr val="tx1"/>
                </a:solidFill>
              </a:rPr>
              <a:t>influen</a:t>
            </a:r>
            <a:endParaRPr lang="en-AU" dirty="0">
              <a:solidFill>
                <a:schemeClr val="tx1"/>
              </a:solidFill>
            </a:endParaRPr>
          </a:p>
          <a:p>
            <a:pPr algn="ctr"/>
            <a:r>
              <a:rPr lang="en-AU" dirty="0">
                <a:solidFill>
                  <a:schemeClr val="tx1"/>
                </a:solidFill>
              </a:rPr>
              <a:t>(#/</a:t>
            </a:r>
            <a:r>
              <a:rPr lang="en-AU" dirty="0" err="1">
                <a:solidFill>
                  <a:schemeClr val="tx1"/>
                </a:solidFill>
              </a:rPr>
              <a:t>hari</a:t>
            </a:r>
            <a:r>
              <a:rPr lang="en-AU" dirty="0">
                <a:solidFill>
                  <a:schemeClr val="tx1"/>
                </a:solidFill>
              </a:rPr>
              <a:t>)</a:t>
            </a:r>
          </a:p>
          <a:p>
            <a:pPr algn="ctr"/>
            <a:endParaRPr lang="en-AU" b="1" baseline="30000" dirty="0">
              <a:solidFill>
                <a:schemeClr val="tx1"/>
              </a:solidFill>
            </a:endParaRPr>
          </a:p>
        </p:txBody>
      </p:sp>
      <p:sp>
        <p:nvSpPr>
          <p:cNvPr id="14" name="Rectangle 13"/>
          <p:cNvSpPr/>
          <p:nvPr/>
        </p:nvSpPr>
        <p:spPr>
          <a:xfrm>
            <a:off x="2748269" y="2689413"/>
            <a:ext cx="1894340" cy="512639"/>
          </a:xfrm>
          <a:prstGeom prst="rect">
            <a:avLst/>
          </a:prstGeom>
          <a:blipFill rotWithShape="1">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AU" dirty="0"/>
          </a:p>
        </p:txBody>
      </p:sp>
      <p:sp>
        <p:nvSpPr>
          <p:cNvPr id="4" name="Right Arrow Callout 3"/>
          <p:cNvSpPr/>
          <p:nvPr/>
        </p:nvSpPr>
        <p:spPr>
          <a:xfrm>
            <a:off x="2776607" y="3199561"/>
            <a:ext cx="2688909" cy="2105245"/>
          </a:xfrm>
          <a:prstGeom prst="rightArrowCallout">
            <a:avLst>
              <a:gd name="adj1" fmla="val 27097"/>
              <a:gd name="adj2" fmla="val 30321"/>
              <a:gd name="adj3" fmla="val 25904"/>
              <a:gd name="adj4" fmla="val 69769"/>
            </a:avLst>
          </a:prstGeom>
          <a:solidFill>
            <a:srgbClr val="D99694"/>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US"/>
          </a:p>
        </p:txBody>
      </p:sp>
      <p:sp>
        <p:nvSpPr>
          <p:cNvPr id="7" name="Striped Right Arrow 6"/>
          <p:cNvSpPr/>
          <p:nvPr/>
        </p:nvSpPr>
        <p:spPr>
          <a:xfrm>
            <a:off x="4679434" y="2553930"/>
            <a:ext cx="786082" cy="685532"/>
          </a:xfrm>
          <a:prstGeom prst="stripedRightArrow">
            <a:avLst/>
          </a:prstGeom>
          <a:solidFill>
            <a:schemeClr val="bg1">
              <a:lumMod val="75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US" sz="1600"/>
          </a:p>
        </p:txBody>
      </p:sp>
      <p:sp>
        <p:nvSpPr>
          <p:cNvPr id="9" name="Isosceles Triangle 8"/>
          <p:cNvSpPr/>
          <p:nvPr/>
        </p:nvSpPr>
        <p:spPr>
          <a:xfrm rot="5400000">
            <a:off x="904722" y="3773428"/>
            <a:ext cx="2617714" cy="450021"/>
          </a:xfrm>
          <a:prstGeom prst="triangl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lIns="104306" tIns="52153" rIns="104306" bIns="52153" rtlCol="0" anchor="ctr"/>
          <a:lstStyle/>
          <a:p>
            <a:pPr algn="ctr"/>
            <a:endParaRPr lang="en-AU">
              <a:solidFill>
                <a:schemeClr val="tx1"/>
              </a:solidFill>
            </a:endParaRPr>
          </a:p>
        </p:txBody>
      </p:sp>
      <p:sp>
        <p:nvSpPr>
          <p:cNvPr id="34" name="TextBox 33"/>
          <p:cNvSpPr txBox="1"/>
          <p:nvPr/>
        </p:nvSpPr>
        <p:spPr>
          <a:xfrm>
            <a:off x="4738840" y="1663641"/>
            <a:ext cx="1366138" cy="843988"/>
          </a:xfrm>
          <a:prstGeom prst="rect">
            <a:avLst/>
          </a:prstGeom>
          <a:noFill/>
        </p:spPr>
        <p:txBody>
          <a:bodyPr wrap="square" lIns="104306" tIns="52153" rIns="104306" bIns="52153" rtlCol="0">
            <a:spAutoFit/>
          </a:bodyPr>
          <a:lstStyle/>
          <a:p>
            <a:r>
              <a:rPr lang="en-AU" sz="1600" dirty="0">
                <a:solidFill>
                  <a:schemeClr val="tx1">
                    <a:lumMod val="65000"/>
                    <a:lumOff val="35000"/>
                  </a:schemeClr>
                </a:solidFill>
              </a:rPr>
              <a:t>3. </a:t>
            </a:r>
            <a:r>
              <a:rPr lang="en-AU" sz="1600" dirty="0" err="1">
                <a:solidFill>
                  <a:schemeClr val="tx1">
                    <a:lumMod val="65000"/>
                    <a:lumOff val="35000"/>
                  </a:schemeClr>
                </a:solidFill>
              </a:rPr>
              <a:t>Penyedotan</a:t>
            </a:r>
            <a:r>
              <a:rPr lang="en-AU" sz="1600" dirty="0">
                <a:solidFill>
                  <a:schemeClr val="tx1">
                    <a:lumMod val="65000"/>
                    <a:lumOff val="35000"/>
                  </a:schemeClr>
                </a:solidFill>
              </a:rPr>
              <a:t> </a:t>
            </a:r>
            <a:r>
              <a:rPr lang="en-AU" sz="1600" dirty="0" err="1">
                <a:solidFill>
                  <a:schemeClr val="tx1">
                    <a:lumMod val="65000"/>
                    <a:lumOff val="35000"/>
                  </a:schemeClr>
                </a:solidFill>
              </a:rPr>
              <a:t>tinja</a:t>
            </a:r>
            <a:r>
              <a:rPr lang="en-AU" sz="1600" dirty="0">
                <a:solidFill>
                  <a:schemeClr val="tx1">
                    <a:lumMod val="65000"/>
                    <a:lumOff val="35000"/>
                  </a:schemeClr>
                </a:solidFill>
              </a:rPr>
              <a:t> </a:t>
            </a:r>
            <a:r>
              <a:rPr lang="en-AU" sz="1600" dirty="0" err="1">
                <a:solidFill>
                  <a:schemeClr val="tx1">
                    <a:lumMod val="65000"/>
                    <a:lumOff val="35000"/>
                  </a:schemeClr>
                </a:solidFill>
              </a:rPr>
              <a:t>berkala</a:t>
            </a:r>
            <a:endParaRPr lang="en-AU" sz="1600" dirty="0">
              <a:solidFill>
                <a:schemeClr val="tx1">
                  <a:lumMod val="65000"/>
                  <a:lumOff val="35000"/>
                </a:schemeClr>
              </a:solidFill>
            </a:endParaRPr>
          </a:p>
        </p:txBody>
      </p:sp>
      <p:sp>
        <p:nvSpPr>
          <p:cNvPr id="40" name="TextBox 39"/>
          <p:cNvSpPr txBox="1"/>
          <p:nvPr/>
        </p:nvSpPr>
        <p:spPr>
          <a:xfrm>
            <a:off x="2930717" y="6154682"/>
            <a:ext cx="1414839" cy="843988"/>
          </a:xfrm>
          <a:prstGeom prst="rect">
            <a:avLst/>
          </a:prstGeom>
          <a:noFill/>
        </p:spPr>
        <p:txBody>
          <a:bodyPr wrap="square" lIns="104306" tIns="52153" rIns="104306" bIns="52153" rtlCol="0">
            <a:spAutoFit/>
          </a:bodyPr>
          <a:lstStyle/>
          <a:p>
            <a:pPr algn="ctr"/>
            <a:r>
              <a:rPr lang="en-AU" sz="1600" dirty="0">
                <a:solidFill>
                  <a:srgbClr val="B1005D"/>
                </a:solidFill>
              </a:rPr>
              <a:t>1. </a:t>
            </a:r>
            <a:r>
              <a:rPr lang="en-AU" sz="1600" dirty="0" err="1">
                <a:solidFill>
                  <a:srgbClr val="B1005D"/>
                </a:solidFill>
              </a:rPr>
              <a:t>Kebocoran</a:t>
            </a:r>
            <a:r>
              <a:rPr lang="en-AU" sz="1600" dirty="0">
                <a:solidFill>
                  <a:srgbClr val="B1005D"/>
                </a:solidFill>
              </a:rPr>
              <a:t> </a:t>
            </a:r>
            <a:r>
              <a:rPr lang="en-AU" sz="1600" dirty="0" err="1">
                <a:solidFill>
                  <a:srgbClr val="B1005D"/>
                </a:solidFill>
              </a:rPr>
              <a:t>atau</a:t>
            </a:r>
            <a:r>
              <a:rPr lang="en-AU" sz="1600" dirty="0">
                <a:solidFill>
                  <a:srgbClr val="B1005D"/>
                </a:solidFill>
              </a:rPr>
              <a:t> </a:t>
            </a:r>
            <a:r>
              <a:rPr lang="en-AU" sz="1600" dirty="0" err="1">
                <a:solidFill>
                  <a:srgbClr val="B1005D"/>
                </a:solidFill>
              </a:rPr>
              <a:t>perlindian</a:t>
            </a:r>
            <a:endParaRPr lang="en-AU" sz="1600" dirty="0">
              <a:solidFill>
                <a:srgbClr val="B1005D"/>
              </a:solidFill>
            </a:endParaRPr>
          </a:p>
        </p:txBody>
      </p:sp>
      <p:graphicFrame>
        <p:nvGraphicFramePr>
          <p:cNvPr id="41" name="Table 40"/>
          <p:cNvGraphicFramePr>
            <a:graphicFrameLocks noGrp="1"/>
          </p:cNvGraphicFramePr>
          <p:nvPr>
            <p:extLst>
              <p:ext uri="{D42A27DB-BD31-4B8C-83A1-F6EECF244321}">
                <p14:modId xmlns:p14="http://schemas.microsoft.com/office/powerpoint/2010/main" val="3006863983"/>
              </p:ext>
            </p:extLst>
          </p:nvPr>
        </p:nvGraphicFramePr>
        <p:xfrm>
          <a:off x="5969124" y="2168100"/>
          <a:ext cx="4724277" cy="3898251"/>
        </p:xfrm>
        <a:graphic>
          <a:graphicData uri="http://schemas.openxmlformats.org/drawingml/2006/table">
            <a:tbl>
              <a:tblPr firstRow="1" bandRow="1">
                <a:tableStyleId>{2D5ABB26-0587-4C30-8999-92F81FD0307C}</a:tableStyleId>
              </a:tblPr>
              <a:tblGrid>
                <a:gridCol w="1526675"/>
                <a:gridCol w="1526675"/>
                <a:gridCol w="1670928"/>
              </a:tblGrid>
              <a:tr h="12770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AU" sz="2000" b="1" dirty="0"/>
                    </a:p>
                  </a:txBody>
                  <a:tcPr marL="106934" marR="106934" marT="50408" marB="50408" anchor="ctr">
                    <a:lnB w="12700" cap="flat" cmpd="sng" algn="ctr">
                      <a:solidFill>
                        <a:srgbClr val="7F7F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1500" b="1" dirty="0" err="1" smtClean="0">
                          <a:solidFill>
                            <a:srgbClr val="50A271"/>
                          </a:solidFill>
                        </a:rPr>
                        <a:t>Berapa</a:t>
                      </a:r>
                      <a:r>
                        <a:rPr lang="en-AU" sz="1500" b="1" dirty="0" smtClean="0">
                          <a:solidFill>
                            <a:srgbClr val="50A271"/>
                          </a:solidFill>
                        </a:rPr>
                        <a:t> </a:t>
                      </a:r>
                      <a:r>
                        <a:rPr lang="en-AU" sz="1500" b="1" dirty="0" err="1" smtClean="0">
                          <a:solidFill>
                            <a:srgbClr val="50A271"/>
                          </a:solidFill>
                        </a:rPr>
                        <a:t>dosis</a:t>
                      </a:r>
                      <a:r>
                        <a:rPr lang="en-AU" sz="1500" b="1" dirty="0" smtClean="0">
                          <a:solidFill>
                            <a:srgbClr val="50A271"/>
                          </a:solidFill>
                        </a:rPr>
                        <a:t> </a:t>
                      </a:r>
                      <a:r>
                        <a:rPr lang="en-AU" sz="1500" b="1" dirty="0" err="1" smtClean="0">
                          <a:solidFill>
                            <a:srgbClr val="50A271"/>
                          </a:solidFill>
                        </a:rPr>
                        <a:t>infektif</a:t>
                      </a:r>
                      <a:r>
                        <a:rPr lang="en-AU" sz="1500" b="1" dirty="0" smtClean="0">
                          <a:solidFill>
                            <a:srgbClr val="50A271"/>
                          </a:solidFill>
                        </a:rPr>
                        <a:t> </a:t>
                      </a:r>
                      <a:r>
                        <a:rPr lang="en-AU" sz="1500" b="1" baseline="0" dirty="0" err="1" smtClean="0">
                          <a:solidFill>
                            <a:srgbClr val="50A271"/>
                          </a:solidFill>
                        </a:rPr>
                        <a:t>m</a:t>
                      </a:r>
                      <a:r>
                        <a:rPr lang="en-AU" sz="1500" b="1" dirty="0" err="1" smtClean="0">
                          <a:solidFill>
                            <a:srgbClr val="50A271"/>
                          </a:solidFill>
                        </a:rPr>
                        <a:t>inimum</a:t>
                      </a:r>
                      <a:r>
                        <a:rPr lang="en-AU" sz="1500" b="0" baseline="30000" dirty="0" err="1" smtClean="0">
                          <a:solidFill>
                            <a:srgbClr val="50A271"/>
                          </a:solidFill>
                        </a:rPr>
                        <a:t>c</a:t>
                      </a:r>
                      <a:endParaRPr lang="en-AU" sz="1500" b="1" dirty="0">
                        <a:solidFill>
                          <a:srgbClr val="50A271"/>
                        </a:solidFill>
                      </a:endParaRPr>
                    </a:p>
                  </a:txBody>
                  <a:tcPr marL="106934" marR="106934" marT="50408" marB="50408" anchor="ctr">
                    <a:lnB w="12700" cap="flat" cmpd="sng" algn="ctr">
                      <a:solidFill>
                        <a:srgbClr val="7F7F7F"/>
                      </a:solidFill>
                      <a:prstDash val="solid"/>
                      <a:round/>
                      <a:headEnd type="none" w="med" len="med"/>
                      <a:tailEnd type="none" w="med" len="med"/>
                    </a:lnB>
                  </a:tcPr>
                </a:tc>
                <a:tc>
                  <a:txBody>
                    <a:bodyPr/>
                    <a:lstStyle/>
                    <a:p>
                      <a:pPr algn="ctr"/>
                      <a:r>
                        <a:rPr lang="en-AU" sz="1500" b="1" dirty="0" err="1" smtClean="0">
                          <a:solidFill>
                            <a:srgbClr val="50A271"/>
                          </a:solidFill>
                        </a:rPr>
                        <a:t>Bahaya</a:t>
                      </a:r>
                      <a:r>
                        <a:rPr lang="en-AU" sz="1500" b="1" baseline="0" dirty="0" smtClean="0">
                          <a:solidFill>
                            <a:srgbClr val="50A271"/>
                          </a:solidFill>
                        </a:rPr>
                        <a:t> </a:t>
                      </a:r>
                      <a:r>
                        <a:rPr lang="en-AU" sz="1500" b="1" baseline="0" dirty="0" err="1" smtClean="0">
                          <a:solidFill>
                            <a:srgbClr val="50A271"/>
                          </a:solidFill>
                        </a:rPr>
                        <a:t>potensial</a:t>
                      </a:r>
                      <a:r>
                        <a:rPr lang="en-AU" sz="1500" b="1" dirty="0" smtClean="0">
                          <a:solidFill>
                            <a:srgbClr val="50A271"/>
                          </a:solidFill>
                        </a:rPr>
                        <a:t>:</a:t>
                      </a:r>
                    </a:p>
                    <a:p>
                      <a:pPr algn="ctr"/>
                      <a:r>
                        <a:rPr lang="en-AU" sz="1500" b="1" dirty="0" smtClean="0">
                          <a:solidFill>
                            <a:srgbClr val="50A271"/>
                          </a:solidFill>
                        </a:rPr>
                        <a:t> # </a:t>
                      </a:r>
                      <a:r>
                        <a:rPr lang="en-AU" sz="1500" b="1" dirty="0" err="1" smtClean="0">
                          <a:solidFill>
                            <a:srgbClr val="50A271"/>
                          </a:solidFill>
                        </a:rPr>
                        <a:t>dosis</a:t>
                      </a:r>
                      <a:r>
                        <a:rPr lang="en-AU" sz="1500" b="1" dirty="0" smtClean="0">
                          <a:solidFill>
                            <a:srgbClr val="50A271"/>
                          </a:solidFill>
                        </a:rPr>
                        <a:t> </a:t>
                      </a:r>
                      <a:r>
                        <a:rPr lang="en-AU" sz="1500" b="1" dirty="0" err="1" smtClean="0">
                          <a:solidFill>
                            <a:srgbClr val="50A271"/>
                          </a:solidFill>
                        </a:rPr>
                        <a:t>dalam</a:t>
                      </a:r>
                      <a:r>
                        <a:rPr lang="en-AU" sz="1500" b="1" dirty="0" smtClean="0">
                          <a:solidFill>
                            <a:srgbClr val="50A271"/>
                          </a:solidFill>
                        </a:rPr>
                        <a:t> </a:t>
                      </a:r>
                      <a:r>
                        <a:rPr lang="en-AU" sz="1500" b="1" dirty="0" err="1" smtClean="0">
                          <a:solidFill>
                            <a:srgbClr val="50A271"/>
                          </a:solidFill>
                        </a:rPr>
                        <a:t>limbah</a:t>
                      </a:r>
                      <a:r>
                        <a:rPr lang="en-AU" sz="1500" b="1" dirty="0" smtClean="0">
                          <a:solidFill>
                            <a:srgbClr val="50A271"/>
                          </a:solidFill>
                        </a:rPr>
                        <a:t> yang</a:t>
                      </a:r>
                      <a:r>
                        <a:rPr lang="en-AU" sz="1500" b="1" baseline="0" dirty="0" smtClean="0">
                          <a:solidFill>
                            <a:srgbClr val="50A271"/>
                          </a:solidFill>
                        </a:rPr>
                        <a:t> </a:t>
                      </a:r>
                      <a:r>
                        <a:rPr lang="en-AU" sz="1500" b="1" baseline="0" dirty="0" err="1" smtClean="0">
                          <a:solidFill>
                            <a:srgbClr val="50A271"/>
                          </a:solidFill>
                        </a:rPr>
                        <a:t>diolah</a:t>
                      </a:r>
                      <a:r>
                        <a:rPr lang="en-AU" sz="1500" b="1" dirty="0" smtClean="0">
                          <a:solidFill>
                            <a:srgbClr val="50A271"/>
                          </a:solidFill>
                        </a:rPr>
                        <a:t>?</a:t>
                      </a:r>
                      <a:endParaRPr lang="en-AU" sz="1500" b="1" dirty="0">
                        <a:solidFill>
                          <a:srgbClr val="50A271"/>
                        </a:solidFill>
                      </a:endParaRPr>
                    </a:p>
                  </a:txBody>
                  <a:tcPr marL="106934" marR="106934" marT="50408" marB="50408" anchor="ctr">
                    <a:lnB w="12700" cap="flat" cmpd="sng" algn="ctr">
                      <a:solidFill>
                        <a:srgbClr val="7F7F7F"/>
                      </a:solidFill>
                      <a:prstDash val="solid"/>
                      <a:round/>
                      <a:headEnd type="none" w="med" len="med"/>
                      <a:tailEnd type="none" w="med" len="med"/>
                    </a:lnB>
                  </a:tcPr>
                </a:tc>
              </a:tr>
              <a:tr h="638507">
                <a:tc>
                  <a:txBody>
                    <a:bodyPr/>
                    <a:lstStyle/>
                    <a:p>
                      <a:pPr algn="ctr"/>
                      <a:r>
                        <a:rPr lang="en-AU" sz="2000" dirty="0" err="1" smtClean="0"/>
                        <a:t>bakteri</a:t>
                      </a:r>
                      <a:endParaRPr lang="en-AU" sz="2000" dirty="0"/>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AU" sz="2000" dirty="0" smtClean="0"/>
                        <a:t>10</a:t>
                      </a:r>
                      <a:r>
                        <a:rPr lang="en-AU" sz="2000" baseline="30000" dirty="0" smtClean="0"/>
                        <a:t>2</a:t>
                      </a:r>
                      <a:r>
                        <a:rPr lang="en-AU" sz="2000" baseline="0" dirty="0" smtClean="0"/>
                        <a:t> - </a:t>
                      </a:r>
                      <a:r>
                        <a:rPr lang="en-AU" sz="2000" dirty="0" smtClean="0"/>
                        <a:t>10</a:t>
                      </a:r>
                      <a:r>
                        <a:rPr lang="en-AU" sz="2000" baseline="30000" dirty="0" smtClean="0"/>
                        <a:t>8</a:t>
                      </a:r>
                      <a:endParaRPr lang="en-AU" sz="2000" dirty="0"/>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3500" b="1" dirty="0" smtClean="0">
                          <a:solidFill>
                            <a:srgbClr val="50A271"/>
                          </a:solidFill>
                        </a:rPr>
                        <a:t>?</a:t>
                      </a:r>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507">
                <a:tc>
                  <a:txBody>
                    <a:bodyPr/>
                    <a:lstStyle/>
                    <a:p>
                      <a:pPr algn="ctr"/>
                      <a:r>
                        <a:rPr lang="en-AU" sz="2000" dirty="0" smtClean="0"/>
                        <a:t>virus</a:t>
                      </a:r>
                      <a:endParaRPr lang="en-AU" sz="2000" dirty="0"/>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AU" sz="2000" dirty="0" smtClean="0"/>
                        <a:t>10</a:t>
                      </a:r>
                      <a:r>
                        <a:rPr lang="en-AU" sz="2000" baseline="30000" dirty="0" smtClean="0"/>
                        <a:t>0</a:t>
                      </a:r>
                      <a:r>
                        <a:rPr lang="en-AU" sz="2000" baseline="0" dirty="0" smtClean="0"/>
                        <a:t> - </a:t>
                      </a:r>
                      <a:r>
                        <a:rPr lang="en-AU" sz="2000" dirty="0" smtClean="0"/>
                        <a:t>10</a:t>
                      </a:r>
                      <a:r>
                        <a:rPr lang="en-AU" sz="2000" baseline="30000" dirty="0" smtClean="0"/>
                        <a:t>1</a:t>
                      </a:r>
                      <a:endParaRPr lang="en-AU" sz="2000" dirty="0"/>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3500" b="1" dirty="0" smtClean="0">
                          <a:solidFill>
                            <a:srgbClr val="50A271"/>
                          </a:solidFill>
                        </a:rPr>
                        <a:t>?</a:t>
                      </a:r>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50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2000" dirty="0" smtClean="0"/>
                        <a:t>protozoa</a:t>
                      </a:r>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2000" dirty="0" smtClean="0"/>
                        <a:t>10</a:t>
                      </a:r>
                      <a:r>
                        <a:rPr lang="en-AU" sz="2000" baseline="30000" dirty="0" smtClean="0"/>
                        <a:t>0</a:t>
                      </a:r>
                      <a:r>
                        <a:rPr lang="en-AU" sz="2000" baseline="0" dirty="0" smtClean="0"/>
                        <a:t> - </a:t>
                      </a:r>
                      <a:r>
                        <a:rPr lang="en-AU" sz="2000" dirty="0" smtClean="0"/>
                        <a:t>10</a:t>
                      </a:r>
                      <a:r>
                        <a:rPr lang="en-AU" sz="2000" baseline="30000" dirty="0" smtClean="0"/>
                        <a:t>2</a:t>
                      </a:r>
                      <a:endParaRPr lang="en-AU" sz="2000" dirty="0" smtClean="0"/>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3500" b="1" dirty="0" smtClean="0">
                          <a:solidFill>
                            <a:srgbClr val="50A271"/>
                          </a:solidFill>
                        </a:rPr>
                        <a:t>?</a:t>
                      </a:r>
                    </a:p>
                  </a:txBody>
                  <a:tcPr marL="106934" marR="106934" marT="50408" marB="50408" anchor="ct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057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2000" dirty="0" err="1" smtClean="0"/>
                        <a:t>telur</a:t>
                      </a:r>
                      <a:r>
                        <a:rPr lang="en-AU" sz="2000" dirty="0" smtClean="0"/>
                        <a:t> </a:t>
                      </a:r>
                      <a:r>
                        <a:rPr lang="en-AU" sz="2000" dirty="0" err="1" smtClean="0"/>
                        <a:t>helminth</a:t>
                      </a:r>
                      <a:endParaRPr lang="en-AU" sz="2000" dirty="0" smtClean="0"/>
                    </a:p>
                  </a:txBody>
                  <a:tcPr marL="106934" marR="106934" marT="50408" marB="50408" anchor="ctr">
                    <a:lnT w="12700" cap="flat" cmpd="sng" algn="ctr">
                      <a:solidFill>
                        <a:srgbClr val="7F7F7F"/>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2000" dirty="0" smtClean="0"/>
                        <a:t>10</a:t>
                      </a:r>
                      <a:r>
                        <a:rPr lang="en-AU" sz="2000" baseline="30000" dirty="0" smtClean="0"/>
                        <a:t>0</a:t>
                      </a:r>
                      <a:r>
                        <a:rPr lang="en-AU" sz="2000" baseline="0" dirty="0" smtClean="0"/>
                        <a:t> - </a:t>
                      </a:r>
                      <a:r>
                        <a:rPr lang="en-AU" sz="2000" dirty="0" smtClean="0"/>
                        <a:t>10</a:t>
                      </a:r>
                      <a:r>
                        <a:rPr lang="en-AU" sz="2000" baseline="30000" dirty="0" smtClean="0"/>
                        <a:t>1</a:t>
                      </a:r>
                      <a:endParaRPr lang="en-AU" sz="2000" dirty="0" smtClean="0"/>
                    </a:p>
                  </a:txBody>
                  <a:tcPr marL="106934" marR="106934" marT="50408" marB="50408" anchor="ctr">
                    <a:lnT w="12700" cap="flat" cmpd="sng" algn="ctr">
                      <a:solidFill>
                        <a:srgbClr val="7F7F7F"/>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3500" b="1" dirty="0" smtClean="0">
                          <a:solidFill>
                            <a:srgbClr val="50A271"/>
                          </a:solidFill>
                        </a:rPr>
                        <a:t>?</a:t>
                      </a:r>
                    </a:p>
                  </a:txBody>
                  <a:tcPr marL="106934" marR="106934" marT="50408" marB="50408" anchor="ctr">
                    <a:lnT w="12700" cap="flat" cmpd="sng" algn="ctr">
                      <a:solidFill>
                        <a:srgbClr val="7F7F7F"/>
                      </a:solidFill>
                      <a:prstDash val="solid"/>
                      <a:round/>
                      <a:headEnd type="none" w="med" len="med"/>
                      <a:tailEnd type="none" w="med" len="med"/>
                    </a:lnT>
                  </a:tcPr>
                </a:tc>
              </a:tr>
            </a:tbl>
          </a:graphicData>
        </a:graphic>
      </p:graphicFrame>
      <p:sp>
        <p:nvSpPr>
          <p:cNvPr id="42" name="TextBox 41"/>
          <p:cNvSpPr txBox="1"/>
          <p:nvPr/>
        </p:nvSpPr>
        <p:spPr>
          <a:xfrm>
            <a:off x="220031" y="1384917"/>
            <a:ext cx="1958248" cy="936321"/>
          </a:xfrm>
          <a:prstGeom prst="rect">
            <a:avLst/>
          </a:prstGeom>
          <a:noFill/>
        </p:spPr>
        <p:txBody>
          <a:bodyPr wrap="square" lIns="104306" tIns="52153" rIns="104306" bIns="52153" rtlCol="0">
            <a:spAutoFit/>
          </a:bodyPr>
          <a:lstStyle/>
          <a:p>
            <a:r>
              <a:rPr lang="en-AU" sz="1800" b="1" dirty="0">
                <a:solidFill>
                  <a:srgbClr val="50A271"/>
                </a:solidFill>
              </a:rPr>
              <a:t>A. </a:t>
            </a:r>
            <a:r>
              <a:rPr lang="en-AU" sz="1800" b="1" dirty="0" err="1">
                <a:solidFill>
                  <a:srgbClr val="50A271"/>
                </a:solidFill>
              </a:rPr>
              <a:t>Berapa</a:t>
            </a:r>
            <a:r>
              <a:rPr lang="en-AU" sz="1800" b="1" dirty="0">
                <a:solidFill>
                  <a:srgbClr val="50A271"/>
                </a:solidFill>
              </a:rPr>
              <a:t> </a:t>
            </a:r>
            <a:r>
              <a:rPr lang="en-AU" sz="1800" b="1" dirty="0" err="1">
                <a:solidFill>
                  <a:srgbClr val="50A271"/>
                </a:solidFill>
              </a:rPr>
              <a:t>banyak</a:t>
            </a:r>
            <a:r>
              <a:rPr lang="en-AU" sz="1800" b="1" dirty="0">
                <a:solidFill>
                  <a:srgbClr val="50A271"/>
                </a:solidFill>
              </a:rPr>
              <a:t> </a:t>
            </a:r>
            <a:r>
              <a:rPr lang="en-AU" sz="1800" b="1" dirty="0" err="1">
                <a:solidFill>
                  <a:srgbClr val="50A271"/>
                </a:solidFill>
              </a:rPr>
              <a:t>patogen</a:t>
            </a:r>
            <a:r>
              <a:rPr lang="en-AU" sz="1800" b="1" dirty="0">
                <a:solidFill>
                  <a:srgbClr val="50A271"/>
                </a:solidFill>
              </a:rPr>
              <a:t> </a:t>
            </a:r>
            <a:r>
              <a:rPr lang="en-AU" sz="1800" b="1" dirty="0" err="1">
                <a:solidFill>
                  <a:srgbClr val="50A271"/>
                </a:solidFill>
              </a:rPr>
              <a:t>dalam</a:t>
            </a:r>
            <a:r>
              <a:rPr lang="en-AU" sz="1800" b="1" dirty="0">
                <a:solidFill>
                  <a:srgbClr val="50A271"/>
                </a:solidFill>
              </a:rPr>
              <a:t> </a:t>
            </a:r>
            <a:r>
              <a:rPr lang="en-AU" sz="1800" b="1" dirty="0" err="1">
                <a:solidFill>
                  <a:srgbClr val="50A271"/>
                </a:solidFill>
              </a:rPr>
              <a:t>influen</a:t>
            </a:r>
            <a:r>
              <a:rPr lang="en-AU" sz="1800" b="1" dirty="0">
                <a:solidFill>
                  <a:srgbClr val="50A271"/>
                </a:solidFill>
              </a:rPr>
              <a:t>?</a:t>
            </a:r>
          </a:p>
        </p:txBody>
      </p:sp>
      <p:sp>
        <p:nvSpPr>
          <p:cNvPr id="43" name="TextBox 42"/>
          <p:cNvSpPr txBox="1"/>
          <p:nvPr/>
        </p:nvSpPr>
        <p:spPr>
          <a:xfrm>
            <a:off x="2277290" y="1366247"/>
            <a:ext cx="2325695" cy="1213320"/>
          </a:xfrm>
          <a:prstGeom prst="rect">
            <a:avLst/>
          </a:prstGeom>
          <a:noFill/>
        </p:spPr>
        <p:txBody>
          <a:bodyPr wrap="square" lIns="104306" tIns="52153" rIns="104306" bIns="52153" rtlCol="0">
            <a:spAutoFit/>
          </a:bodyPr>
          <a:lstStyle/>
          <a:p>
            <a:r>
              <a:rPr lang="en-AU" sz="1800" b="1" dirty="0">
                <a:solidFill>
                  <a:srgbClr val="50A271"/>
                </a:solidFill>
              </a:rPr>
              <a:t>B. </a:t>
            </a:r>
            <a:r>
              <a:rPr lang="en-AU" sz="1800" b="1" dirty="0" err="1">
                <a:solidFill>
                  <a:srgbClr val="50A271"/>
                </a:solidFill>
              </a:rPr>
              <a:t>Berapa</a:t>
            </a:r>
            <a:r>
              <a:rPr lang="en-AU" sz="1800" b="1" dirty="0">
                <a:solidFill>
                  <a:srgbClr val="50A271"/>
                </a:solidFill>
              </a:rPr>
              <a:t> </a:t>
            </a:r>
            <a:r>
              <a:rPr lang="en-AU" sz="1800" b="1" dirty="0" err="1">
                <a:solidFill>
                  <a:srgbClr val="50A271"/>
                </a:solidFill>
              </a:rPr>
              <a:t>banyak</a:t>
            </a:r>
            <a:r>
              <a:rPr lang="en-AU" sz="1800" b="1" dirty="0">
                <a:solidFill>
                  <a:srgbClr val="50A271"/>
                </a:solidFill>
              </a:rPr>
              <a:t> </a:t>
            </a:r>
            <a:r>
              <a:rPr lang="en-AU" sz="1800" b="1" dirty="0" err="1">
                <a:solidFill>
                  <a:srgbClr val="50A271"/>
                </a:solidFill>
              </a:rPr>
              <a:t>patogen</a:t>
            </a:r>
            <a:r>
              <a:rPr lang="en-AU" sz="1800" b="1" dirty="0">
                <a:solidFill>
                  <a:srgbClr val="50A271"/>
                </a:solidFill>
              </a:rPr>
              <a:t> yang </a:t>
            </a:r>
            <a:r>
              <a:rPr lang="en-AU" sz="1800" b="1" dirty="0" err="1">
                <a:solidFill>
                  <a:srgbClr val="50A271"/>
                </a:solidFill>
              </a:rPr>
              <a:t>keluar</a:t>
            </a:r>
            <a:r>
              <a:rPr lang="en-AU" sz="1800" b="1" dirty="0">
                <a:solidFill>
                  <a:srgbClr val="50A271"/>
                </a:solidFill>
              </a:rPr>
              <a:t> </a:t>
            </a:r>
            <a:r>
              <a:rPr lang="en-AU" sz="1800" b="1" dirty="0" err="1">
                <a:solidFill>
                  <a:srgbClr val="50A271"/>
                </a:solidFill>
              </a:rPr>
              <a:t>dalam</a:t>
            </a:r>
            <a:r>
              <a:rPr lang="en-AU" sz="1800" b="1" dirty="0">
                <a:solidFill>
                  <a:srgbClr val="50A271"/>
                </a:solidFill>
              </a:rPr>
              <a:t> </a:t>
            </a:r>
            <a:r>
              <a:rPr lang="en-AU" sz="1800" b="1" dirty="0" err="1">
                <a:solidFill>
                  <a:srgbClr val="50A271"/>
                </a:solidFill>
              </a:rPr>
              <a:t>limbah</a:t>
            </a:r>
            <a:r>
              <a:rPr lang="en-AU" sz="1800" b="1" dirty="0">
                <a:solidFill>
                  <a:srgbClr val="50A271"/>
                </a:solidFill>
              </a:rPr>
              <a:t> yang </a:t>
            </a:r>
            <a:r>
              <a:rPr lang="en-AU" sz="1800" b="1" dirty="0" err="1">
                <a:solidFill>
                  <a:srgbClr val="50A271"/>
                </a:solidFill>
              </a:rPr>
              <a:t>diolah</a:t>
            </a:r>
            <a:r>
              <a:rPr lang="en-AU" sz="1800" b="1" dirty="0">
                <a:solidFill>
                  <a:srgbClr val="50A271"/>
                </a:solidFill>
              </a:rPr>
              <a:t> </a:t>
            </a:r>
            <a:r>
              <a:rPr lang="en-AU" sz="1800" b="1" dirty="0"/>
              <a:t>(</a:t>
            </a:r>
            <a:r>
              <a:rPr lang="en-AU" sz="1800" b="1" dirty="0">
                <a:solidFill>
                  <a:srgbClr val="B1005D"/>
                </a:solidFill>
              </a:rPr>
              <a:t>1, 2, </a:t>
            </a:r>
            <a:r>
              <a:rPr lang="en-AU" sz="1800" b="1" dirty="0">
                <a:solidFill>
                  <a:srgbClr val="595959"/>
                </a:solidFill>
              </a:rPr>
              <a:t>3</a:t>
            </a:r>
            <a:r>
              <a:rPr lang="en-AU" sz="1800" b="1" dirty="0"/>
              <a:t>)</a:t>
            </a:r>
            <a:r>
              <a:rPr lang="en-AU" sz="1800" b="1" dirty="0">
                <a:solidFill>
                  <a:srgbClr val="50A271"/>
                </a:solidFill>
              </a:rPr>
              <a:t>?</a:t>
            </a:r>
          </a:p>
        </p:txBody>
      </p:sp>
      <p:sp>
        <p:nvSpPr>
          <p:cNvPr id="17" name="TextBox 16"/>
          <p:cNvSpPr txBox="1"/>
          <p:nvPr/>
        </p:nvSpPr>
        <p:spPr>
          <a:xfrm>
            <a:off x="4719038" y="5096850"/>
            <a:ext cx="1230284" cy="1336431"/>
          </a:xfrm>
          <a:prstGeom prst="rect">
            <a:avLst/>
          </a:prstGeom>
          <a:noFill/>
        </p:spPr>
        <p:txBody>
          <a:bodyPr wrap="square" lIns="104306" tIns="52153" rIns="104306" bIns="52153" rtlCol="0">
            <a:spAutoFit/>
          </a:bodyPr>
          <a:lstStyle/>
          <a:p>
            <a:r>
              <a:rPr lang="en-AU" sz="1600" dirty="0">
                <a:solidFill>
                  <a:srgbClr val="B1005D"/>
                </a:solidFill>
              </a:rPr>
              <a:t>2. </a:t>
            </a:r>
            <a:r>
              <a:rPr lang="en-AU" sz="1600" dirty="0" err="1">
                <a:solidFill>
                  <a:srgbClr val="B1005D"/>
                </a:solidFill>
              </a:rPr>
              <a:t>Efluen</a:t>
            </a:r>
            <a:r>
              <a:rPr lang="en-AU" sz="1600" dirty="0">
                <a:solidFill>
                  <a:srgbClr val="B1005D"/>
                </a:solidFill>
              </a:rPr>
              <a:t> </a:t>
            </a:r>
            <a:r>
              <a:rPr lang="en-AU" sz="1600" dirty="0" err="1">
                <a:solidFill>
                  <a:srgbClr val="B1005D"/>
                </a:solidFill>
              </a:rPr>
              <a:t>cair</a:t>
            </a:r>
            <a:r>
              <a:rPr lang="en-AU" sz="1600" dirty="0">
                <a:solidFill>
                  <a:srgbClr val="B1005D"/>
                </a:solidFill>
              </a:rPr>
              <a:t> yang </a:t>
            </a:r>
            <a:r>
              <a:rPr lang="en-AU" sz="1600" dirty="0" err="1">
                <a:solidFill>
                  <a:srgbClr val="B1005D"/>
                </a:solidFill>
              </a:rPr>
              <a:t>telah</a:t>
            </a:r>
            <a:r>
              <a:rPr lang="en-AU" sz="1600" dirty="0">
                <a:solidFill>
                  <a:srgbClr val="B1005D"/>
                </a:solidFill>
              </a:rPr>
              <a:t> </a:t>
            </a:r>
            <a:r>
              <a:rPr lang="en-AU" sz="1600" dirty="0" err="1">
                <a:solidFill>
                  <a:srgbClr val="B1005D"/>
                </a:solidFill>
              </a:rPr>
              <a:t>diolah</a:t>
            </a:r>
            <a:r>
              <a:rPr lang="en-AU" sz="1600" dirty="0">
                <a:solidFill>
                  <a:srgbClr val="B1005D"/>
                </a:solidFill>
              </a:rPr>
              <a:t> yang dibuang2</a:t>
            </a:r>
          </a:p>
        </p:txBody>
      </p:sp>
      <p:sp>
        <p:nvSpPr>
          <p:cNvPr id="18" name="Rectangle 17"/>
          <p:cNvSpPr/>
          <p:nvPr/>
        </p:nvSpPr>
        <p:spPr>
          <a:xfrm>
            <a:off x="2755416" y="2674168"/>
            <a:ext cx="1887192" cy="263312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US"/>
          </a:p>
        </p:txBody>
      </p:sp>
      <p:sp>
        <p:nvSpPr>
          <p:cNvPr id="19" name="TextBox 18"/>
          <p:cNvSpPr txBox="1"/>
          <p:nvPr/>
        </p:nvSpPr>
        <p:spPr>
          <a:xfrm>
            <a:off x="820159" y="5760260"/>
            <a:ext cx="1524851" cy="597767"/>
          </a:xfrm>
          <a:prstGeom prst="rect">
            <a:avLst/>
          </a:prstGeom>
          <a:noFill/>
        </p:spPr>
        <p:txBody>
          <a:bodyPr wrap="square" lIns="104306" tIns="52153" rIns="104306" bIns="52153" rtlCol="0">
            <a:spAutoFit/>
          </a:bodyPr>
          <a:lstStyle/>
          <a:p>
            <a:pPr algn="r"/>
            <a:r>
              <a:rPr lang="en-AU" sz="1600" dirty="0"/>
              <a:t>Batas </a:t>
            </a:r>
            <a:r>
              <a:rPr lang="en-AU" sz="1600" i="1" dirty="0"/>
              <a:t>septic tank</a:t>
            </a:r>
            <a:endParaRPr lang="en-AU" sz="1600" dirty="0"/>
          </a:p>
        </p:txBody>
      </p:sp>
      <p:cxnSp>
        <p:nvCxnSpPr>
          <p:cNvPr id="20" name="Curved Connector 19"/>
          <p:cNvCxnSpPr/>
          <p:nvPr/>
        </p:nvCxnSpPr>
        <p:spPr>
          <a:xfrm rot="5400000" flipH="1" flipV="1">
            <a:off x="2214240" y="5439469"/>
            <a:ext cx="626070" cy="441987"/>
          </a:xfrm>
          <a:prstGeom prst="curvedConnector3">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76434" y="7152296"/>
            <a:ext cx="4357299" cy="428490"/>
          </a:xfrm>
          <a:prstGeom prst="rect">
            <a:avLst/>
          </a:prstGeom>
          <a:noFill/>
        </p:spPr>
        <p:txBody>
          <a:bodyPr wrap="square" lIns="104306" tIns="52153" rIns="104306" bIns="52153" rtlCol="0">
            <a:spAutoFit/>
          </a:bodyPr>
          <a:lstStyle/>
          <a:p>
            <a:pPr algn="r"/>
            <a:r>
              <a:rPr lang="en-AU" dirty="0" smtClean="0"/>
              <a:t>(Mitchell et al</a:t>
            </a:r>
            <a:r>
              <a:rPr lang="en-AU" dirty="0"/>
              <a:t> </a:t>
            </a:r>
            <a:r>
              <a:rPr lang="en-AU" dirty="0" smtClean="0"/>
              <a:t>2016, Waterlines)</a:t>
            </a:r>
            <a:endParaRPr lang="en-AU" dirty="0"/>
          </a:p>
        </p:txBody>
      </p:sp>
      <p:sp>
        <p:nvSpPr>
          <p:cNvPr id="24" name="Rectangle 23"/>
          <p:cNvSpPr/>
          <p:nvPr/>
        </p:nvSpPr>
        <p:spPr>
          <a:xfrm rot="5400000">
            <a:off x="3078873" y="3640074"/>
            <a:ext cx="1243703" cy="1408475"/>
          </a:xfrm>
          <a:prstGeom prst="rect">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vert="vert270" lIns="104306" tIns="52153" rIns="104306" bIns="52153" rtlCol="0" anchor="ctr"/>
          <a:lstStyle/>
          <a:p>
            <a:pPr algn="ctr"/>
            <a:r>
              <a:rPr lang="en-AU" dirty="0" err="1">
                <a:solidFill>
                  <a:schemeClr val="tx1"/>
                </a:solidFill>
              </a:rPr>
              <a:t>Patogen</a:t>
            </a:r>
            <a:r>
              <a:rPr lang="en-AU" dirty="0">
                <a:solidFill>
                  <a:schemeClr val="tx1"/>
                </a:solidFill>
              </a:rPr>
              <a:t> </a:t>
            </a:r>
            <a:r>
              <a:rPr lang="en-AU" dirty="0" err="1">
                <a:solidFill>
                  <a:schemeClr val="tx1"/>
                </a:solidFill>
              </a:rPr>
              <a:t>limbah</a:t>
            </a:r>
            <a:r>
              <a:rPr lang="en-AU" dirty="0">
                <a:solidFill>
                  <a:schemeClr val="tx1"/>
                </a:solidFill>
              </a:rPr>
              <a:t> yang </a:t>
            </a:r>
            <a:r>
              <a:rPr lang="en-AU" dirty="0" err="1">
                <a:solidFill>
                  <a:schemeClr val="tx1"/>
                </a:solidFill>
              </a:rPr>
              <a:t>diolah</a:t>
            </a:r>
            <a:endParaRPr lang="en-AU" dirty="0">
              <a:solidFill>
                <a:schemeClr val="tx1"/>
              </a:solidFill>
            </a:endParaRPr>
          </a:p>
          <a:p>
            <a:pPr algn="ctr"/>
            <a:r>
              <a:rPr lang="en-AU" dirty="0">
                <a:solidFill>
                  <a:schemeClr val="tx1"/>
                </a:solidFill>
              </a:rPr>
              <a:t>(#/</a:t>
            </a:r>
            <a:r>
              <a:rPr lang="en-AU" dirty="0" err="1">
                <a:solidFill>
                  <a:schemeClr val="tx1"/>
                </a:solidFill>
              </a:rPr>
              <a:t>hari</a:t>
            </a:r>
            <a:r>
              <a:rPr lang="en-AU" dirty="0">
                <a:solidFill>
                  <a:schemeClr val="tx1"/>
                </a:solidFill>
              </a:rPr>
              <a:t>)</a:t>
            </a:r>
          </a:p>
          <a:p>
            <a:pPr algn="ctr"/>
            <a:endParaRPr lang="en-AU" b="1" baseline="30000" dirty="0">
              <a:solidFill>
                <a:schemeClr val="tx1"/>
              </a:solidFill>
            </a:endParaRPr>
          </a:p>
        </p:txBody>
      </p:sp>
      <p:sp>
        <p:nvSpPr>
          <p:cNvPr id="25" name="Title 1"/>
          <p:cNvSpPr>
            <a:spLocks noGrp="1"/>
          </p:cNvSpPr>
          <p:nvPr>
            <p:ph type="title"/>
          </p:nvPr>
        </p:nvSpPr>
        <p:spPr>
          <a:xfrm>
            <a:off x="319042" y="172251"/>
            <a:ext cx="10022312" cy="817249"/>
          </a:xfrm>
        </p:spPr>
        <p:txBody>
          <a:bodyPr>
            <a:normAutofit/>
          </a:bodyPr>
          <a:lstStyle/>
          <a:p>
            <a:r>
              <a:rPr lang="en-US" dirty="0" err="1" smtClean="0"/>
              <a:t>Ke</a:t>
            </a:r>
            <a:r>
              <a:rPr lang="en-US" dirty="0" smtClean="0"/>
              <a:t> </a:t>
            </a:r>
            <a:r>
              <a:rPr lang="en-US" dirty="0" err="1" smtClean="0"/>
              <a:t>mana</a:t>
            </a:r>
            <a:r>
              <a:rPr lang="en-US" dirty="0" smtClean="0"/>
              <a:t> </a:t>
            </a:r>
            <a:r>
              <a:rPr lang="en-US" dirty="0" err="1" smtClean="0"/>
              <a:t>perginya</a:t>
            </a:r>
            <a:r>
              <a:rPr lang="en-US" dirty="0" smtClean="0"/>
              <a:t>?</a:t>
            </a:r>
            <a:endParaRPr lang="en-US" dirty="0"/>
          </a:p>
        </p:txBody>
      </p:sp>
      <p:sp>
        <p:nvSpPr>
          <p:cNvPr id="32" name="TextBox 31"/>
          <p:cNvSpPr txBox="1"/>
          <p:nvPr/>
        </p:nvSpPr>
        <p:spPr>
          <a:xfrm>
            <a:off x="7505182" y="1366247"/>
            <a:ext cx="3188218" cy="659322"/>
          </a:xfrm>
          <a:prstGeom prst="rect">
            <a:avLst/>
          </a:prstGeom>
          <a:noFill/>
        </p:spPr>
        <p:txBody>
          <a:bodyPr wrap="square" lIns="104306" tIns="52153" rIns="104306" bIns="52153" rtlCol="0">
            <a:spAutoFit/>
          </a:bodyPr>
          <a:lstStyle/>
          <a:p>
            <a:r>
              <a:rPr lang="en-AU" sz="1800" b="1" dirty="0">
                <a:solidFill>
                  <a:srgbClr val="50A271"/>
                </a:solidFill>
              </a:rPr>
              <a:t>C. </a:t>
            </a:r>
            <a:r>
              <a:rPr lang="en-AU" sz="1800" b="1" dirty="0" err="1">
                <a:solidFill>
                  <a:srgbClr val="50A271"/>
                </a:solidFill>
              </a:rPr>
              <a:t>Seberapa</a:t>
            </a:r>
            <a:r>
              <a:rPr lang="en-AU" sz="1800" b="1" dirty="0">
                <a:solidFill>
                  <a:srgbClr val="50A271"/>
                </a:solidFill>
              </a:rPr>
              <a:t> </a:t>
            </a:r>
            <a:r>
              <a:rPr lang="en-AU" sz="1800" b="1" dirty="0" err="1">
                <a:solidFill>
                  <a:srgbClr val="50A271"/>
                </a:solidFill>
              </a:rPr>
              <a:t>penting</a:t>
            </a:r>
            <a:r>
              <a:rPr lang="en-AU" sz="1800" b="1" dirty="0">
                <a:solidFill>
                  <a:srgbClr val="50A271"/>
                </a:solidFill>
              </a:rPr>
              <a:t> </a:t>
            </a:r>
            <a:r>
              <a:rPr lang="en-AU" sz="1800" b="1" dirty="0" err="1">
                <a:solidFill>
                  <a:srgbClr val="50A271"/>
                </a:solidFill>
              </a:rPr>
              <a:t>patogen</a:t>
            </a:r>
            <a:r>
              <a:rPr lang="en-AU" sz="1800" b="1" dirty="0">
                <a:solidFill>
                  <a:srgbClr val="50A271"/>
                </a:solidFill>
              </a:rPr>
              <a:t> yang </a:t>
            </a:r>
            <a:r>
              <a:rPr lang="en-AU" sz="1800" b="1" dirty="0" err="1">
                <a:solidFill>
                  <a:srgbClr val="50A271"/>
                </a:solidFill>
              </a:rPr>
              <a:t>tersisa</a:t>
            </a:r>
            <a:r>
              <a:rPr lang="en-AU" sz="1800" b="1" dirty="0">
                <a:solidFill>
                  <a:srgbClr val="50A271"/>
                </a:solidFill>
              </a:rPr>
              <a:t>:</a:t>
            </a:r>
          </a:p>
        </p:txBody>
      </p:sp>
    </p:spTree>
    <p:extLst>
      <p:ext uri="{BB962C8B-B14F-4D97-AF65-F5344CB8AC3E}">
        <p14:creationId xmlns:p14="http://schemas.microsoft.com/office/powerpoint/2010/main" val="288343527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Studi</a:t>
            </a:r>
            <a:r>
              <a:rPr lang="en-AU" dirty="0" smtClean="0"/>
              <a:t> </a:t>
            </a:r>
            <a:r>
              <a:rPr lang="en-AU" dirty="0" err="1" smtClean="0"/>
              <a:t>kasus</a:t>
            </a:r>
            <a:r>
              <a:rPr lang="en-AU" dirty="0" smtClean="0"/>
              <a:t> </a:t>
            </a:r>
            <a:r>
              <a:rPr lang="en-AU" dirty="0" err="1" smtClean="0"/>
              <a:t>pengelolaan</a:t>
            </a:r>
            <a:r>
              <a:rPr lang="en-AU" dirty="0" smtClean="0"/>
              <a:t> </a:t>
            </a:r>
            <a:r>
              <a:rPr lang="en-AU" dirty="0" err="1" smtClean="0"/>
              <a:t>berdasarkan</a:t>
            </a:r>
            <a:r>
              <a:rPr lang="en-AU" dirty="0" smtClean="0"/>
              <a:t> </a:t>
            </a:r>
            <a:r>
              <a:rPr lang="en-AU" dirty="0" err="1" smtClean="0"/>
              <a:t>risiko</a:t>
            </a:r>
            <a:r>
              <a:rPr lang="en-AU" dirty="0" smtClean="0"/>
              <a:t> – </a:t>
            </a:r>
            <a:r>
              <a:rPr lang="en-AU" dirty="0" smtClean="0">
                <a:hlinkClick r:id="rId3"/>
              </a:rPr>
              <a:t>US EPA</a:t>
            </a:r>
            <a:endParaRPr lang="en-AU" dirty="0"/>
          </a:p>
        </p:txBody>
      </p:sp>
      <p:sp>
        <p:nvSpPr>
          <p:cNvPr id="3" name="Text Placeholder 2"/>
          <p:cNvSpPr>
            <a:spLocks noGrp="1"/>
          </p:cNvSpPr>
          <p:nvPr>
            <p:ph type="body" sz="quarter" idx="10"/>
          </p:nvPr>
        </p:nvSpPr>
        <p:spPr>
          <a:xfrm>
            <a:off x="319318" y="1665687"/>
            <a:ext cx="4624131" cy="4830807"/>
          </a:xfrm>
        </p:spPr>
        <p:txBody>
          <a:bodyPr/>
          <a:lstStyle/>
          <a:p>
            <a:pPr>
              <a:lnSpc>
                <a:spcPct val="130000"/>
              </a:lnSpc>
            </a:pPr>
            <a:r>
              <a:rPr lang="en-AU" sz="2700" dirty="0">
                <a:hlinkClick r:id="rId4"/>
              </a:rPr>
              <a:t>Rerangka Badan Pengelolaan Bertanggung Jawab</a:t>
            </a:r>
            <a:r>
              <a:rPr lang="en-AU" sz="2700" dirty="0"/>
              <a:t> </a:t>
            </a:r>
            <a:r>
              <a:rPr lang="en-AU" sz="2700" dirty="0" err="1"/>
              <a:t>menentukan</a:t>
            </a:r>
            <a:r>
              <a:rPr lang="en-AU" sz="2700" dirty="0"/>
              <a:t> </a:t>
            </a:r>
            <a:r>
              <a:rPr lang="en-AU" sz="2700" dirty="0" err="1"/>
              <a:t>tanggung</a:t>
            </a:r>
            <a:r>
              <a:rPr lang="en-AU" sz="2700" dirty="0"/>
              <a:t> </a:t>
            </a:r>
            <a:r>
              <a:rPr lang="en-AU" sz="2700" dirty="0" err="1"/>
              <a:t>jawab</a:t>
            </a:r>
            <a:r>
              <a:rPr lang="en-AU" sz="2700" dirty="0"/>
              <a:t> </a:t>
            </a:r>
            <a:r>
              <a:rPr lang="en-AU" sz="2700" dirty="0" err="1"/>
              <a:t>berdasarkan</a:t>
            </a:r>
            <a:r>
              <a:rPr lang="en-AU" sz="2700" dirty="0"/>
              <a:t> </a:t>
            </a:r>
            <a:r>
              <a:rPr lang="en-AU" sz="2700" dirty="0" err="1"/>
              <a:t>risiko</a:t>
            </a:r>
            <a:r>
              <a:rPr lang="en-AU" sz="2700" dirty="0"/>
              <a:t> yang </a:t>
            </a:r>
            <a:r>
              <a:rPr lang="en-AU" sz="2700" dirty="0" err="1"/>
              <a:t>dipaparkan</a:t>
            </a:r>
            <a:r>
              <a:rPr lang="en-AU" sz="2700" dirty="0"/>
              <a:t> </a:t>
            </a:r>
            <a:r>
              <a:rPr lang="en-AU" sz="2700" dirty="0" err="1"/>
              <a:t>sistem</a:t>
            </a:r>
            <a:r>
              <a:rPr lang="en-AU" sz="2700" dirty="0"/>
              <a:t> air </a:t>
            </a:r>
            <a:r>
              <a:rPr lang="en-AU" sz="2700" dirty="0" err="1"/>
              <a:t>limbah</a:t>
            </a:r>
            <a:r>
              <a:rPr lang="en-AU" sz="2700" dirty="0"/>
              <a:t> </a:t>
            </a:r>
            <a:r>
              <a:rPr lang="en-AU" sz="2700" dirty="0" err="1"/>
              <a:t>desentralisasi</a:t>
            </a:r>
            <a:r>
              <a:rPr lang="en-AU" sz="2700" dirty="0"/>
              <a:t> </a:t>
            </a:r>
            <a:r>
              <a:rPr lang="en-AU" sz="2700" dirty="0" err="1"/>
              <a:t>bagi</a:t>
            </a:r>
            <a:r>
              <a:rPr lang="en-AU" sz="2700" dirty="0"/>
              <a:t> </a:t>
            </a:r>
            <a:r>
              <a:rPr lang="en-AU" sz="2700" dirty="0" err="1"/>
              <a:t>kesehatan</a:t>
            </a:r>
            <a:r>
              <a:rPr lang="en-AU" sz="2700" dirty="0"/>
              <a:t> </a:t>
            </a:r>
            <a:r>
              <a:rPr lang="en-AU" sz="2700" dirty="0" err="1"/>
              <a:t>publik</a:t>
            </a:r>
            <a:r>
              <a:rPr lang="en-AU" sz="2700" dirty="0"/>
              <a:t> </a:t>
            </a:r>
            <a:r>
              <a:rPr lang="en-AU" sz="2700" dirty="0" err="1"/>
              <a:t>lokal</a:t>
            </a:r>
            <a:r>
              <a:rPr lang="en-AU" sz="2700" dirty="0"/>
              <a:t> </a:t>
            </a:r>
            <a:r>
              <a:rPr lang="en-AU" sz="2700" dirty="0" err="1"/>
              <a:t>dan</a:t>
            </a:r>
            <a:r>
              <a:rPr lang="en-AU" sz="2700" dirty="0"/>
              <a:t> </a:t>
            </a:r>
            <a:r>
              <a:rPr lang="en-AU" sz="2700" dirty="0" err="1"/>
              <a:t>lingkungan</a:t>
            </a:r>
            <a:endParaRPr lang="en-AU" sz="2700" dirty="0"/>
          </a:p>
        </p:txBody>
      </p:sp>
      <p:graphicFrame>
        <p:nvGraphicFramePr>
          <p:cNvPr id="5" name="Table 4"/>
          <p:cNvGraphicFramePr>
            <a:graphicFrameLocks noGrp="1"/>
          </p:cNvGraphicFramePr>
          <p:nvPr>
            <p:extLst>
              <p:ext uri="{D42A27DB-BD31-4B8C-83A1-F6EECF244321}">
                <p14:modId xmlns:p14="http://schemas.microsoft.com/office/powerpoint/2010/main" val="3601818476"/>
              </p:ext>
            </p:extLst>
          </p:nvPr>
        </p:nvGraphicFramePr>
        <p:xfrm>
          <a:off x="5542039" y="1738622"/>
          <a:ext cx="4826439" cy="3024505"/>
        </p:xfrm>
        <a:graphic>
          <a:graphicData uri="http://schemas.openxmlformats.org/drawingml/2006/table">
            <a:tbl>
              <a:tblPr firstRow="1" bandRow="1">
                <a:tableStyleId>{2D5ABB26-0587-4C30-8999-92F81FD0307C}</a:tableStyleId>
              </a:tblPr>
              <a:tblGrid>
                <a:gridCol w="4826439"/>
              </a:tblGrid>
              <a:tr h="504084">
                <a:tc>
                  <a:txBody>
                    <a:bodyPr/>
                    <a:lstStyle/>
                    <a:p>
                      <a:pPr algn="ctr"/>
                      <a:r>
                        <a:rPr lang="en-AU" sz="2600" u="sng" dirty="0" smtClean="0"/>
                        <a:t>Model </a:t>
                      </a:r>
                      <a:r>
                        <a:rPr lang="en-AU" sz="2600" u="sng" dirty="0" err="1" smtClean="0"/>
                        <a:t>pengelolaan</a:t>
                      </a:r>
                      <a:endParaRPr lang="en-AU" sz="2600" u="sng" dirty="0"/>
                    </a:p>
                  </a:txBody>
                  <a:tcPr marL="106934" marR="106934" marT="50408" marB="50408"/>
                </a:tc>
              </a:tr>
              <a:tr h="504084">
                <a:tc>
                  <a:txBody>
                    <a:bodyPr/>
                    <a:lstStyle/>
                    <a:p>
                      <a:pPr algn="l"/>
                      <a:r>
                        <a:rPr lang="en-AU" sz="2600" dirty="0" smtClean="0"/>
                        <a:t>1.</a:t>
                      </a:r>
                      <a:r>
                        <a:rPr lang="en-AU" sz="2600" baseline="0" dirty="0" smtClean="0"/>
                        <a:t> </a:t>
                      </a:r>
                      <a:r>
                        <a:rPr lang="en-AU" sz="2600" baseline="0" dirty="0" err="1" smtClean="0"/>
                        <a:t>Kesadaran</a:t>
                      </a:r>
                      <a:r>
                        <a:rPr lang="en-AU" sz="2600" baseline="0" dirty="0" smtClean="0"/>
                        <a:t> </a:t>
                      </a:r>
                      <a:r>
                        <a:rPr lang="en-AU" sz="2600" baseline="0" dirty="0" err="1" smtClean="0"/>
                        <a:t>pemilik</a:t>
                      </a:r>
                      <a:r>
                        <a:rPr lang="en-AU" sz="2600" baseline="0" dirty="0" smtClean="0"/>
                        <a:t> </a:t>
                      </a:r>
                      <a:r>
                        <a:rPr lang="en-AU" sz="2600" baseline="0" dirty="0" err="1" smtClean="0"/>
                        <a:t>rumah</a:t>
                      </a:r>
                      <a:endParaRPr lang="en-AU" sz="2600" dirty="0"/>
                    </a:p>
                  </a:txBody>
                  <a:tcPr marL="106934" marR="106934" marT="50408" marB="50408"/>
                </a:tc>
              </a:tr>
              <a:tr h="504084">
                <a:tc>
                  <a:txBody>
                    <a:bodyPr/>
                    <a:lstStyle/>
                    <a:p>
                      <a:pPr algn="l"/>
                      <a:r>
                        <a:rPr lang="en-AU" sz="2600" dirty="0" smtClean="0"/>
                        <a:t>2. </a:t>
                      </a:r>
                      <a:r>
                        <a:rPr lang="en-AU" sz="2600" dirty="0" err="1" smtClean="0"/>
                        <a:t>Kontrak</a:t>
                      </a:r>
                      <a:r>
                        <a:rPr lang="en-AU" sz="2600" dirty="0" smtClean="0"/>
                        <a:t> </a:t>
                      </a:r>
                      <a:r>
                        <a:rPr lang="en-AU" sz="2600" dirty="0" err="1" smtClean="0"/>
                        <a:t>pemeliharaan</a:t>
                      </a:r>
                      <a:endParaRPr lang="en-AU" sz="2600" dirty="0"/>
                    </a:p>
                  </a:txBody>
                  <a:tcPr marL="106934" marR="106934" marT="50408" marB="50408">
                    <a:solidFill>
                      <a:schemeClr val="accent6">
                        <a:lumMod val="20000"/>
                        <a:lumOff val="80000"/>
                        <a:alpha val="50000"/>
                      </a:schemeClr>
                    </a:solidFill>
                  </a:tcPr>
                </a:tc>
              </a:tr>
              <a:tr h="504084">
                <a:tc>
                  <a:txBody>
                    <a:bodyPr/>
                    <a:lstStyle/>
                    <a:p>
                      <a:pPr algn="l"/>
                      <a:r>
                        <a:rPr lang="en-AU" sz="2600" dirty="0" smtClean="0"/>
                        <a:t>3. </a:t>
                      </a:r>
                      <a:r>
                        <a:rPr lang="en-AU" sz="2600" dirty="0" err="1" smtClean="0"/>
                        <a:t>Izin</a:t>
                      </a:r>
                      <a:r>
                        <a:rPr lang="en-AU" sz="2600" dirty="0" smtClean="0"/>
                        <a:t> </a:t>
                      </a:r>
                      <a:r>
                        <a:rPr lang="en-AU" sz="2600" dirty="0" err="1" smtClean="0"/>
                        <a:t>pengoperasian</a:t>
                      </a:r>
                      <a:endParaRPr lang="en-AU" sz="2600" dirty="0"/>
                    </a:p>
                  </a:txBody>
                  <a:tcPr marL="106934" marR="106934" marT="50408" marB="50408">
                    <a:solidFill>
                      <a:schemeClr val="accent6">
                        <a:lumMod val="40000"/>
                        <a:lumOff val="60000"/>
                        <a:alpha val="50000"/>
                      </a:schemeClr>
                    </a:solidFill>
                  </a:tcPr>
                </a:tc>
              </a:tr>
              <a:tr h="504084">
                <a:tc>
                  <a:txBody>
                    <a:bodyPr/>
                    <a:lstStyle/>
                    <a:p>
                      <a:pPr algn="l"/>
                      <a:r>
                        <a:rPr lang="en-AU" sz="2600" dirty="0" smtClean="0"/>
                        <a:t>4. </a:t>
                      </a:r>
                      <a:r>
                        <a:rPr lang="en-AU" sz="2600" baseline="0" dirty="0" smtClean="0"/>
                        <a:t>O&amp;M </a:t>
                      </a:r>
                      <a:r>
                        <a:rPr lang="en-AU" sz="2600" dirty="0" smtClean="0"/>
                        <a:t>RME</a:t>
                      </a:r>
                      <a:endParaRPr lang="en-AU" sz="2600" baseline="0" dirty="0" smtClean="0"/>
                    </a:p>
                  </a:txBody>
                  <a:tcPr marL="106934" marR="106934" marT="50408" marB="50408">
                    <a:solidFill>
                      <a:schemeClr val="accent6">
                        <a:lumMod val="60000"/>
                        <a:lumOff val="40000"/>
                        <a:alpha val="50000"/>
                      </a:schemeClr>
                    </a:solidFill>
                  </a:tcPr>
                </a:tc>
              </a:tr>
              <a:tr h="504084">
                <a:tc>
                  <a:txBody>
                    <a:bodyPr/>
                    <a:lstStyle/>
                    <a:p>
                      <a:pPr algn="l"/>
                      <a:r>
                        <a:rPr lang="en-AU" sz="2600" dirty="0" smtClean="0"/>
                        <a:t>5. </a:t>
                      </a:r>
                      <a:r>
                        <a:rPr lang="en-AU" sz="2600" dirty="0" err="1" smtClean="0"/>
                        <a:t>Kepemilikan</a:t>
                      </a:r>
                      <a:r>
                        <a:rPr lang="en-AU" sz="2600" dirty="0" smtClean="0"/>
                        <a:t> RME</a:t>
                      </a:r>
                      <a:endParaRPr lang="en-AU" sz="2600" dirty="0"/>
                    </a:p>
                  </a:txBody>
                  <a:tcPr marL="106934" marR="106934" marT="50408" marB="50408">
                    <a:solidFill>
                      <a:schemeClr val="accent6">
                        <a:lumMod val="75000"/>
                        <a:alpha val="50000"/>
                      </a:schemeClr>
                    </a:solidFill>
                  </a:tcPr>
                </a:tc>
              </a:tr>
            </a:tbl>
          </a:graphicData>
        </a:graphic>
      </p:graphicFrame>
      <p:sp>
        <p:nvSpPr>
          <p:cNvPr id="6" name="TextBox 5"/>
          <p:cNvSpPr txBox="1"/>
          <p:nvPr/>
        </p:nvSpPr>
        <p:spPr>
          <a:xfrm>
            <a:off x="110449" y="6948694"/>
            <a:ext cx="6440908" cy="428490"/>
          </a:xfrm>
          <a:prstGeom prst="rect">
            <a:avLst/>
          </a:prstGeom>
          <a:noFill/>
        </p:spPr>
        <p:txBody>
          <a:bodyPr wrap="square" lIns="104306" tIns="52153" rIns="104306" bIns="52153" rtlCol="0">
            <a:spAutoFit/>
          </a:bodyPr>
          <a:lstStyle/>
          <a:p>
            <a:pPr algn="r"/>
            <a:r>
              <a:rPr lang="en-AU" dirty="0" err="1" smtClean="0"/>
              <a:t>Untuk</a:t>
            </a:r>
            <a:r>
              <a:rPr lang="en-AU" dirty="0" smtClean="0"/>
              <a:t> </a:t>
            </a:r>
            <a:r>
              <a:rPr lang="en-AU" dirty="0" err="1" smtClean="0"/>
              <a:t>informasi</a:t>
            </a:r>
            <a:r>
              <a:rPr lang="en-AU" dirty="0" smtClean="0"/>
              <a:t> </a:t>
            </a:r>
            <a:r>
              <a:rPr lang="en-AU" dirty="0" err="1" smtClean="0"/>
              <a:t>lebih</a:t>
            </a:r>
            <a:r>
              <a:rPr lang="en-AU" dirty="0" smtClean="0"/>
              <a:t> </a:t>
            </a:r>
            <a:r>
              <a:rPr lang="en-AU" dirty="0" err="1" smtClean="0"/>
              <a:t>lanjut</a:t>
            </a:r>
            <a:r>
              <a:rPr lang="en-AU" dirty="0" smtClean="0"/>
              <a:t>, </a:t>
            </a:r>
            <a:r>
              <a:rPr lang="en-AU" dirty="0" err="1" smtClean="0"/>
              <a:t>lihat</a:t>
            </a:r>
            <a:r>
              <a:rPr lang="en-AU" dirty="0" smtClean="0"/>
              <a:t> </a:t>
            </a:r>
            <a:r>
              <a:rPr lang="en-AU" dirty="0" err="1" smtClean="0"/>
              <a:t>www.werf.org</a:t>
            </a:r>
            <a:r>
              <a:rPr lang="en-AU" dirty="0"/>
              <a:t>/</a:t>
            </a:r>
            <a:r>
              <a:rPr lang="en-AU" dirty="0" smtClean="0"/>
              <a:t>RME</a:t>
            </a:r>
            <a:endParaRPr lang="en-AU" dirty="0"/>
          </a:p>
        </p:txBody>
      </p:sp>
    </p:spTree>
    <p:extLst>
      <p:ext uri="{BB962C8B-B14F-4D97-AF65-F5344CB8AC3E}">
        <p14:creationId xmlns:p14="http://schemas.microsoft.com/office/powerpoint/2010/main" val="1077707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4227"/>
            <a:ext cx="10022312" cy="973349"/>
          </a:xfrm>
        </p:spPr>
        <p:txBody>
          <a:bodyPr>
            <a:normAutofit/>
          </a:bodyPr>
          <a:lstStyle/>
          <a:p>
            <a:r>
              <a:rPr lang="en-AU" dirty="0" smtClean="0"/>
              <a:t>KSM </a:t>
            </a:r>
            <a:r>
              <a:rPr lang="en-AU" dirty="0" err="1" smtClean="0"/>
              <a:t>memiliki</a:t>
            </a:r>
            <a:r>
              <a:rPr lang="en-AU" dirty="0" smtClean="0"/>
              <a:t> </a:t>
            </a:r>
            <a:r>
              <a:rPr lang="en-AU" dirty="0" err="1" smtClean="0"/>
              <a:t>kesulitan</a:t>
            </a:r>
            <a:r>
              <a:rPr lang="en-AU" dirty="0" smtClean="0"/>
              <a:t> </a:t>
            </a:r>
            <a:r>
              <a:rPr lang="en-AU" dirty="0" err="1" smtClean="0"/>
              <a:t>mengelola</a:t>
            </a:r>
            <a:r>
              <a:rPr lang="en-AU" dirty="0" smtClean="0"/>
              <a:t> </a:t>
            </a:r>
            <a:r>
              <a:rPr lang="en-AU" dirty="0" err="1" smtClean="0"/>
              <a:t>banyak</a:t>
            </a:r>
            <a:r>
              <a:rPr lang="en-AU" dirty="0" smtClean="0"/>
              <a:t> </a:t>
            </a:r>
            <a:r>
              <a:rPr lang="en-AU" dirty="0" err="1" smtClean="0"/>
              <a:t>tugas</a:t>
            </a:r>
            <a:r>
              <a:rPr lang="en-AU" dirty="0" smtClean="0"/>
              <a:t> </a:t>
            </a:r>
            <a:r>
              <a:rPr lang="en-AU" dirty="0" err="1" smtClean="0"/>
              <a:t>penting</a:t>
            </a:r>
            <a:r>
              <a:rPr lang="en-AU" dirty="0" smtClean="0"/>
              <a:t>. </a:t>
            </a:r>
            <a:endParaRPr lang="en-AU" dirty="0"/>
          </a:p>
        </p:txBody>
      </p:sp>
      <p:sp>
        <p:nvSpPr>
          <p:cNvPr id="5" name="Rounded Rectangle 4"/>
          <p:cNvSpPr/>
          <p:nvPr/>
        </p:nvSpPr>
        <p:spPr>
          <a:xfrm>
            <a:off x="137020" y="1057881"/>
            <a:ext cx="10204334" cy="6252528"/>
          </a:xfrm>
          <a:prstGeom prst="roundRect">
            <a:avLst>
              <a:gd name="adj" fmla="val 7782"/>
            </a:avLst>
          </a:prstGeom>
          <a:solidFill>
            <a:schemeClr val="bg1">
              <a:lumMod val="95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r"/>
            <a:endParaRPr lang="en-AU" sz="2500" dirty="0">
              <a:solidFill>
                <a:schemeClr val="tx1">
                  <a:lumMod val="50000"/>
                  <a:lumOff val="50000"/>
                </a:schemeClr>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2672852650"/>
              </p:ext>
            </p:extLst>
          </p:nvPr>
        </p:nvGraphicFramePr>
        <p:xfrm>
          <a:off x="263445" y="1125531"/>
          <a:ext cx="9939292" cy="6184878"/>
        </p:xfrm>
        <a:graphic>
          <a:graphicData uri="http://schemas.openxmlformats.org/drawingml/2006/table">
            <a:tbl>
              <a:tblPr firstRow="1" bandRow="1">
                <a:tableStyleId>{2D5ABB26-0587-4C30-8999-92F81FD0307C}</a:tableStyleId>
              </a:tblPr>
              <a:tblGrid>
                <a:gridCol w="2211880"/>
                <a:gridCol w="7727412"/>
              </a:tblGrid>
              <a:tr h="609358">
                <a:tc>
                  <a:txBody>
                    <a:bodyPr/>
                    <a:lstStyle/>
                    <a:p>
                      <a:pPr>
                        <a:spcAft>
                          <a:spcPts val="200"/>
                        </a:spcAft>
                      </a:pPr>
                      <a:endParaRPr lang="en-AU" sz="3100" b="1" dirty="0">
                        <a:effectLst/>
                        <a:latin typeface="+mn-lt"/>
                        <a:ea typeface="ＭＳ 明朝"/>
                        <a:cs typeface="Helvetica"/>
                      </a:endParaRPr>
                    </a:p>
                  </a:txBody>
                  <a:tcPr marL="80201" marR="80201" marT="0"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spcAft>
                          <a:spcPts val="200"/>
                        </a:spcAft>
                      </a:pPr>
                      <a:r>
                        <a:rPr lang="en-AU" sz="3100" b="1" dirty="0" err="1" smtClean="0">
                          <a:solidFill>
                            <a:srgbClr val="B1005D"/>
                          </a:solidFill>
                          <a:effectLst/>
                          <a:latin typeface="+mn-lt"/>
                          <a:ea typeface="ＭＳ 明朝"/>
                          <a:cs typeface="Helvetica"/>
                        </a:rPr>
                        <a:t>Tugas</a:t>
                      </a:r>
                      <a:r>
                        <a:rPr lang="en-AU" sz="3100" b="1" baseline="0" dirty="0" smtClean="0">
                          <a:solidFill>
                            <a:srgbClr val="B1005D"/>
                          </a:solidFill>
                          <a:effectLst/>
                          <a:latin typeface="+mn-lt"/>
                          <a:ea typeface="ＭＳ 明朝"/>
                          <a:cs typeface="Helvetica"/>
                        </a:rPr>
                        <a:t> yang </a:t>
                      </a:r>
                      <a:r>
                        <a:rPr lang="en-AU" sz="3100" b="1" baseline="0" dirty="0" err="1" smtClean="0">
                          <a:solidFill>
                            <a:srgbClr val="B1005D"/>
                          </a:solidFill>
                          <a:effectLst/>
                          <a:latin typeface="+mn-lt"/>
                          <a:ea typeface="ＭＳ 明朝"/>
                          <a:cs typeface="Helvetica"/>
                        </a:rPr>
                        <a:t>sulit</a:t>
                      </a:r>
                      <a:endParaRPr lang="en-AU" sz="3100" b="1" dirty="0">
                        <a:solidFill>
                          <a:srgbClr val="B1005D"/>
                        </a:solidFill>
                        <a:effectLst/>
                        <a:latin typeface="+mn-lt"/>
                        <a:ea typeface="ＭＳ 明朝"/>
                        <a:cs typeface="Helvetica"/>
                      </a:endParaRPr>
                    </a:p>
                  </a:txBody>
                  <a:tcPr marL="80201" marR="80201" marT="0" marB="0" anchor="ctr">
                    <a:lnL w="12700" cap="flat" cmpd="sng" algn="ctr">
                      <a:solidFill>
                        <a:scrgbClr r="0" g="0" b="0"/>
                      </a:solidFill>
                      <a:prstDash val="solid"/>
                      <a:round/>
                      <a:headEnd type="none" w="med" len="med"/>
                      <a:tailEnd type="none" w="med" len="med"/>
                    </a:lnL>
                    <a:lnB w="12700" cap="flat" cmpd="sng" algn="ctr">
                      <a:solidFill>
                        <a:prstClr val="black"/>
                      </a:solidFill>
                      <a:prstDash val="solid"/>
                      <a:round/>
                      <a:headEnd type="none" w="med" len="med"/>
                      <a:tailEnd type="none" w="med" len="med"/>
                    </a:lnB>
                  </a:tcPr>
                </a:tc>
              </a:tr>
              <a:tr h="1669801">
                <a:tc>
                  <a:txBody>
                    <a:bodyPr/>
                    <a:lstStyle/>
                    <a:p>
                      <a:endParaRPr lang="en-AU" sz="2000" dirty="0"/>
                    </a:p>
                  </a:txBody>
                  <a:tcPr marL="80201" marR="80201" marT="0"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lvl="0" indent="-342900">
                        <a:spcAft>
                          <a:spcPts val="200"/>
                        </a:spcAft>
                        <a:buFont typeface="Wingdings" charset="2"/>
                        <a:buChar char="q"/>
                      </a:pPr>
                      <a:r>
                        <a:rPr lang="en-US" sz="2600" dirty="0" err="1" smtClean="0">
                          <a:solidFill>
                            <a:srgbClr val="B1005D"/>
                          </a:solidFill>
                          <a:effectLst/>
                          <a:latin typeface="+mn-lt"/>
                          <a:cs typeface="Helvetica"/>
                        </a:rPr>
                        <a:t>Memantau</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kualitas</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efluen</a:t>
                      </a:r>
                      <a:endParaRPr lang="en-AU" sz="2600" dirty="0" smtClean="0">
                        <a:solidFill>
                          <a:srgbClr val="B1005D"/>
                        </a:solidFill>
                        <a:effectLst/>
                        <a:latin typeface="+mn-lt"/>
                        <a:cs typeface="Helvetica"/>
                      </a:endParaRPr>
                    </a:p>
                    <a:p>
                      <a:pPr marL="342900" lvl="0" indent="-342900">
                        <a:spcAft>
                          <a:spcPts val="200"/>
                        </a:spcAft>
                        <a:buFont typeface="Wingdings" charset="2"/>
                        <a:buChar char="q"/>
                      </a:pPr>
                      <a:r>
                        <a:rPr lang="en-US" sz="2600" dirty="0" err="1" smtClean="0">
                          <a:solidFill>
                            <a:srgbClr val="B1005D"/>
                          </a:solidFill>
                          <a:effectLst/>
                          <a:latin typeface="+mn-lt"/>
                          <a:cs typeface="Helvetica"/>
                        </a:rPr>
                        <a:t>Perbaikan</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dan</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rehabilitasi</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besar</a:t>
                      </a:r>
                      <a:endParaRPr lang="en-AU" sz="2600" dirty="0" smtClean="0">
                        <a:solidFill>
                          <a:srgbClr val="B1005D"/>
                        </a:solidFill>
                        <a:effectLst/>
                        <a:latin typeface="+mn-lt"/>
                        <a:cs typeface="Helvetica"/>
                      </a:endParaRPr>
                    </a:p>
                    <a:p>
                      <a:pPr marL="342900" lvl="0" indent="-342900">
                        <a:spcAft>
                          <a:spcPts val="200"/>
                        </a:spcAft>
                        <a:buFont typeface="Wingdings" charset="2"/>
                        <a:buChar char="q"/>
                      </a:pPr>
                      <a:r>
                        <a:rPr lang="en-US" sz="2600" dirty="0" err="1" smtClean="0">
                          <a:solidFill>
                            <a:srgbClr val="B1005D"/>
                          </a:solidFill>
                          <a:effectLst/>
                          <a:latin typeface="+mn-lt"/>
                          <a:cs typeface="Helvetica"/>
                        </a:rPr>
                        <a:t>Penyedotan</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setiap</a:t>
                      </a:r>
                      <a:r>
                        <a:rPr lang="en-US" sz="2600" dirty="0" smtClean="0">
                          <a:solidFill>
                            <a:srgbClr val="B1005D"/>
                          </a:solidFill>
                          <a:effectLst/>
                          <a:latin typeface="+mn-lt"/>
                          <a:cs typeface="Helvetica"/>
                        </a:rPr>
                        <a:t> 2-4 </a:t>
                      </a:r>
                      <a:r>
                        <a:rPr lang="en-US" sz="2600" dirty="0" err="1" smtClean="0">
                          <a:solidFill>
                            <a:srgbClr val="B1005D"/>
                          </a:solidFill>
                          <a:effectLst/>
                          <a:latin typeface="+mn-lt"/>
                          <a:cs typeface="Helvetica"/>
                        </a:rPr>
                        <a:t>tahun</a:t>
                      </a:r>
                      <a:endParaRPr lang="en-US" sz="2600" dirty="0" smtClean="0">
                        <a:solidFill>
                          <a:srgbClr val="B1005D"/>
                        </a:solidFill>
                        <a:effectLst/>
                        <a:latin typeface="+mn-lt"/>
                        <a:cs typeface="Helvetica"/>
                      </a:endParaRPr>
                    </a:p>
                  </a:txBody>
                  <a:tcPr marL="80201" marR="80201" marT="0" marB="0" anchor="ctr">
                    <a:lnL w="12700" cap="flat" cmpd="sng" algn="ctr">
                      <a:solidFill>
                        <a:scrgbClr r="0" g="0" b="0"/>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1439440">
                <a:tc>
                  <a:txBody>
                    <a:bodyPr/>
                    <a:lstStyle/>
                    <a:p>
                      <a:endParaRPr lang="en-AU" sz="2000" dirty="0"/>
                    </a:p>
                  </a:txBody>
                  <a:tcPr marL="80201" marR="80201" marT="0"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lvl="0" indent="-342900">
                        <a:spcAft>
                          <a:spcPts val="200"/>
                        </a:spcAft>
                        <a:buFont typeface="Wingdings" charset="2"/>
                        <a:buChar char="q"/>
                      </a:pPr>
                      <a:r>
                        <a:rPr lang="en-US" sz="2600" dirty="0" err="1" smtClean="0">
                          <a:solidFill>
                            <a:srgbClr val="B1005D"/>
                          </a:solidFill>
                          <a:effectLst/>
                          <a:latin typeface="+mn-lt"/>
                          <a:cs typeface="Helvetica"/>
                        </a:rPr>
                        <a:t>Mengumpulkan</a:t>
                      </a:r>
                      <a:r>
                        <a:rPr lang="en-US" sz="2600" baseline="0" dirty="0" smtClean="0">
                          <a:solidFill>
                            <a:srgbClr val="B1005D"/>
                          </a:solidFill>
                          <a:effectLst/>
                          <a:latin typeface="+mn-lt"/>
                          <a:cs typeface="Helvetica"/>
                        </a:rPr>
                        <a:t> </a:t>
                      </a:r>
                      <a:r>
                        <a:rPr lang="en-US" sz="2600" dirty="0" err="1" smtClean="0">
                          <a:solidFill>
                            <a:srgbClr val="B1005D"/>
                          </a:solidFill>
                          <a:effectLst/>
                          <a:latin typeface="+mn-lt"/>
                          <a:cs typeface="Helvetica"/>
                        </a:rPr>
                        <a:t>iuran</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pengguna</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dan</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pendapatan</a:t>
                      </a:r>
                      <a:r>
                        <a:rPr lang="en-US" sz="2600" dirty="0" smtClean="0">
                          <a:solidFill>
                            <a:srgbClr val="B1005D"/>
                          </a:solidFill>
                          <a:effectLst/>
                          <a:latin typeface="+mn-lt"/>
                          <a:cs typeface="Helvetica"/>
                        </a:rPr>
                        <a:t> yang </a:t>
                      </a:r>
                      <a:r>
                        <a:rPr lang="en-US" sz="2600" dirty="0" err="1" smtClean="0">
                          <a:solidFill>
                            <a:srgbClr val="B1005D"/>
                          </a:solidFill>
                          <a:effectLst/>
                          <a:latin typeface="+mn-lt"/>
                          <a:cs typeface="Helvetica"/>
                        </a:rPr>
                        <a:t>mencukupi</a:t>
                      </a:r>
                      <a:endParaRPr lang="en-AU" sz="2600" dirty="0" smtClean="0">
                        <a:solidFill>
                          <a:srgbClr val="B1005D"/>
                        </a:solidFill>
                        <a:effectLst/>
                        <a:latin typeface="+mn-lt"/>
                        <a:cs typeface="Helvetica"/>
                      </a:endParaRPr>
                    </a:p>
                    <a:p>
                      <a:pPr marL="342900" lvl="0" indent="-342900">
                        <a:spcAft>
                          <a:spcPts val="200"/>
                        </a:spcAft>
                        <a:buFont typeface="Wingdings" charset="2"/>
                        <a:buChar char="q"/>
                      </a:pPr>
                      <a:r>
                        <a:rPr lang="en-US" sz="2600" dirty="0" err="1" smtClean="0">
                          <a:solidFill>
                            <a:srgbClr val="B1005D"/>
                          </a:solidFill>
                          <a:effectLst/>
                          <a:latin typeface="+mn-lt"/>
                          <a:cs typeface="Helvetica"/>
                        </a:rPr>
                        <a:t>Anggaran</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untuk</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pengeluaran</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besar</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hal</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darurat</a:t>
                      </a:r>
                      <a:endParaRPr lang="en-AU" sz="2600" dirty="0" smtClean="0">
                        <a:solidFill>
                          <a:srgbClr val="B1005D"/>
                        </a:solidFill>
                        <a:effectLst/>
                        <a:latin typeface="+mn-lt"/>
                        <a:cs typeface="Helvetica"/>
                      </a:endParaRPr>
                    </a:p>
                  </a:txBody>
                  <a:tcPr marL="80201" marR="80201" marT="0" marB="0" anchor="ctr">
                    <a:lnL w="12700" cap="flat" cmpd="sng" algn="ctr">
                      <a:solidFill>
                        <a:scrgbClr r="0" g="0" b="0"/>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1026839">
                <a:tc>
                  <a:txBody>
                    <a:bodyPr/>
                    <a:lstStyle/>
                    <a:p>
                      <a:endParaRPr lang="en-AU" sz="2000" dirty="0"/>
                    </a:p>
                  </a:txBody>
                  <a:tcPr marL="80201" marR="80201" marT="0"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l" defTabSz="457200" rtl="0" eaLnBrk="1" fontAlgn="auto" latinLnBrk="0" hangingPunct="1">
                        <a:lnSpc>
                          <a:spcPct val="100000"/>
                        </a:lnSpc>
                        <a:spcBef>
                          <a:spcPts val="0"/>
                        </a:spcBef>
                        <a:spcAft>
                          <a:spcPts val="200"/>
                        </a:spcAft>
                        <a:buClrTx/>
                        <a:buSzTx/>
                        <a:buFont typeface="Wingdings" charset="2"/>
                        <a:buChar char="q"/>
                        <a:tabLst/>
                        <a:defRPr/>
                      </a:pP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Edukasi</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tentang</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manfaat</a:t>
                      </a: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layanan</a:t>
                      </a:r>
                      <a:r>
                        <a:rPr lang="en-US" sz="260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untuk</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menjaga</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motivasi</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pengguna</a:t>
                      </a:r>
                      <a:endParaRPr lang="en-AU" sz="2600" dirty="0" smtClean="0">
                        <a:solidFill>
                          <a:srgbClr val="B1005D"/>
                        </a:solidFill>
                        <a:effectLst/>
                        <a:latin typeface="+mn-lt"/>
                        <a:cs typeface="Helvetica"/>
                      </a:endParaRPr>
                    </a:p>
                  </a:txBody>
                  <a:tcPr marL="80201" marR="80201" marT="0" marB="0" anchor="ctr">
                    <a:lnL w="12700" cap="flat" cmpd="sng" algn="ctr">
                      <a:solidFill>
                        <a:scrgbClr r="0" g="0" b="0"/>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1439440">
                <a:tc>
                  <a:txBody>
                    <a:bodyPr/>
                    <a:lstStyle/>
                    <a:p>
                      <a:endParaRPr lang="en-AU" sz="2000" dirty="0"/>
                    </a:p>
                  </a:txBody>
                  <a:tcPr marL="80201" marR="80201" marT="0"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lvl="0" indent="-342900">
                        <a:spcAft>
                          <a:spcPts val="200"/>
                        </a:spcAft>
                        <a:buFont typeface="Wingdings" charset="2"/>
                        <a:buChar char="q"/>
                      </a:pP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Mendanai</a:t>
                      </a:r>
                      <a:r>
                        <a:rPr lang="en-US" sz="2600" dirty="0" smtClean="0">
                          <a:solidFill>
                            <a:srgbClr val="B1005D"/>
                          </a:solidFill>
                          <a:effectLst/>
                          <a:latin typeface="+mn-lt"/>
                          <a:cs typeface="Helvetica"/>
                        </a:rPr>
                        <a:t> / </a:t>
                      </a:r>
                      <a:r>
                        <a:rPr lang="en-US" sz="2600" dirty="0" err="1" smtClean="0">
                          <a:solidFill>
                            <a:srgbClr val="B1005D"/>
                          </a:solidFill>
                          <a:effectLst/>
                          <a:latin typeface="+mn-lt"/>
                          <a:cs typeface="Helvetica"/>
                        </a:rPr>
                        <a:t>membayar</a:t>
                      </a:r>
                      <a:r>
                        <a:rPr lang="en-US" sz="2600" baseline="0" dirty="0" smtClean="0">
                          <a:solidFill>
                            <a:srgbClr val="B1005D"/>
                          </a:solidFill>
                          <a:effectLst/>
                          <a:latin typeface="+mn-lt"/>
                          <a:cs typeface="Helvetica"/>
                        </a:rPr>
                        <a:t> </a:t>
                      </a:r>
                      <a:r>
                        <a:rPr lang="en-US" sz="2600" dirty="0" smtClean="0">
                          <a:solidFill>
                            <a:srgbClr val="B1005D"/>
                          </a:solidFill>
                          <a:effectLst/>
                          <a:latin typeface="+mn-lt"/>
                          <a:cs typeface="Helvetica"/>
                        </a:rPr>
                        <a:t>operator</a:t>
                      </a:r>
                    </a:p>
                    <a:p>
                      <a:pPr marL="342900" lvl="0" indent="-342900">
                        <a:spcAft>
                          <a:spcPts val="200"/>
                        </a:spcAft>
                        <a:buFont typeface="Wingdings" charset="2"/>
                        <a:buChar char="q"/>
                      </a:pPr>
                      <a:r>
                        <a:rPr lang="en-US" sz="2600" dirty="0" smtClean="0">
                          <a:solidFill>
                            <a:srgbClr val="B1005D"/>
                          </a:solidFill>
                          <a:effectLst/>
                          <a:latin typeface="+mn-lt"/>
                          <a:cs typeface="Helvetica"/>
                        </a:rPr>
                        <a:t> </a:t>
                      </a:r>
                      <a:r>
                        <a:rPr lang="en-US" sz="2600" dirty="0" err="1" smtClean="0">
                          <a:solidFill>
                            <a:srgbClr val="B1005D"/>
                          </a:solidFill>
                          <a:effectLst/>
                          <a:latin typeface="+mn-lt"/>
                          <a:cs typeface="Helvetica"/>
                        </a:rPr>
                        <a:t>Memastikan</a:t>
                      </a:r>
                      <a:r>
                        <a:rPr lang="en-US" sz="2600" baseline="0" dirty="0" smtClean="0">
                          <a:solidFill>
                            <a:srgbClr val="B1005D"/>
                          </a:solidFill>
                          <a:effectLst/>
                          <a:latin typeface="+mn-lt"/>
                          <a:cs typeface="Helvetica"/>
                        </a:rPr>
                        <a:t> </a:t>
                      </a:r>
                      <a:r>
                        <a:rPr lang="en-US" sz="2600" baseline="0" dirty="0" err="1" smtClean="0">
                          <a:solidFill>
                            <a:srgbClr val="B1005D"/>
                          </a:solidFill>
                          <a:effectLst/>
                          <a:latin typeface="+mn-lt"/>
                          <a:cs typeface="Helvetica"/>
                        </a:rPr>
                        <a:t>legitimasi</a:t>
                      </a:r>
                      <a:r>
                        <a:rPr lang="en-US" sz="2600" baseline="0" dirty="0" smtClean="0">
                          <a:solidFill>
                            <a:srgbClr val="B1005D"/>
                          </a:solidFill>
                          <a:effectLst/>
                          <a:latin typeface="+mn-lt"/>
                          <a:cs typeface="Helvetica"/>
                        </a:rPr>
                        <a:t> o</a:t>
                      </a:r>
                      <a:r>
                        <a:rPr lang="en-US" sz="2600" dirty="0" smtClean="0">
                          <a:solidFill>
                            <a:srgbClr val="B1005D"/>
                          </a:solidFill>
                          <a:effectLst/>
                          <a:latin typeface="+mn-lt"/>
                          <a:cs typeface="Helvetica"/>
                        </a:rPr>
                        <a:t>perator di </a:t>
                      </a:r>
                      <a:r>
                        <a:rPr lang="en-US" sz="2600" dirty="0" err="1" smtClean="0">
                          <a:solidFill>
                            <a:srgbClr val="B1005D"/>
                          </a:solidFill>
                          <a:effectLst/>
                          <a:latin typeface="+mn-lt"/>
                          <a:cs typeface="Helvetica"/>
                        </a:rPr>
                        <a:t>masyarakat</a:t>
                      </a:r>
                      <a:endParaRPr lang="en-AU" sz="2600" b="1" dirty="0" smtClean="0">
                        <a:solidFill>
                          <a:srgbClr val="B1005D"/>
                        </a:solidFill>
                        <a:effectLst/>
                        <a:latin typeface="+mn-lt"/>
                        <a:ea typeface="ＭＳ 明朝"/>
                        <a:cs typeface="Helvetica"/>
                      </a:endParaRPr>
                    </a:p>
                  </a:txBody>
                  <a:tcPr marL="80201" marR="80201" marT="0" marB="0" anchor="ctr">
                    <a:lnL w="12700" cap="flat" cmpd="sng" algn="ctr">
                      <a:solidFill>
                        <a:scrgbClr r="0" g="0" b="0"/>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tcPr>
                </a:tc>
              </a:tr>
            </a:tbl>
          </a:graphicData>
        </a:graphic>
      </p:graphicFrame>
      <p:grpSp>
        <p:nvGrpSpPr>
          <p:cNvPr id="16" name="Group 15"/>
          <p:cNvGrpSpPr/>
          <p:nvPr/>
        </p:nvGrpSpPr>
        <p:grpSpPr>
          <a:xfrm>
            <a:off x="429614" y="1812904"/>
            <a:ext cx="1988157" cy="1532380"/>
            <a:chOff x="113370" y="1371600"/>
            <a:chExt cx="1700087" cy="1134534"/>
          </a:xfrm>
        </p:grpSpPr>
        <p:sp>
          <p:nvSpPr>
            <p:cNvPr id="7" name="Rectangle 6"/>
            <p:cNvSpPr/>
            <p:nvPr/>
          </p:nvSpPr>
          <p:spPr>
            <a:xfrm>
              <a:off x="113370" y="1371600"/>
              <a:ext cx="1700087" cy="1134534"/>
            </a:xfrm>
            <a:prstGeom prst="rect">
              <a:avLst/>
            </a:prstGeom>
            <a:solidFill>
              <a:srgbClr val="C25F87">
                <a:alpha val="80000"/>
              </a:srgbClr>
            </a:solidFill>
            <a:ln>
              <a:noFill/>
            </a:ln>
            <a:effectLst/>
          </p:spPr>
          <p:style>
            <a:lnRef idx="1">
              <a:schemeClr val="accent2"/>
            </a:lnRef>
            <a:fillRef idx="2">
              <a:schemeClr val="accent2"/>
            </a:fillRef>
            <a:effectRef idx="1">
              <a:schemeClr val="accent2"/>
            </a:effectRef>
            <a:fontRef idx="minor">
              <a:schemeClr val="dk1"/>
            </a:fontRef>
          </p:style>
        </p:sp>
        <p:sp>
          <p:nvSpPr>
            <p:cNvPr id="8" name="TextBox 7"/>
            <p:cNvSpPr txBox="1"/>
            <p:nvPr/>
          </p:nvSpPr>
          <p:spPr>
            <a:xfrm>
              <a:off x="133686" y="1389780"/>
              <a:ext cx="1679771" cy="546887"/>
            </a:xfrm>
            <a:prstGeom prst="rect">
              <a:avLst/>
            </a:prstGeom>
            <a:noFill/>
          </p:spPr>
          <p:txBody>
            <a:bodyPr wrap="square" rtlCol="0">
              <a:spAutoFit/>
            </a:bodyPr>
            <a:lstStyle/>
            <a:p>
              <a:pPr lvl="0"/>
              <a:r>
                <a:rPr lang="en-AU" b="1" dirty="0" err="1" smtClean="0">
                  <a:solidFill>
                    <a:schemeClr val="bg1"/>
                  </a:solidFill>
                </a:rPr>
                <a:t>Pengoperasian</a:t>
              </a:r>
              <a:r>
                <a:rPr lang="en-AU" b="1" dirty="0" smtClean="0">
                  <a:solidFill>
                    <a:schemeClr val="bg1"/>
                  </a:solidFill>
                </a:rPr>
                <a:t> yang </a:t>
              </a:r>
              <a:r>
                <a:rPr lang="en-AU" b="1" dirty="0" err="1" smtClean="0">
                  <a:solidFill>
                    <a:schemeClr val="bg1"/>
                  </a:solidFill>
                </a:rPr>
                <a:t>baik</a:t>
              </a:r>
              <a:endParaRPr lang="en-AU" b="1" dirty="0" smtClean="0">
                <a:solidFill>
                  <a:schemeClr val="bg1"/>
                </a:solidFill>
              </a:endParaRPr>
            </a:p>
          </p:txBody>
        </p:sp>
      </p:grpSp>
      <p:grpSp>
        <p:nvGrpSpPr>
          <p:cNvPr id="3" name="Group 2"/>
          <p:cNvGrpSpPr/>
          <p:nvPr/>
        </p:nvGrpSpPr>
        <p:grpSpPr>
          <a:xfrm>
            <a:off x="407828" y="3432022"/>
            <a:ext cx="1988157" cy="1384772"/>
            <a:chOff x="132741" y="3104360"/>
            <a:chExt cx="1700087" cy="1722965"/>
          </a:xfrm>
        </p:grpSpPr>
        <p:sp>
          <p:nvSpPr>
            <p:cNvPr id="9" name="Rounded Rectangle 13"/>
            <p:cNvSpPr/>
            <p:nvPr/>
          </p:nvSpPr>
          <p:spPr>
            <a:xfrm>
              <a:off x="132741" y="3138226"/>
              <a:ext cx="1700087" cy="1689099"/>
            </a:xfrm>
            <a:prstGeom prst="rect">
              <a:avLst/>
            </a:prstGeom>
            <a:solidFill>
              <a:srgbClr val="50A271">
                <a:alpha val="80000"/>
              </a:srgbClr>
            </a:solidFill>
            <a:ln>
              <a:noFill/>
            </a:ln>
            <a:effectLst/>
          </p:spPr>
          <p:style>
            <a:lnRef idx="1">
              <a:schemeClr val="accent4"/>
            </a:lnRef>
            <a:fillRef idx="2">
              <a:schemeClr val="accent4"/>
            </a:fillRef>
            <a:effectRef idx="1">
              <a:schemeClr val="accent4"/>
            </a:effectRef>
            <a:fontRef idx="minor">
              <a:schemeClr val="dk1"/>
            </a:fontRef>
          </p:style>
        </p:sp>
        <p:sp>
          <p:nvSpPr>
            <p:cNvPr id="10" name="TextBox 9"/>
            <p:cNvSpPr txBox="1"/>
            <p:nvPr/>
          </p:nvSpPr>
          <p:spPr>
            <a:xfrm>
              <a:off x="146386" y="3104360"/>
              <a:ext cx="1537785" cy="919063"/>
            </a:xfrm>
            <a:prstGeom prst="rect">
              <a:avLst/>
            </a:prstGeom>
            <a:noFill/>
          </p:spPr>
          <p:txBody>
            <a:bodyPr wrap="square" rtlCol="0">
              <a:spAutoFit/>
            </a:bodyPr>
            <a:lstStyle/>
            <a:p>
              <a:pPr lvl="0"/>
              <a:r>
                <a:rPr lang="en-AU" b="1" dirty="0" err="1" smtClean="0">
                  <a:solidFill>
                    <a:schemeClr val="bg1"/>
                  </a:solidFill>
                </a:rPr>
                <a:t>Pembiayaan</a:t>
              </a:r>
              <a:r>
                <a:rPr lang="en-AU" b="1" dirty="0" smtClean="0">
                  <a:solidFill>
                    <a:schemeClr val="bg1"/>
                  </a:solidFill>
                </a:rPr>
                <a:t> </a:t>
              </a:r>
              <a:r>
                <a:rPr lang="en-AU" b="1" dirty="0" err="1" smtClean="0">
                  <a:solidFill>
                    <a:schemeClr val="bg1"/>
                  </a:solidFill>
                </a:rPr>
                <a:t>berkelanjutan</a:t>
              </a:r>
              <a:endParaRPr lang="en-AU" dirty="0">
                <a:solidFill>
                  <a:schemeClr val="bg1"/>
                </a:solidFill>
              </a:endParaRPr>
            </a:p>
          </p:txBody>
        </p:sp>
      </p:grpSp>
      <p:grpSp>
        <p:nvGrpSpPr>
          <p:cNvPr id="4" name="Group 3"/>
          <p:cNvGrpSpPr/>
          <p:nvPr/>
        </p:nvGrpSpPr>
        <p:grpSpPr>
          <a:xfrm>
            <a:off x="429614" y="4859519"/>
            <a:ext cx="1988157" cy="989498"/>
            <a:chOff x="113370" y="4762503"/>
            <a:chExt cx="1700087" cy="1193800"/>
          </a:xfrm>
        </p:grpSpPr>
        <p:sp>
          <p:nvSpPr>
            <p:cNvPr id="11" name="Rounded Rectangle 11"/>
            <p:cNvSpPr/>
            <p:nvPr/>
          </p:nvSpPr>
          <p:spPr>
            <a:xfrm>
              <a:off x="113370" y="4762503"/>
              <a:ext cx="1700087" cy="1193800"/>
            </a:xfrm>
            <a:prstGeom prst="rect">
              <a:avLst/>
            </a:prstGeom>
            <a:solidFill>
              <a:srgbClr val="E2856F">
                <a:alpha val="80000"/>
              </a:srgbClr>
            </a:solidFill>
            <a:ln>
              <a:noFill/>
            </a:ln>
            <a:effectLst/>
          </p:spPr>
          <p:style>
            <a:lnRef idx="1">
              <a:schemeClr val="accent6"/>
            </a:lnRef>
            <a:fillRef idx="2">
              <a:schemeClr val="accent6"/>
            </a:fillRef>
            <a:effectRef idx="1">
              <a:schemeClr val="accent6"/>
            </a:effectRef>
            <a:fontRef idx="minor">
              <a:schemeClr val="dk1"/>
            </a:fontRef>
          </p:style>
        </p:sp>
        <p:sp>
          <p:nvSpPr>
            <p:cNvPr id="12" name="TextBox 11"/>
            <p:cNvSpPr txBox="1"/>
            <p:nvPr/>
          </p:nvSpPr>
          <p:spPr>
            <a:xfrm>
              <a:off x="133686" y="4781893"/>
              <a:ext cx="1675637" cy="965440"/>
            </a:xfrm>
            <a:prstGeom prst="rect">
              <a:avLst/>
            </a:prstGeom>
            <a:noFill/>
          </p:spPr>
          <p:txBody>
            <a:bodyPr wrap="square" rtlCol="0">
              <a:spAutoFit/>
            </a:bodyPr>
            <a:lstStyle/>
            <a:p>
              <a:pPr lvl="0"/>
              <a:r>
                <a:rPr lang="en-AU" sz="2300" b="1" dirty="0" err="1">
                  <a:solidFill>
                    <a:schemeClr val="bg1"/>
                  </a:solidFill>
                </a:rPr>
                <a:t>Menjaga</a:t>
              </a:r>
              <a:r>
                <a:rPr lang="en-AU" sz="2300" b="1" dirty="0">
                  <a:solidFill>
                    <a:schemeClr val="bg1"/>
                  </a:solidFill>
                </a:rPr>
                <a:t> </a:t>
              </a:r>
              <a:r>
                <a:rPr lang="en-AU" sz="2300" b="1" dirty="0" err="1">
                  <a:solidFill>
                    <a:schemeClr val="bg1"/>
                  </a:solidFill>
                </a:rPr>
                <a:t>permintaan</a:t>
              </a:r>
              <a:endParaRPr lang="en-AU" sz="2300" dirty="0">
                <a:solidFill>
                  <a:schemeClr val="bg1"/>
                </a:solidFill>
              </a:endParaRPr>
            </a:p>
          </p:txBody>
        </p:sp>
      </p:grpSp>
      <p:grpSp>
        <p:nvGrpSpPr>
          <p:cNvPr id="17" name="Group 16"/>
          <p:cNvGrpSpPr/>
          <p:nvPr/>
        </p:nvGrpSpPr>
        <p:grpSpPr>
          <a:xfrm>
            <a:off x="423846" y="5924942"/>
            <a:ext cx="1986298" cy="1300498"/>
            <a:chOff x="113370" y="5956301"/>
            <a:chExt cx="1698497" cy="805641"/>
          </a:xfrm>
        </p:grpSpPr>
        <p:sp>
          <p:nvSpPr>
            <p:cNvPr id="13" name="Rounded Rectangle 9"/>
            <p:cNvSpPr/>
            <p:nvPr/>
          </p:nvSpPr>
          <p:spPr>
            <a:xfrm>
              <a:off x="113370" y="5956301"/>
              <a:ext cx="1698073" cy="805641"/>
            </a:xfrm>
            <a:prstGeom prst="rect">
              <a:avLst/>
            </a:prstGeom>
            <a:solidFill>
              <a:srgbClr val="9FCE65">
                <a:alpha val="80000"/>
              </a:srgbClr>
            </a:solidFill>
            <a:ln>
              <a:noFill/>
            </a:ln>
            <a:effectLst/>
          </p:spPr>
          <p:style>
            <a:lnRef idx="1">
              <a:schemeClr val="accent3"/>
            </a:lnRef>
            <a:fillRef idx="2">
              <a:schemeClr val="accent3"/>
            </a:fillRef>
            <a:effectRef idx="1">
              <a:schemeClr val="accent3"/>
            </a:effectRef>
            <a:fontRef idx="minor">
              <a:schemeClr val="dk1"/>
            </a:fontRef>
          </p:style>
        </p:sp>
        <p:sp>
          <p:nvSpPr>
            <p:cNvPr id="14" name="TextBox 13"/>
            <p:cNvSpPr txBox="1"/>
            <p:nvPr/>
          </p:nvSpPr>
          <p:spPr>
            <a:xfrm>
              <a:off x="128607" y="5984542"/>
              <a:ext cx="1683260" cy="495725"/>
            </a:xfrm>
            <a:prstGeom prst="rect">
              <a:avLst/>
            </a:prstGeom>
            <a:noFill/>
          </p:spPr>
          <p:txBody>
            <a:bodyPr wrap="square" rtlCol="0">
              <a:spAutoFit/>
            </a:bodyPr>
            <a:lstStyle/>
            <a:p>
              <a:pPr lvl="0"/>
              <a:r>
                <a:rPr lang="en-AU" sz="2300" b="1" dirty="0" err="1">
                  <a:solidFill>
                    <a:schemeClr val="bg1"/>
                  </a:solidFill>
                </a:rPr>
                <a:t>Pengelolaan</a:t>
              </a:r>
              <a:r>
                <a:rPr lang="en-AU" sz="2300" b="1" dirty="0">
                  <a:solidFill>
                    <a:schemeClr val="bg1"/>
                  </a:solidFill>
                </a:rPr>
                <a:t> </a:t>
              </a:r>
              <a:r>
                <a:rPr lang="en-AU" sz="2300" b="1" dirty="0" err="1">
                  <a:solidFill>
                    <a:schemeClr val="bg1"/>
                  </a:solidFill>
                </a:rPr>
                <a:t>efektif</a:t>
              </a:r>
              <a:endParaRPr lang="en-AU" sz="2300" dirty="0">
                <a:solidFill>
                  <a:schemeClr val="bg1"/>
                </a:solidFill>
              </a:endParaRPr>
            </a:p>
          </p:txBody>
        </p:sp>
      </p:grpSp>
      <p:sp>
        <p:nvSpPr>
          <p:cNvPr id="15" name="TextBox 14"/>
          <p:cNvSpPr txBox="1"/>
          <p:nvPr/>
        </p:nvSpPr>
        <p:spPr>
          <a:xfrm>
            <a:off x="8059821" y="7228984"/>
            <a:ext cx="2427291" cy="320768"/>
          </a:xfrm>
          <a:prstGeom prst="rect">
            <a:avLst/>
          </a:prstGeom>
          <a:noFill/>
        </p:spPr>
        <p:txBody>
          <a:bodyPr wrap="square" lIns="104306" tIns="52153" rIns="104306" bIns="52153" rtlCol="0">
            <a:spAutoFit/>
          </a:bodyPr>
          <a:lstStyle/>
          <a:p>
            <a:pPr algn="r"/>
            <a:r>
              <a:rPr lang="en-AU" sz="1400" dirty="0">
                <a:solidFill>
                  <a:srgbClr val="7F7F7F"/>
                </a:solidFill>
              </a:rPr>
              <a:t>(</a:t>
            </a:r>
            <a:r>
              <a:rPr lang="en-AU" sz="1400" dirty="0" err="1">
                <a:solidFill>
                  <a:srgbClr val="7F7F7F"/>
                </a:solidFill>
              </a:rPr>
              <a:t>Sumber</a:t>
            </a:r>
            <a:r>
              <a:rPr lang="en-AU" sz="1400" dirty="0">
                <a:solidFill>
                  <a:srgbClr val="7F7F7F"/>
                </a:solidFill>
              </a:rPr>
              <a:t>: AKSANSI)</a:t>
            </a:r>
          </a:p>
        </p:txBody>
      </p:sp>
    </p:spTree>
    <p:extLst>
      <p:ext uri="{BB962C8B-B14F-4D97-AF65-F5344CB8AC3E}">
        <p14:creationId xmlns:p14="http://schemas.microsoft.com/office/powerpoint/2010/main" val="42662308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9042" y="172251"/>
            <a:ext cx="10022312" cy="973349"/>
            <a:chOff x="0" y="2324645"/>
            <a:chExt cx="2677914" cy="1606748"/>
          </a:xfrm>
        </p:grpSpPr>
        <p:sp>
          <p:nvSpPr>
            <p:cNvPr id="9" name="Rectangle 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6" name="Rectangle 15"/>
          <p:cNvSpPr/>
          <p:nvPr/>
        </p:nvSpPr>
        <p:spPr>
          <a:xfrm>
            <a:off x="138125" y="1833862"/>
            <a:ext cx="3504657" cy="3897762"/>
          </a:xfrm>
          <a:prstGeom prst="rect">
            <a:avLst/>
          </a:prstGeom>
          <a:solidFill>
            <a:srgbClr val="50A271">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Menetapkan</a:t>
            </a:r>
            <a:r>
              <a:rPr lang="en-AU" sz="4100" dirty="0"/>
              <a:t> </a:t>
            </a:r>
            <a:r>
              <a:rPr lang="en-AU" sz="4100" dirty="0" err="1"/>
              <a:t>tanggung</a:t>
            </a:r>
            <a:r>
              <a:rPr lang="en-AU" sz="4100" dirty="0"/>
              <a:t> </a:t>
            </a:r>
            <a:r>
              <a:rPr lang="en-AU" sz="4100" dirty="0" err="1"/>
              <a:t>jawab</a:t>
            </a:r>
            <a:r>
              <a:rPr lang="en-AU" sz="4100" dirty="0"/>
              <a:t> </a:t>
            </a:r>
            <a:r>
              <a:rPr lang="en-AU" sz="4100" dirty="0" err="1"/>
              <a:t>secara</a:t>
            </a:r>
            <a:r>
              <a:rPr lang="en-AU" sz="4100" dirty="0"/>
              <a:t> </a:t>
            </a:r>
            <a:r>
              <a:rPr lang="en-AU" sz="4100" dirty="0" err="1"/>
              <a:t>kolaboratif</a:t>
            </a:r>
            <a:endParaRPr lang="en-AU" sz="4100" dirty="0"/>
          </a:p>
        </p:txBody>
      </p:sp>
      <p:sp>
        <p:nvSpPr>
          <p:cNvPr id="11" name="TextBox 10"/>
          <p:cNvSpPr txBox="1"/>
          <p:nvPr/>
        </p:nvSpPr>
        <p:spPr>
          <a:xfrm>
            <a:off x="3665282" y="1579253"/>
            <a:ext cx="2730994" cy="3552422"/>
          </a:xfrm>
          <a:prstGeom prst="rect">
            <a:avLst/>
          </a:prstGeom>
          <a:noFill/>
        </p:spPr>
        <p:txBody>
          <a:bodyPr wrap="square" lIns="104306" tIns="52153" rIns="104306" bIns="52153" rtlCol="0">
            <a:spAutoFit/>
          </a:bodyPr>
          <a:lstStyle/>
          <a:p>
            <a:r>
              <a:rPr lang="en-AU" sz="3200" u="sng" dirty="0" err="1">
                <a:solidFill>
                  <a:schemeClr val="tx1">
                    <a:lumMod val="75000"/>
                    <a:lumOff val="25000"/>
                  </a:schemeClr>
                </a:solidFill>
              </a:rPr>
              <a:t>Pemangku</a:t>
            </a:r>
            <a:r>
              <a:rPr lang="en-AU" sz="3200" u="sng" dirty="0">
                <a:solidFill>
                  <a:schemeClr val="tx1">
                    <a:lumMod val="75000"/>
                    <a:lumOff val="25000"/>
                  </a:schemeClr>
                </a:solidFill>
              </a:rPr>
              <a:t> </a:t>
            </a:r>
            <a:r>
              <a:rPr lang="en-AU" sz="3200" u="sng" dirty="0" err="1">
                <a:solidFill>
                  <a:schemeClr val="tx1">
                    <a:lumMod val="75000"/>
                    <a:lumOff val="25000"/>
                  </a:schemeClr>
                </a:solidFill>
              </a:rPr>
              <a:t>kepentingan</a:t>
            </a:r>
            <a:r>
              <a:rPr lang="en-AU" sz="3200" u="sng" dirty="0">
                <a:solidFill>
                  <a:schemeClr val="tx1">
                    <a:lumMod val="75000"/>
                    <a:lumOff val="25000"/>
                  </a:schemeClr>
                </a:solidFill>
              </a:rPr>
              <a:t>? </a:t>
            </a:r>
          </a:p>
          <a:p>
            <a:pPr marL="405633" indent="-405633">
              <a:buFont typeface="Arial"/>
              <a:buChar char="•"/>
            </a:pPr>
            <a:r>
              <a:rPr lang="en-AU" sz="3200" dirty="0" err="1">
                <a:solidFill>
                  <a:schemeClr val="tx1">
                    <a:lumMod val="75000"/>
                    <a:lumOff val="25000"/>
                  </a:schemeClr>
                </a:solidFill>
              </a:rPr>
              <a:t>Pemda</a:t>
            </a:r>
            <a:endParaRPr lang="en-AU" sz="3200" dirty="0">
              <a:solidFill>
                <a:schemeClr val="tx1">
                  <a:lumMod val="75000"/>
                  <a:lumOff val="25000"/>
                </a:schemeClr>
              </a:solidFill>
            </a:endParaRPr>
          </a:p>
          <a:p>
            <a:pPr marL="405633" indent="-405633">
              <a:buFont typeface="Arial"/>
              <a:buChar char="•"/>
            </a:pPr>
            <a:r>
              <a:rPr lang="en-AU" sz="3200" dirty="0" err="1">
                <a:solidFill>
                  <a:schemeClr val="tx1">
                    <a:lumMod val="75000"/>
                    <a:lumOff val="25000"/>
                  </a:schemeClr>
                </a:solidFill>
              </a:rPr>
              <a:t>Walikota</a:t>
            </a:r>
            <a:endParaRPr lang="en-AU" sz="3200" dirty="0">
              <a:solidFill>
                <a:schemeClr val="tx1">
                  <a:lumMod val="75000"/>
                  <a:lumOff val="25000"/>
                </a:schemeClr>
              </a:solidFill>
            </a:endParaRPr>
          </a:p>
          <a:p>
            <a:pPr marL="405633" indent="-405633">
              <a:buFont typeface="Arial"/>
              <a:buChar char="•"/>
            </a:pPr>
            <a:r>
              <a:rPr lang="en-AU" sz="3200" dirty="0">
                <a:solidFill>
                  <a:schemeClr val="tx1">
                    <a:lumMod val="75000"/>
                    <a:lumOff val="25000"/>
                  </a:schemeClr>
                </a:solidFill>
              </a:rPr>
              <a:t>LSM</a:t>
            </a:r>
          </a:p>
          <a:p>
            <a:pPr marL="405633" indent="-405633">
              <a:buFont typeface="Arial"/>
              <a:buChar char="•"/>
            </a:pPr>
            <a:r>
              <a:rPr lang="en-AU" sz="3200" dirty="0" err="1">
                <a:solidFill>
                  <a:schemeClr val="tx1">
                    <a:lumMod val="75000"/>
                    <a:lumOff val="25000"/>
                  </a:schemeClr>
                </a:solidFill>
              </a:rPr>
              <a:t>Pengguna</a:t>
            </a:r>
            <a:endParaRPr lang="en-AU" sz="3200" dirty="0">
              <a:solidFill>
                <a:schemeClr val="tx1">
                  <a:lumMod val="75000"/>
                  <a:lumOff val="25000"/>
                </a:schemeClr>
              </a:solidFill>
            </a:endParaRPr>
          </a:p>
          <a:p>
            <a:pPr marL="405633" indent="-405633">
              <a:buFont typeface="Arial"/>
              <a:buChar char="•"/>
            </a:pPr>
            <a:r>
              <a:rPr lang="en-AU" sz="3200" dirty="0" err="1">
                <a:solidFill>
                  <a:schemeClr val="tx1">
                    <a:lumMod val="75000"/>
                    <a:lumOff val="25000"/>
                  </a:schemeClr>
                </a:solidFill>
              </a:rPr>
              <a:t>dll</a:t>
            </a:r>
            <a:endParaRPr lang="en-AU" sz="3200" dirty="0">
              <a:solidFill>
                <a:schemeClr val="tx1">
                  <a:lumMod val="75000"/>
                  <a:lumOff val="25000"/>
                </a:schemeClr>
              </a:solidFill>
            </a:endParaRPr>
          </a:p>
        </p:txBody>
      </p:sp>
      <p:sp>
        <p:nvSpPr>
          <p:cNvPr id="7" name="TextBox 6"/>
          <p:cNvSpPr txBox="1"/>
          <p:nvPr/>
        </p:nvSpPr>
        <p:spPr>
          <a:xfrm>
            <a:off x="6550544" y="1579253"/>
            <a:ext cx="3982459" cy="3552422"/>
          </a:xfrm>
          <a:prstGeom prst="rect">
            <a:avLst/>
          </a:prstGeom>
          <a:noFill/>
        </p:spPr>
        <p:txBody>
          <a:bodyPr wrap="square" lIns="104306" tIns="52153" rIns="104306" bIns="52153" rtlCol="0">
            <a:spAutoFit/>
          </a:bodyPr>
          <a:lstStyle/>
          <a:p>
            <a:r>
              <a:rPr lang="en-AU" sz="3200" u="sng" dirty="0" err="1">
                <a:solidFill>
                  <a:schemeClr val="tx1">
                    <a:lumMod val="75000"/>
                    <a:lumOff val="25000"/>
                  </a:schemeClr>
                </a:solidFill>
              </a:rPr>
              <a:t>Tanggung</a:t>
            </a:r>
            <a:r>
              <a:rPr lang="en-AU" sz="3200" u="sng" dirty="0">
                <a:solidFill>
                  <a:schemeClr val="tx1">
                    <a:lumMod val="75000"/>
                    <a:lumOff val="25000"/>
                  </a:schemeClr>
                </a:solidFill>
              </a:rPr>
              <a:t> </a:t>
            </a:r>
            <a:r>
              <a:rPr lang="en-AU" sz="3200" u="sng" dirty="0" err="1">
                <a:solidFill>
                  <a:schemeClr val="tx1">
                    <a:lumMod val="75000"/>
                    <a:lumOff val="25000"/>
                  </a:schemeClr>
                </a:solidFill>
              </a:rPr>
              <a:t>jawab</a:t>
            </a:r>
            <a:r>
              <a:rPr lang="en-AU" sz="3200" u="sng" dirty="0">
                <a:solidFill>
                  <a:schemeClr val="tx1">
                    <a:lumMod val="75000"/>
                    <a:lumOff val="25000"/>
                  </a:schemeClr>
                </a:solidFill>
              </a:rPr>
              <a:t>?</a:t>
            </a:r>
          </a:p>
          <a:p>
            <a:pPr marL="405633" indent="-405633">
              <a:buFont typeface="Arial"/>
              <a:buChar char="•"/>
            </a:pPr>
            <a:r>
              <a:rPr lang="en-AU" sz="3200" dirty="0" err="1">
                <a:solidFill>
                  <a:schemeClr val="tx1">
                    <a:lumMod val="75000"/>
                    <a:lumOff val="25000"/>
                  </a:schemeClr>
                </a:solidFill>
              </a:rPr>
              <a:t>Penyedotan</a:t>
            </a:r>
            <a:r>
              <a:rPr lang="en-AU" sz="3200" dirty="0">
                <a:solidFill>
                  <a:schemeClr val="tx1">
                    <a:lumMod val="75000"/>
                    <a:lumOff val="25000"/>
                  </a:schemeClr>
                </a:solidFill>
              </a:rPr>
              <a:t> </a:t>
            </a:r>
            <a:r>
              <a:rPr lang="en-AU" sz="3200" dirty="0" err="1">
                <a:solidFill>
                  <a:schemeClr val="tx1">
                    <a:lumMod val="75000"/>
                    <a:lumOff val="25000"/>
                  </a:schemeClr>
                </a:solidFill>
              </a:rPr>
              <a:t>tinja</a:t>
            </a:r>
            <a:endParaRPr lang="en-AU" sz="3200" dirty="0">
              <a:solidFill>
                <a:schemeClr val="tx1">
                  <a:lumMod val="75000"/>
                  <a:lumOff val="25000"/>
                </a:schemeClr>
              </a:solidFill>
            </a:endParaRPr>
          </a:p>
          <a:p>
            <a:pPr marL="405633" indent="-405633">
              <a:buFont typeface="Arial"/>
              <a:buChar char="•"/>
            </a:pPr>
            <a:r>
              <a:rPr lang="en-AU" sz="3200" dirty="0" err="1">
                <a:solidFill>
                  <a:schemeClr val="tx1">
                    <a:lumMod val="75000"/>
                    <a:lumOff val="25000"/>
                  </a:schemeClr>
                </a:solidFill>
              </a:rPr>
              <a:t>Pemungutan</a:t>
            </a:r>
            <a:r>
              <a:rPr lang="en-AU" sz="3200" dirty="0">
                <a:solidFill>
                  <a:schemeClr val="tx1">
                    <a:lumMod val="75000"/>
                    <a:lumOff val="25000"/>
                  </a:schemeClr>
                </a:solidFill>
              </a:rPr>
              <a:t> </a:t>
            </a:r>
            <a:r>
              <a:rPr lang="en-AU" sz="3200" dirty="0" err="1">
                <a:solidFill>
                  <a:schemeClr val="tx1">
                    <a:lumMod val="75000"/>
                    <a:lumOff val="25000"/>
                  </a:schemeClr>
                </a:solidFill>
              </a:rPr>
              <a:t>iuran</a:t>
            </a:r>
            <a:endParaRPr lang="en-AU" sz="3200" dirty="0">
              <a:solidFill>
                <a:schemeClr val="tx1">
                  <a:lumMod val="75000"/>
                  <a:lumOff val="25000"/>
                </a:schemeClr>
              </a:solidFill>
            </a:endParaRPr>
          </a:p>
          <a:p>
            <a:pPr marL="405633" indent="-405633">
              <a:buFont typeface="Arial"/>
              <a:buChar char="•"/>
            </a:pPr>
            <a:r>
              <a:rPr lang="en-AU" sz="3200" dirty="0" err="1">
                <a:solidFill>
                  <a:schemeClr val="tx1">
                    <a:lumMod val="75000"/>
                    <a:lumOff val="25000"/>
                  </a:schemeClr>
                </a:solidFill>
              </a:rPr>
              <a:t>Pemantauan</a:t>
            </a:r>
            <a:r>
              <a:rPr lang="en-AU" sz="3200" dirty="0">
                <a:solidFill>
                  <a:schemeClr val="tx1">
                    <a:lumMod val="75000"/>
                    <a:lumOff val="25000"/>
                  </a:schemeClr>
                </a:solidFill>
              </a:rPr>
              <a:t> &amp; </a:t>
            </a:r>
            <a:r>
              <a:rPr lang="en-AU" sz="3200" dirty="0" err="1">
                <a:solidFill>
                  <a:schemeClr val="tx1">
                    <a:lumMod val="75000"/>
                    <a:lumOff val="25000"/>
                  </a:schemeClr>
                </a:solidFill>
              </a:rPr>
              <a:t>tindakan</a:t>
            </a:r>
            <a:r>
              <a:rPr lang="en-AU" sz="3200" dirty="0">
                <a:solidFill>
                  <a:schemeClr val="tx1">
                    <a:lumMod val="75000"/>
                    <a:lumOff val="25000"/>
                  </a:schemeClr>
                </a:solidFill>
              </a:rPr>
              <a:t> </a:t>
            </a:r>
            <a:r>
              <a:rPr lang="en-AU" sz="3200" dirty="0" err="1">
                <a:solidFill>
                  <a:schemeClr val="tx1">
                    <a:lumMod val="75000"/>
                    <a:lumOff val="25000"/>
                  </a:schemeClr>
                </a:solidFill>
              </a:rPr>
              <a:t>korektif</a:t>
            </a:r>
            <a:endParaRPr lang="en-AU" sz="3200" dirty="0">
              <a:solidFill>
                <a:schemeClr val="tx1">
                  <a:lumMod val="75000"/>
                  <a:lumOff val="25000"/>
                </a:schemeClr>
              </a:solidFill>
            </a:endParaRPr>
          </a:p>
          <a:p>
            <a:pPr marL="405633" indent="-405633">
              <a:buFont typeface="Arial"/>
              <a:buChar char="•"/>
            </a:pPr>
            <a:r>
              <a:rPr lang="en-AU" sz="3200" dirty="0" err="1">
                <a:solidFill>
                  <a:schemeClr val="tx1">
                    <a:lumMod val="75000"/>
                    <a:lumOff val="25000"/>
                  </a:schemeClr>
                </a:solidFill>
              </a:rPr>
              <a:t>Perbaikan</a:t>
            </a:r>
            <a:r>
              <a:rPr lang="en-AU" sz="3200" dirty="0">
                <a:solidFill>
                  <a:schemeClr val="tx1">
                    <a:lumMod val="75000"/>
                    <a:lumOff val="25000"/>
                  </a:schemeClr>
                </a:solidFill>
              </a:rPr>
              <a:t> </a:t>
            </a:r>
            <a:r>
              <a:rPr lang="en-AU" sz="3200" dirty="0" err="1">
                <a:solidFill>
                  <a:schemeClr val="tx1">
                    <a:lumMod val="75000"/>
                    <a:lumOff val="25000"/>
                  </a:schemeClr>
                </a:solidFill>
              </a:rPr>
              <a:t>besar</a:t>
            </a:r>
            <a:endParaRPr lang="en-AU" sz="3200" dirty="0">
              <a:solidFill>
                <a:schemeClr val="tx1">
                  <a:lumMod val="75000"/>
                  <a:lumOff val="25000"/>
                </a:schemeClr>
              </a:solidFill>
            </a:endParaRPr>
          </a:p>
          <a:p>
            <a:pPr marL="405633" indent="-405633">
              <a:buFont typeface="Arial"/>
              <a:buChar char="•"/>
            </a:pPr>
            <a:r>
              <a:rPr lang="en-AU" sz="3200" dirty="0" err="1">
                <a:solidFill>
                  <a:schemeClr val="tx1">
                    <a:lumMod val="75000"/>
                    <a:lumOff val="25000"/>
                  </a:schemeClr>
                </a:solidFill>
              </a:rPr>
              <a:t>dll</a:t>
            </a:r>
            <a:endParaRPr lang="en-AU" sz="3200" dirty="0">
              <a:solidFill>
                <a:schemeClr val="tx1">
                  <a:lumMod val="75000"/>
                  <a:lumOff val="25000"/>
                </a:schemeClr>
              </a:solidFill>
            </a:endParaRPr>
          </a:p>
        </p:txBody>
      </p:sp>
      <p:sp>
        <p:nvSpPr>
          <p:cNvPr id="12" name="TextBox 11"/>
          <p:cNvSpPr txBox="1"/>
          <p:nvPr/>
        </p:nvSpPr>
        <p:spPr>
          <a:xfrm>
            <a:off x="3518485" y="5006567"/>
            <a:ext cx="7014518" cy="2598315"/>
          </a:xfrm>
          <a:prstGeom prst="rect">
            <a:avLst/>
          </a:prstGeom>
          <a:noFill/>
        </p:spPr>
        <p:txBody>
          <a:bodyPr wrap="square" lIns="104306" tIns="52153" rIns="104306" bIns="52153" rtlCol="0">
            <a:spAutoFit/>
          </a:bodyPr>
          <a:lstStyle/>
          <a:p>
            <a:pPr algn="ctr"/>
            <a:r>
              <a:rPr lang="en-AU" sz="2700" dirty="0" err="1">
                <a:solidFill>
                  <a:schemeClr val="tx1">
                    <a:lumMod val="75000"/>
                    <a:lumOff val="25000"/>
                  </a:schemeClr>
                </a:solidFill>
              </a:rPr>
              <a:t>Bagaimana</a:t>
            </a:r>
            <a:r>
              <a:rPr lang="en-AU" sz="2700" dirty="0">
                <a:solidFill>
                  <a:schemeClr val="tx1">
                    <a:lumMod val="75000"/>
                    <a:lumOff val="25000"/>
                  </a:schemeClr>
                </a:solidFill>
              </a:rPr>
              <a:t> </a:t>
            </a:r>
            <a:r>
              <a:rPr lang="en-AU" sz="2700" dirty="0" err="1">
                <a:solidFill>
                  <a:schemeClr val="tx1">
                    <a:lumMod val="75000"/>
                    <a:lumOff val="25000"/>
                  </a:schemeClr>
                </a:solidFill>
              </a:rPr>
              <a:t>hal-hal</a:t>
            </a:r>
            <a:r>
              <a:rPr lang="en-AU" sz="2700" dirty="0">
                <a:solidFill>
                  <a:schemeClr val="tx1">
                    <a:lumMod val="75000"/>
                    <a:lumOff val="25000"/>
                  </a:schemeClr>
                </a:solidFill>
              </a:rPr>
              <a:t> </a:t>
            </a:r>
            <a:r>
              <a:rPr lang="en-AU" sz="2700" dirty="0" err="1">
                <a:solidFill>
                  <a:schemeClr val="tx1">
                    <a:lumMod val="75000"/>
                    <a:lumOff val="25000"/>
                  </a:schemeClr>
                </a:solidFill>
              </a:rPr>
              <a:t>ini</a:t>
            </a:r>
            <a:r>
              <a:rPr lang="en-AU" sz="2700" dirty="0">
                <a:solidFill>
                  <a:schemeClr val="tx1">
                    <a:lumMod val="75000"/>
                    <a:lumOff val="25000"/>
                  </a:schemeClr>
                </a:solidFill>
              </a:rPr>
              <a:t> </a:t>
            </a:r>
            <a:r>
              <a:rPr lang="en-AU" sz="2700" dirty="0" err="1">
                <a:solidFill>
                  <a:schemeClr val="tx1">
                    <a:lumMod val="75000"/>
                    <a:lumOff val="25000"/>
                  </a:schemeClr>
                </a:solidFill>
              </a:rPr>
              <a:t>dapat</a:t>
            </a:r>
            <a:r>
              <a:rPr lang="en-AU" sz="2700" dirty="0">
                <a:solidFill>
                  <a:schemeClr val="tx1">
                    <a:lumMod val="75000"/>
                    <a:lumOff val="25000"/>
                  </a:schemeClr>
                </a:solidFill>
              </a:rPr>
              <a:t> </a:t>
            </a:r>
            <a:r>
              <a:rPr lang="en-AU" sz="2700" dirty="0" err="1">
                <a:solidFill>
                  <a:schemeClr val="tx1">
                    <a:lumMod val="75000"/>
                    <a:lumOff val="25000"/>
                  </a:schemeClr>
                </a:solidFill>
              </a:rPr>
              <a:t>dihubungkan</a:t>
            </a:r>
            <a:r>
              <a:rPr lang="en-AU" sz="2700" dirty="0">
                <a:solidFill>
                  <a:schemeClr val="tx1">
                    <a:lumMod val="75000"/>
                    <a:lumOff val="25000"/>
                  </a:schemeClr>
                </a:solidFill>
              </a:rPr>
              <a:t> </a:t>
            </a:r>
            <a:r>
              <a:rPr lang="en-AU" sz="2700" dirty="0" err="1">
                <a:solidFill>
                  <a:schemeClr val="tx1">
                    <a:lumMod val="75000"/>
                    <a:lumOff val="25000"/>
                  </a:schemeClr>
                </a:solidFill>
              </a:rPr>
              <a:t>dengan</a:t>
            </a:r>
            <a:r>
              <a:rPr lang="en-AU" sz="2700" dirty="0">
                <a:solidFill>
                  <a:schemeClr val="tx1">
                    <a:lumMod val="75000"/>
                    <a:lumOff val="25000"/>
                  </a:schemeClr>
                </a:solidFill>
              </a:rPr>
              <a:t> </a:t>
            </a:r>
            <a:r>
              <a:rPr lang="en-AU" sz="2700" dirty="0" err="1">
                <a:solidFill>
                  <a:schemeClr val="tx1">
                    <a:lumMod val="75000"/>
                    <a:lumOff val="25000"/>
                  </a:schemeClr>
                </a:solidFill>
              </a:rPr>
              <a:t>benar</a:t>
            </a:r>
            <a:r>
              <a:rPr lang="en-AU" sz="2700" dirty="0">
                <a:solidFill>
                  <a:schemeClr val="tx1">
                    <a:lumMod val="75000"/>
                    <a:lumOff val="25000"/>
                  </a:schemeClr>
                </a:solidFill>
              </a:rPr>
              <a:t> </a:t>
            </a:r>
            <a:r>
              <a:rPr lang="en-AU" sz="2700" dirty="0" err="1">
                <a:solidFill>
                  <a:schemeClr val="tx1">
                    <a:lumMod val="75000"/>
                    <a:lumOff val="25000"/>
                  </a:schemeClr>
                </a:solidFill>
              </a:rPr>
              <a:t>berdasarkan</a:t>
            </a:r>
            <a:r>
              <a:rPr lang="en-AU" sz="2700" dirty="0">
                <a:solidFill>
                  <a:schemeClr val="tx1">
                    <a:lumMod val="75000"/>
                    <a:lumOff val="25000"/>
                  </a:schemeClr>
                </a:solidFill>
              </a:rPr>
              <a:t> </a:t>
            </a:r>
            <a:r>
              <a:rPr lang="en-AU" sz="2700" dirty="0" err="1">
                <a:solidFill>
                  <a:schemeClr val="tx1">
                    <a:lumMod val="75000"/>
                    <a:lumOff val="25000"/>
                  </a:schemeClr>
                </a:solidFill>
              </a:rPr>
              <a:t>konteks</a:t>
            </a:r>
            <a:r>
              <a:rPr lang="en-AU" sz="2700" dirty="0">
                <a:solidFill>
                  <a:schemeClr val="tx1">
                    <a:lumMod val="75000"/>
                    <a:lumOff val="25000"/>
                  </a:schemeClr>
                </a:solidFill>
              </a:rPr>
              <a:t> </a:t>
            </a:r>
            <a:r>
              <a:rPr lang="en-AU" sz="2700" dirty="0" err="1">
                <a:solidFill>
                  <a:schemeClr val="tx1">
                    <a:lumMod val="75000"/>
                    <a:lumOff val="25000"/>
                  </a:schemeClr>
                </a:solidFill>
              </a:rPr>
              <a:t>unik</a:t>
            </a:r>
            <a:r>
              <a:rPr lang="en-AU" sz="2700" dirty="0">
                <a:solidFill>
                  <a:schemeClr val="tx1">
                    <a:lumMod val="75000"/>
                    <a:lumOff val="25000"/>
                  </a:schemeClr>
                </a:solidFill>
              </a:rPr>
              <a:t> </a:t>
            </a:r>
            <a:r>
              <a:rPr lang="en-AU" sz="2700" dirty="0" err="1">
                <a:solidFill>
                  <a:schemeClr val="tx1">
                    <a:lumMod val="75000"/>
                    <a:lumOff val="25000"/>
                  </a:schemeClr>
                </a:solidFill>
              </a:rPr>
              <a:t>pada</a:t>
            </a:r>
            <a:r>
              <a:rPr lang="en-AU" sz="2700" dirty="0">
                <a:solidFill>
                  <a:schemeClr val="tx1">
                    <a:lumMod val="75000"/>
                    <a:lumOff val="25000"/>
                  </a:schemeClr>
                </a:solidFill>
              </a:rPr>
              <a:t> </a:t>
            </a:r>
            <a:r>
              <a:rPr lang="en-AU" sz="2700" dirty="0" err="1">
                <a:solidFill>
                  <a:schemeClr val="tx1">
                    <a:lumMod val="75000"/>
                    <a:lumOff val="25000"/>
                  </a:schemeClr>
                </a:solidFill>
              </a:rPr>
              <a:t>masing-masing</a:t>
            </a:r>
            <a:r>
              <a:rPr lang="en-AU" sz="2700" dirty="0">
                <a:solidFill>
                  <a:schemeClr val="tx1">
                    <a:lumMod val="75000"/>
                    <a:lumOff val="25000"/>
                  </a:schemeClr>
                </a:solidFill>
              </a:rPr>
              <a:t> </a:t>
            </a:r>
            <a:r>
              <a:rPr lang="en-AU" sz="2700" dirty="0" err="1">
                <a:solidFill>
                  <a:schemeClr val="tx1">
                    <a:lumMod val="75000"/>
                    <a:lumOff val="25000"/>
                  </a:schemeClr>
                </a:solidFill>
              </a:rPr>
              <a:t>ruangnya</a:t>
            </a:r>
            <a:r>
              <a:rPr lang="en-AU" sz="2700" dirty="0">
                <a:solidFill>
                  <a:schemeClr val="tx1">
                    <a:lumMod val="75000"/>
                    <a:lumOff val="25000"/>
                  </a:schemeClr>
                </a:solidFill>
              </a:rPr>
              <a:t>? </a:t>
            </a:r>
          </a:p>
          <a:p>
            <a:pPr algn="ctr"/>
            <a:r>
              <a:rPr lang="en-AU" sz="2700" dirty="0">
                <a:solidFill>
                  <a:schemeClr val="tx1">
                    <a:lumMod val="75000"/>
                    <a:lumOff val="25000"/>
                  </a:schemeClr>
                </a:solidFill>
              </a:rPr>
              <a:t>  </a:t>
            </a:r>
          </a:p>
          <a:p>
            <a:pPr algn="ctr"/>
            <a:r>
              <a:rPr lang="en-AU" sz="2700" dirty="0">
                <a:solidFill>
                  <a:schemeClr val="tx1">
                    <a:lumMod val="75000"/>
                    <a:lumOff val="25000"/>
                  </a:schemeClr>
                </a:solidFill>
              </a:rPr>
              <a:t>Hal </a:t>
            </a:r>
            <a:r>
              <a:rPr lang="en-AU" sz="2700" dirty="0" err="1">
                <a:solidFill>
                  <a:schemeClr val="tx1">
                    <a:lumMod val="75000"/>
                    <a:lumOff val="25000"/>
                  </a:schemeClr>
                </a:solidFill>
              </a:rPr>
              <a:t>ini</a:t>
            </a:r>
            <a:r>
              <a:rPr lang="en-AU" sz="2700" dirty="0">
                <a:solidFill>
                  <a:schemeClr val="tx1">
                    <a:lumMod val="75000"/>
                    <a:lumOff val="25000"/>
                  </a:schemeClr>
                </a:solidFill>
              </a:rPr>
              <a:t> </a:t>
            </a:r>
            <a:r>
              <a:rPr lang="en-AU" sz="2700" dirty="0" err="1">
                <a:solidFill>
                  <a:schemeClr val="tx1">
                    <a:lumMod val="75000"/>
                    <a:lumOff val="25000"/>
                  </a:schemeClr>
                </a:solidFill>
              </a:rPr>
              <a:t>akan</a:t>
            </a:r>
            <a:r>
              <a:rPr lang="en-AU" sz="2700" dirty="0">
                <a:solidFill>
                  <a:schemeClr val="tx1">
                    <a:lumMod val="75000"/>
                    <a:lumOff val="25000"/>
                  </a:schemeClr>
                </a:solidFill>
              </a:rPr>
              <a:t> </a:t>
            </a:r>
            <a:r>
              <a:rPr lang="en-AU" sz="2700" dirty="0" err="1">
                <a:solidFill>
                  <a:schemeClr val="tx1">
                    <a:lumMod val="75000"/>
                    <a:lumOff val="25000"/>
                  </a:schemeClr>
                </a:solidFill>
              </a:rPr>
              <a:t>ditelusuri</a:t>
            </a:r>
            <a:r>
              <a:rPr lang="en-AU" sz="2700" dirty="0">
                <a:solidFill>
                  <a:schemeClr val="tx1">
                    <a:lumMod val="75000"/>
                    <a:lumOff val="25000"/>
                  </a:schemeClr>
                </a:solidFill>
              </a:rPr>
              <a:t> </a:t>
            </a:r>
            <a:r>
              <a:rPr lang="en-AU" sz="2700" dirty="0" err="1">
                <a:solidFill>
                  <a:schemeClr val="tx1">
                    <a:lumMod val="75000"/>
                    <a:lumOff val="25000"/>
                  </a:schemeClr>
                </a:solidFill>
              </a:rPr>
              <a:t>dalam</a:t>
            </a:r>
            <a:r>
              <a:rPr lang="en-AU" sz="2700" dirty="0">
                <a:solidFill>
                  <a:schemeClr val="tx1">
                    <a:lumMod val="75000"/>
                    <a:lumOff val="25000"/>
                  </a:schemeClr>
                </a:solidFill>
              </a:rPr>
              <a:t> </a:t>
            </a:r>
            <a:r>
              <a:rPr lang="en-AU" sz="2700" dirty="0" err="1">
                <a:solidFill>
                  <a:schemeClr val="tx1">
                    <a:lumMod val="75000"/>
                    <a:lumOff val="25000"/>
                  </a:schemeClr>
                </a:solidFill>
              </a:rPr>
              <a:t>kegiatan</a:t>
            </a:r>
            <a:r>
              <a:rPr lang="en-AU" sz="2700" dirty="0">
                <a:solidFill>
                  <a:schemeClr val="tx1">
                    <a:lumMod val="75000"/>
                    <a:lumOff val="25000"/>
                  </a:schemeClr>
                </a:solidFill>
              </a:rPr>
              <a:t> </a:t>
            </a:r>
            <a:r>
              <a:rPr lang="en-AU" sz="2700" dirty="0" err="1">
                <a:solidFill>
                  <a:schemeClr val="tx1">
                    <a:lumMod val="75000"/>
                    <a:lumOff val="25000"/>
                  </a:schemeClr>
                </a:solidFill>
              </a:rPr>
              <a:t>berikuitnya</a:t>
            </a:r>
            <a:r>
              <a:rPr lang="en-AU" sz="2700" dirty="0">
                <a:solidFill>
                  <a:schemeClr val="tx1">
                    <a:lumMod val="75000"/>
                    <a:lumOff val="25000"/>
                  </a:schemeClr>
                </a:solidFill>
              </a:rPr>
              <a:t>. </a:t>
            </a:r>
          </a:p>
        </p:txBody>
      </p:sp>
    </p:spTree>
    <p:extLst>
      <p:ext uri="{BB962C8B-B14F-4D97-AF65-F5344CB8AC3E}">
        <p14:creationId xmlns:p14="http://schemas.microsoft.com/office/powerpoint/2010/main" val="354341149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39431" y="3354010"/>
            <a:ext cx="3033604" cy="983311"/>
          </a:xfrm>
          <a:prstGeom prst="rect">
            <a:avLst/>
          </a:prstGeom>
          <a:solidFill>
            <a:schemeClr val="bg1">
              <a:lumMod val="65000"/>
              <a:alpha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grpSp>
        <p:nvGrpSpPr>
          <p:cNvPr id="27" name="Group 26"/>
          <p:cNvGrpSpPr/>
          <p:nvPr/>
        </p:nvGrpSpPr>
        <p:grpSpPr>
          <a:xfrm>
            <a:off x="224434" y="3271771"/>
            <a:ext cx="10116920" cy="1188612"/>
            <a:chOff x="190886" y="4745196"/>
            <a:chExt cx="8780934" cy="1371952"/>
          </a:xfrm>
        </p:grpSpPr>
        <p:sp>
          <p:nvSpPr>
            <p:cNvPr id="28" name="Down Arrow 27"/>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29" name="Down Arrow 28"/>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sp>
        <p:nvSpPr>
          <p:cNvPr id="15" name="Title 1"/>
          <p:cNvSpPr txBox="1">
            <a:spLocks/>
          </p:cNvSpPr>
          <p:nvPr/>
        </p:nvSpPr>
        <p:spPr>
          <a:xfrm>
            <a:off x="224434" y="1081999"/>
            <a:ext cx="10022312" cy="2013116"/>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gn="ctr"/>
            <a:r>
              <a:rPr lang="en-AU" sz="5000" dirty="0" err="1">
                <a:solidFill>
                  <a:srgbClr val="404040"/>
                </a:solidFill>
              </a:rPr>
              <a:t>Apakah</a:t>
            </a:r>
            <a:r>
              <a:rPr lang="en-AU" sz="5000" dirty="0">
                <a:solidFill>
                  <a:srgbClr val="404040"/>
                </a:solidFill>
              </a:rPr>
              <a:t> </a:t>
            </a:r>
            <a:r>
              <a:rPr lang="en-AU" sz="5000" dirty="0" err="1">
                <a:solidFill>
                  <a:srgbClr val="404040"/>
                </a:solidFill>
              </a:rPr>
              <a:t>alat-alat</a:t>
            </a:r>
            <a:r>
              <a:rPr lang="en-AU" sz="5000" dirty="0">
                <a:solidFill>
                  <a:srgbClr val="404040"/>
                </a:solidFill>
              </a:rPr>
              <a:t> yang ‘</a:t>
            </a:r>
            <a:r>
              <a:rPr lang="en-AU" sz="5000" dirty="0" err="1">
                <a:solidFill>
                  <a:srgbClr val="404040"/>
                </a:solidFill>
              </a:rPr>
              <a:t>dipimpin</a:t>
            </a:r>
            <a:r>
              <a:rPr lang="en-AU" sz="5000" dirty="0">
                <a:solidFill>
                  <a:srgbClr val="404040"/>
                </a:solidFill>
              </a:rPr>
              <a:t> </a:t>
            </a:r>
            <a:r>
              <a:rPr lang="en-AU" sz="5000" dirty="0" err="1">
                <a:solidFill>
                  <a:srgbClr val="404040"/>
                </a:solidFill>
              </a:rPr>
              <a:t>lembaga</a:t>
            </a:r>
            <a:r>
              <a:rPr lang="en-AU" sz="5000" dirty="0">
                <a:solidFill>
                  <a:srgbClr val="404040"/>
                </a:solidFill>
              </a:rPr>
              <a:t>’ </a:t>
            </a:r>
            <a:r>
              <a:rPr lang="en-AU" sz="5000" dirty="0" err="1">
                <a:solidFill>
                  <a:srgbClr val="404040"/>
                </a:solidFill>
              </a:rPr>
              <a:t>ini</a:t>
            </a:r>
            <a:r>
              <a:rPr lang="en-AU" sz="5000" dirty="0">
                <a:solidFill>
                  <a:srgbClr val="404040"/>
                </a:solidFill>
              </a:rPr>
              <a:t> </a:t>
            </a:r>
            <a:r>
              <a:rPr lang="en-AU" sz="5000" dirty="0" err="1">
                <a:solidFill>
                  <a:srgbClr val="404040"/>
                </a:solidFill>
              </a:rPr>
              <a:t>bermanfaat</a:t>
            </a:r>
            <a:r>
              <a:rPr lang="en-AU" sz="5000" dirty="0">
                <a:solidFill>
                  <a:srgbClr val="404040"/>
                </a:solidFill>
              </a:rPr>
              <a:t> </a:t>
            </a:r>
            <a:r>
              <a:rPr lang="en-AU" sz="5000" dirty="0" err="1">
                <a:solidFill>
                  <a:srgbClr val="404040"/>
                </a:solidFill>
              </a:rPr>
              <a:t>bagi</a:t>
            </a:r>
            <a:r>
              <a:rPr lang="en-AU" sz="5000" dirty="0">
                <a:solidFill>
                  <a:srgbClr val="404040"/>
                </a:solidFill>
              </a:rPr>
              <a:t> </a:t>
            </a:r>
            <a:r>
              <a:rPr lang="en-AU" sz="5000" dirty="0" err="1">
                <a:solidFill>
                  <a:srgbClr val="404040"/>
                </a:solidFill>
              </a:rPr>
              <a:t>Pemda</a:t>
            </a:r>
            <a:r>
              <a:rPr lang="en-AU" sz="5000" dirty="0">
                <a:solidFill>
                  <a:srgbClr val="404040"/>
                </a:solidFill>
              </a:rPr>
              <a:t>?</a:t>
            </a:r>
          </a:p>
        </p:txBody>
      </p:sp>
      <p:sp>
        <p:nvSpPr>
          <p:cNvPr id="18" name="Rectangle 17"/>
          <p:cNvSpPr/>
          <p:nvPr/>
        </p:nvSpPr>
        <p:spPr>
          <a:xfrm>
            <a:off x="232934" y="3298000"/>
            <a:ext cx="3033604" cy="1119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sp>
        <p:nvSpPr>
          <p:cNvPr id="30" name="Title 1"/>
          <p:cNvSpPr txBox="1">
            <a:spLocks/>
          </p:cNvSpPr>
          <p:nvPr/>
        </p:nvSpPr>
        <p:spPr>
          <a:xfrm>
            <a:off x="319042" y="4413443"/>
            <a:ext cx="10022312" cy="2524036"/>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gn="ctr"/>
            <a:r>
              <a:rPr lang="en-AU" sz="5000" dirty="0" err="1"/>
              <a:t>Tergantung</a:t>
            </a:r>
            <a:r>
              <a:rPr lang="en-AU" sz="5000" dirty="0"/>
              <a:t> </a:t>
            </a:r>
            <a:r>
              <a:rPr lang="en-AU" sz="5000" dirty="0" err="1"/>
              <a:t>pada</a:t>
            </a:r>
            <a:r>
              <a:rPr lang="en-AU" sz="5000" dirty="0"/>
              <a:t> </a:t>
            </a:r>
            <a:r>
              <a:rPr lang="en-AU" sz="5000" dirty="0" err="1"/>
              <a:t>kebutuhan</a:t>
            </a:r>
            <a:r>
              <a:rPr lang="en-AU" sz="5000" dirty="0"/>
              <a:t> </a:t>
            </a:r>
            <a:r>
              <a:rPr lang="en-AU" sz="5000" dirty="0" err="1"/>
              <a:t>dan</a:t>
            </a:r>
            <a:r>
              <a:rPr lang="en-AU" sz="5000" dirty="0"/>
              <a:t> </a:t>
            </a:r>
            <a:r>
              <a:rPr lang="en-AU" sz="5000" dirty="0" err="1"/>
              <a:t>kekuatan</a:t>
            </a:r>
            <a:r>
              <a:rPr lang="en-AU" sz="5000" dirty="0"/>
              <a:t> di </a:t>
            </a:r>
            <a:r>
              <a:rPr lang="en-AU" sz="5000" dirty="0" err="1"/>
              <a:t>masing-masing</a:t>
            </a:r>
            <a:r>
              <a:rPr lang="en-AU" sz="5000" dirty="0"/>
              <a:t> </a:t>
            </a:r>
            <a:r>
              <a:rPr lang="en-AU" sz="5000" dirty="0" err="1"/>
              <a:t>wilayah</a:t>
            </a:r>
            <a:r>
              <a:rPr lang="en-AU" sz="5000" dirty="0"/>
              <a:t>! </a:t>
            </a:r>
          </a:p>
        </p:txBody>
      </p:sp>
      <p:sp>
        <p:nvSpPr>
          <p:cNvPr id="19" name="Title 1"/>
          <p:cNvSpPr>
            <a:spLocks noGrp="1"/>
          </p:cNvSpPr>
          <p:nvPr>
            <p:ph type="title"/>
          </p:nvPr>
        </p:nvSpPr>
        <p:spPr>
          <a:xfrm>
            <a:off x="319042" y="172251"/>
            <a:ext cx="10022312" cy="854588"/>
          </a:xfrm>
        </p:spPr>
        <p:txBody>
          <a:bodyPr>
            <a:normAutofit/>
          </a:bodyPr>
          <a:lstStyle/>
          <a:p>
            <a:r>
              <a:rPr lang="en-AU" dirty="0" smtClean="0"/>
              <a:t>PESAN UTAMA</a:t>
            </a:r>
            <a:endParaRPr lang="en-AU" dirty="0"/>
          </a:p>
        </p:txBody>
      </p:sp>
      <p:grpSp>
        <p:nvGrpSpPr>
          <p:cNvPr id="33" name="Group 32"/>
          <p:cNvGrpSpPr/>
          <p:nvPr/>
        </p:nvGrpSpPr>
        <p:grpSpPr>
          <a:xfrm>
            <a:off x="6931020" y="3349502"/>
            <a:ext cx="3410335" cy="983311"/>
            <a:chOff x="0" y="2324645"/>
            <a:chExt cx="2677914" cy="1606748"/>
          </a:xfrm>
        </p:grpSpPr>
        <p:sp>
          <p:nvSpPr>
            <p:cNvPr id="34" name="Rectangle 33"/>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5" name="Rectangle 34"/>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grpSp>
        <p:nvGrpSpPr>
          <p:cNvPr id="20" name="Group 19"/>
          <p:cNvGrpSpPr/>
          <p:nvPr/>
        </p:nvGrpSpPr>
        <p:grpSpPr>
          <a:xfrm>
            <a:off x="3331120" y="3349501"/>
            <a:ext cx="3492439" cy="987819"/>
            <a:chOff x="2945705" y="450105"/>
            <a:chExt cx="2677914" cy="1606748"/>
          </a:xfrm>
          <a:solidFill>
            <a:schemeClr val="bg1">
              <a:lumMod val="65000"/>
              <a:alpha val="50000"/>
            </a:schemeClr>
          </a:solidFill>
        </p:grpSpPr>
        <p:sp>
          <p:nvSpPr>
            <p:cNvPr id="21" name="Rectangle 20"/>
            <p:cNvSpPr/>
            <p:nvPr/>
          </p:nvSpPr>
          <p:spPr>
            <a:xfrm>
              <a:off x="2945705" y="45010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2" name="Rectangle 21"/>
            <p:cNvSpPr/>
            <p:nvPr/>
          </p:nvSpPr>
          <p:spPr>
            <a:xfrm>
              <a:off x="2945705" y="45010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spTree>
    <p:extLst>
      <p:ext uri="{BB962C8B-B14F-4D97-AF65-F5344CB8AC3E}">
        <p14:creationId xmlns:p14="http://schemas.microsoft.com/office/powerpoint/2010/main" val="42491943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383445" y="1439948"/>
            <a:ext cx="3814880" cy="1492448"/>
          </a:xfrm>
          <a:prstGeom prst="rect">
            <a:avLst/>
          </a:prstGeom>
          <a:solidFill>
            <a:srgbClr val="50A271">
              <a:alpha val="8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3200" dirty="0" err="1"/>
              <a:t>Formalisasi</a:t>
            </a:r>
            <a:r>
              <a:rPr lang="en-AU" sz="3200" dirty="0"/>
              <a:t> </a:t>
            </a:r>
            <a:r>
              <a:rPr lang="en-AU" sz="3200" dirty="0" err="1"/>
              <a:t>kemitraan</a:t>
            </a:r>
            <a:r>
              <a:rPr lang="en-AU" sz="3200" dirty="0"/>
              <a:t> </a:t>
            </a:r>
            <a:r>
              <a:rPr lang="en-AU" sz="3200" dirty="0" err="1"/>
              <a:t>publik</a:t>
            </a:r>
            <a:r>
              <a:rPr lang="en-AU" sz="3200" dirty="0"/>
              <a:t> /</a:t>
            </a:r>
            <a:r>
              <a:rPr lang="en-AU" sz="3200" dirty="0" err="1"/>
              <a:t>swasta</a:t>
            </a:r>
            <a:endParaRPr lang="en-AU" sz="3200" dirty="0"/>
          </a:p>
        </p:txBody>
      </p:sp>
      <p:sp>
        <p:nvSpPr>
          <p:cNvPr id="27" name="Rectangle 26"/>
          <p:cNvSpPr/>
          <p:nvPr/>
        </p:nvSpPr>
        <p:spPr>
          <a:xfrm>
            <a:off x="6360126" y="3397335"/>
            <a:ext cx="3844585" cy="1630981"/>
          </a:xfrm>
          <a:prstGeom prst="rect">
            <a:avLst/>
          </a:prstGeom>
          <a:solidFill>
            <a:srgbClr val="50A271">
              <a:alpha val="8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3200" dirty="0" err="1"/>
              <a:t>Menetapkan</a:t>
            </a:r>
            <a:r>
              <a:rPr lang="en-AU" sz="3200" dirty="0"/>
              <a:t> </a:t>
            </a:r>
            <a:r>
              <a:rPr lang="en-AU" sz="3200" dirty="0" err="1"/>
              <a:t>tanggung</a:t>
            </a:r>
            <a:r>
              <a:rPr lang="en-AU" sz="3200" dirty="0"/>
              <a:t> </a:t>
            </a:r>
            <a:r>
              <a:rPr lang="en-AU" sz="3200" dirty="0" err="1"/>
              <a:t>jawab</a:t>
            </a:r>
            <a:r>
              <a:rPr lang="en-AU" sz="3200" dirty="0"/>
              <a:t> </a:t>
            </a:r>
            <a:r>
              <a:rPr lang="en-AU" sz="3200" dirty="0" err="1"/>
              <a:t>secara</a:t>
            </a:r>
            <a:r>
              <a:rPr lang="en-AU" sz="3200" dirty="0"/>
              <a:t> </a:t>
            </a:r>
            <a:r>
              <a:rPr lang="en-AU" sz="3200" dirty="0" err="1"/>
              <a:t>kolaboratif</a:t>
            </a:r>
            <a:endParaRPr lang="en-AU" sz="3200" dirty="0"/>
          </a:p>
        </p:txBody>
      </p:sp>
      <p:sp>
        <p:nvSpPr>
          <p:cNvPr id="28" name="Rectangle 27"/>
          <p:cNvSpPr/>
          <p:nvPr/>
        </p:nvSpPr>
        <p:spPr>
          <a:xfrm>
            <a:off x="6353742" y="5674876"/>
            <a:ext cx="3844585" cy="1587206"/>
          </a:xfrm>
          <a:prstGeom prst="rect">
            <a:avLst/>
          </a:prstGeom>
          <a:solidFill>
            <a:srgbClr val="50A271">
              <a:alpha val="8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3200" dirty="0" err="1"/>
              <a:t>Menetapkan</a:t>
            </a:r>
            <a:r>
              <a:rPr lang="en-AU" sz="3200" dirty="0"/>
              <a:t> </a:t>
            </a:r>
            <a:r>
              <a:rPr lang="en-AU" sz="3200" dirty="0" err="1"/>
              <a:t>tanggung</a:t>
            </a:r>
            <a:r>
              <a:rPr lang="en-AU" sz="3200" dirty="0"/>
              <a:t> </a:t>
            </a:r>
            <a:r>
              <a:rPr lang="en-AU" sz="3200" dirty="0" err="1"/>
              <a:t>jawab</a:t>
            </a:r>
            <a:r>
              <a:rPr lang="en-AU" sz="3200" dirty="0"/>
              <a:t> </a:t>
            </a:r>
            <a:r>
              <a:rPr lang="en-AU" sz="3200" dirty="0" err="1"/>
              <a:t>berbasis</a:t>
            </a:r>
            <a:r>
              <a:rPr lang="en-AU" sz="3200" dirty="0"/>
              <a:t> </a:t>
            </a:r>
            <a:r>
              <a:rPr lang="en-AU" sz="3200" dirty="0" err="1"/>
              <a:t>risiko</a:t>
            </a:r>
            <a:endParaRPr lang="en-AU" sz="3200" dirty="0"/>
          </a:p>
        </p:txBody>
      </p:sp>
      <p:sp>
        <p:nvSpPr>
          <p:cNvPr id="37" name="Down Arrow 36"/>
          <p:cNvSpPr/>
          <p:nvPr/>
        </p:nvSpPr>
        <p:spPr>
          <a:xfrm rot="16200000">
            <a:off x="5055924" y="5788250"/>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35" name="Down Arrow 34"/>
          <p:cNvSpPr/>
          <p:nvPr/>
        </p:nvSpPr>
        <p:spPr>
          <a:xfrm rot="16200000">
            <a:off x="5029324" y="3712661"/>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33" name="Down Arrow 32"/>
          <p:cNvSpPr/>
          <p:nvPr/>
        </p:nvSpPr>
        <p:spPr>
          <a:xfrm rot="16200000">
            <a:off x="5029324" y="1682846"/>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15" name="Title 1"/>
          <p:cNvSpPr txBox="1">
            <a:spLocks/>
          </p:cNvSpPr>
          <p:nvPr/>
        </p:nvSpPr>
        <p:spPr>
          <a:xfrm>
            <a:off x="159672" y="134912"/>
            <a:ext cx="10454519" cy="973349"/>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sz="3000" dirty="0" err="1">
                <a:solidFill>
                  <a:srgbClr val="B1005D"/>
                </a:solidFill>
              </a:rPr>
              <a:t>Pertanyaan</a:t>
            </a:r>
            <a:r>
              <a:rPr lang="en-AU" sz="3000" dirty="0">
                <a:solidFill>
                  <a:srgbClr val="B1005D"/>
                </a:solidFill>
              </a:rPr>
              <a:t> </a:t>
            </a:r>
            <a:r>
              <a:rPr lang="en-AU" sz="3000" dirty="0" err="1">
                <a:solidFill>
                  <a:srgbClr val="B1005D"/>
                </a:solidFill>
              </a:rPr>
              <a:t>renungan</a:t>
            </a:r>
            <a:r>
              <a:rPr lang="en-AU" sz="3000" dirty="0">
                <a:solidFill>
                  <a:srgbClr val="B1005D"/>
                </a:solidFill>
              </a:rPr>
              <a:t> </a:t>
            </a:r>
            <a:r>
              <a:rPr lang="en-AU" sz="3000" dirty="0" err="1">
                <a:solidFill>
                  <a:srgbClr val="B1005D"/>
                </a:solidFill>
              </a:rPr>
              <a:t>untuk</a:t>
            </a:r>
            <a:r>
              <a:rPr lang="en-AU" sz="3000" dirty="0">
                <a:solidFill>
                  <a:srgbClr val="B1005D"/>
                </a:solidFill>
              </a:rPr>
              <a:t> </a:t>
            </a:r>
            <a:r>
              <a:rPr lang="en-AU" sz="3000" dirty="0" err="1">
                <a:solidFill>
                  <a:srgbClr val="B1005D"/>
                </a:solidFill>
              </a:rPr>
              <a:t>menentukan</a:t>
            </a:r>
            <a:r>
              <a:rPr lang="en-AU" sz="3000" dirty="0">
                <a:solidFill>
                  <a:srgbClr val="B1005D"/>
                </a:solidFill>
              </a:rPr>
              <a:t> </a:t>
            </a:r>
            <a:r>
              <a:rPr lang="en-AU" sz="3000" dirty="0" err="1">
                <a:solidFill>
                  <a:srgbClr val="B1005D"/>
                </a:solidFill>
              </a:rPr>
              <a:t>relevansi</a:t>
            </a:r>
            <a:r>
              <a:rPr lang="en-AU" sz="3000" dirty="0">
                <a:solidFill>
                  <a:srgbClr val="B1005D"/>
                </a:solidFill>
              </a:rPr>
              <a:t> </a:t>
            </a:r>
            <a:r>
              <a:rPr lang="en-AU" sz="3000" dirty="0" err="1">
                <a:solidFill>
                  <a:srgbClr val="B1005D"/>
                </a:solidFill>
              </a:rPr>
              <a:t>bagi</a:t>
            </a:r>
            <a:r>
              <a:rPr lang="en-AU" sz="3000" dirty="0">
                <a:solidFill>
                  <a:srgbClr val="B1005D"/>
                </a:solidFill>
              </a:rPr>
              <a:t> </a:t>
            </a:r>
            <a:r>
              <a:rPr lang="en-AU" sz="3000" dirty="0" err="1">
                <a:solidFill>
                  <a:srgbClr val="B1005D"/>
                </a:solidFill>
              </a:rPr>
              <a:t>Pemda</a:t>
            </a:r>
            <a:r>
              <a:rPr lang="en-AU" sz="3000" dirty="0">
                <a:solidFill>
                  <a:srgbClr val="B1005D"/>
                </a:solidFill>
              </a:rPr>
              <a:t>:</a:t>
            </a:r>
          </a:p>
        </p:txBody>
      </p:sp>
      <p:sp>
        <p:nvSpPr>
          <p:cNvPr id="2" name="TextBox 1"/>
          <p:cNvSpPr txBox="1"/>
          <p:nvPr/>
        </p:nvSpPr>
        <p:spPr>
          <a:xfrm>
            <a:off x="238882" y="1414125"/>
            <a:ext cx="5160039" cy="1601119"/>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700" dirty="0" err="1">
                <a:solidFill>
                  <a:srgbClr val="404040"/>
                </a:solidFill>
              </a:rPr>
              <a:t>Apakah</a:t>
            </a:r>
            <a:r>
              <a:rPr lang="en-AU" sz="2700" dirty="0">
                <a:solidFill>
                  <a:srgbClr val="404040"/>
                </a:solidFill>
              </a:rPr>
              <a:t> </a:t>
            </a:r>
            <a:r>
              <a:rPr lang="en-AU" sz="2700" dirty="0" err="1">
                <a:solidFill>
                  <a:srgbClr val="404040"/>
                </a:solidFill>
              </a:rPr>
              <a:t>ada</a:t>
            </a:r>
            <a:r>
              <a:rPr lang="en-AU" sz="2700" dirty="0">
                <a:solidFill>
                  <a:srgbClr val="404040"/>
                </a:solidFill>
              </a:rPr>
              <a:t> </a:t>
            </a:r>
            <a:r>
              <a:rPr lang="en-AU" sz="2700" dirty="0" err="1">
                <a:solidFill>
                  <a:srgbClr val="404040"/>
                </a:solidFill>
              </a:rPr>
              <a:t>keinginan</a:t>
            </a:r>
            <a:r>
              <a:rPr lang="en-AU" sz="2700" dirty="0">
                <a:solidFill>
                  <a:srgbClr val="404040"/>
                </a:solidFill>
              </a:rPr>
              <a:t> </a:t>
            </a:r>
            <a:r>
              <a:rPr lang="en-AU" sz="2700" dirty="0" err="1">
                <a:solidFill>
                  <a:srgbClr val="404040"/>
                </a:solidFill>
              </a:rPr>
              <a:t>untuk</a:t>
            </a:r>
            <a:r>
              <a:rPr lang="en-AU" sz="2700" dirty="0">
                <a:solidFill>
                  <a:srgbClr val="404040"/>
                </a:solidFill>
              </a:rPr>
              <a:t> </a:t>
            </a:r>
            <a:r>
              <a:rPr lang="en-AU" sz="2700" dirty="0" err="1">
                <a:solidFill>
                  <a:srgbClr val="404040"/>
                </a:solidFill>
              </a:rPr>
              <a:t>bermitra</a:t>
            </a:r>
            <a:r>
              <a:rPr lang="en-AU" sz="2700" dirty="0">
                <a:solidFill>
                  <a:srgbClr val="404040"/>
                </a:solidFill>
              </a:rPr>
              <a:t> </a:t>
            </a:r>
            <a:r>
              <a:rPr lang="en-AU" sz="2700" dirty="0" err="1">
                <a:solidFill>
                  <a:srgbClr val="404040"/>
                </a:solidFill>
              </a:rPr>
              <a:t>dengan</a:t>
            </a:r>
            <a:r>
              <a:rPr lang="en-AU" sz="2700" dirty="0">
                <a:solidFill>
                  <a:srgbClr val="404040"/>
                </a:solidFill>
              </a:rPr>
              <a:t> </a:t>
            </a:r>
            <a:r>
              <a:rPr lang="en-AU" sz="2700" dirty="0" err="1">
                <a:solidFill>
                  <a:srgbClr val="404040"/>
                </a:solidFill>
              </a:rPr>
              <a:t>sektor</a:t>
            </a:r>
            <a:r>
              <a:rPr lang="en-AU" sz="2700" dirty="0">
                <a:solidFill>
                  <a:srgbClr val="404040"/>
                </a:solidFill>
              </a:rPr>
              <a:t> </a:t>
            </a:r>
            <a:r>
              <a:rPr lang="en-AU" sz="2700" dirty="0" err="1">
                <a:solidFill>
                  <a:srgbClr val="404040"/>
                </a:solidFill>
              </a:rPr>
              <a:t>swasta</a:t>
            </a:r>
            <a:r>
              <a:rPr lang="en-AU" sz="2700" dirty="0">
                <a:solidFill>
                  <a:srgbClr val="404040"/>
                </a:solidFill>
              </a:rPr>
              <a:t>, </a:t>
            </a:r>
            <a:r>
              <a:rPr lang="en-AU" sz="2700" dirty="0" err="1">
                <a:solidFill>
                  <a:srgbClr val="404040"/>
                </a:solidFill>
              </a:rPr>
              <a:t>atau</a:t>
            </a:r>
            <a:r>
              <a:rPr lang="en-AU" sz="2700" dirty="0">
                <a:solidFill>
                  <a:srgbClr val="404040"/>
                </a:solidFill>
              </a:rPr>
              <a:t> </a:t>
            </a:r>
            <a:r>
              <a:rPr lang="en-AU" sz="2700" dirty="0" err="1">
                <a:solidFill>
                  <a:srgbClr val="404040"/>
                </a:solidFill>
              </a:rPr>
              <a:t>untuk</a:t>
            </a:r>
            <a:r>
              <a:rPr lang="en-AU" sz="2700" dirty="0">
                <a:solidFill>
                  <a:srgbClr val="404040"/>
                </a:solidFill>
              </a:rPr>
              <a:t> </a:t>
            </a:r>
            <a:r>
              <a:rPr lang="en-AU" sz="2700" dirty="0" err="1">
                <a:solidFill>
                  <a:srgbClr val="404040"/>
                </a:solidFill>
              </a:rPr>
              <a:t>mengembangkan</a:t>
            </a:r>
            <a:r>
              <a:rPr lang="en-AU" sz="2700" dirty="0">
                <a:solidFill>
                  <a:srgbClr val="404040"/>
                </a:solidFill>
              </a:rPr>
              <a:t> KSM </a:t>
            </a:r>
            <a:r>
              <a:rPr lang="en-AU" sz="2700" dirty="0" err="1">
                <a:solidFill>
                  <a:srgbClr val="404040"/>
                </a:solidFill>
              </a:rPr>
              <a:t>menjadi</a:t>
            </a:r>
            <a:r>
              <a:rPr lang="en-AU" sz="2700" dirty="0">
                <a:solidFill>
                  <a:srgbClr val="404040"/>
                </a:solidFill>
              </a:rPr>
              <a:t> </a:t>
            </a:r>
            <a:r>
              <a:rPr lang="en-AU" sz="2700" dirty="0" err="1">
                <a:solidFill>
                  <a:srgbClr val="404040"/>
                </a:solidFill>
              </a:rPr>
              <a:t>sektor</a:t>
            </a:r>
            <a:r>
              <a:rPr lang="en-AU" sz="2700" dirty="0">
                <a:solidFill>
                  <a:srgbClr val="404040"/>
                </a:solidFill>
              </a:rPr>
              <a:t> </a:t>
            </a:r>
            <a:r>
              <a:rPr lang="en-AU" sz="2700" dirty="0" err="1">
                <a:solidFill>
                  <a:srgbClr val="404040"/>
                </a:solidFill>
              </a:rPr>
              <a:t>swasta</a:t>
            </a:r>
            <a:r>
              <a:rPr lang="en-AU" sz="2700" dirty="0">
                <a:solidFill>
                  <a:srgbClr val="404040"/>
                </a:solidFill>
              </a:rPr>
              <a:t>?</a:t>
            </a:r>
          </a:p>
        </p:txBody>
      </p:sp>
      <p:sp>
        <p:nvSpPr>
          <p:cNvPr id="34" name="TextBox 33"/>
          <p:cNvSpPr txBox="1"/>
          <p:nvPr/>
        </p:nvSpPr>
        <p:spPr>
          <a:xfrm>
            <a:off x="219080" y="3291641"/>
            <a:ext cx="5160039" cy="1975067"/>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700" dirty="0" err="1">
                <a:solidFill>
                  <a:srgbClr val="404040"/>
                </a:solidFill>
              </a:rPr>
              <a:t>Seberapa</a:t>
            </a:r>
            <a:r>
              <a:rPr lang="en-AU" sz="2700" dirty="0">
                <a:solidFill>
                  <a:srgbClr val="404040"/>
                </a:solidFill>
              </a:rPr>
              <a:t> </a:t>
            </a:r>
            <a:r>
              <a:rPr lang="en-AU" sz="2700" dirty="0" err="1">
                <a:solidFill>
                  <a:srgbClr val="404040"/>
                </a:solidFill>
              </a:rPr>
              <a:t>besar</a:t>
            </a:r>
            <a:r>
              <a:rPr lang="en-AU" sz="2700" dirty="0">
                <a:solidFill>
                  <a:srgbClr val="404040"/>
                </a:solidFill>
              </a:rPr>
              <a:t> </a:t>
            </a:r>
            <a:r>
              <a:rPr lang="en-AU" sz="2700" dirty="0" err="1">
                <a:solidFill>
                  <a:srgbClr val="404040"/>
                </a:solidFill>
              </a:rPr>
              <a:t>keinginan</a:t>
            </a:r>
            <a:r>
              <a:rPr lang="en-AU" sz="2700" dirty="0">
                <a:solidFill>
                  <a:srgbClr val="404040"/>
                </a:solidFill>
              </a:rPr>
              <a:t> </a:t>
            </a:r>
            <a:r>
              <a:rPr lang="en-AU" sz="2700" dirty="0" err="1">
                <a:solidFill>
                  <a:srgbClr val="404040"/>
                </a:solidFill>
              </a:rPr>
              <a:t>semua</a:t>
            </a:r>
            <a:r>
              <a:rPr lang="en-AU" sz="2700" dirty="0">
                <a:solidFill>
                  <a:srgbClr val="404040"/>
                </a:solidFill>
              </a:rPr>
              <a:t> </a:t>
            </a:r>
            <a:r>
              <a:rPr lang="en-AU" sz="2700" dirty="0" err="1">
                <a:solidFill>
                  <a:srgbClr val="404040"/>
                </a:solidFill>
              </a:rPr>
              <a:t>pemangku</a:t>
            </a:r>
            <a:r>
              <a:rPr lang="en-AU" sz="2700" dirty="0">
                <a:solidFill>
                  <a:srgbClr val="404040"/>
                </a:solidFill>
              </a:rPr>
              <a:t> </a:t>
            </a:r>
            <a:r>
              <a:rPr lang="en-AU" sz="2700" dirty="0" err="1">
                <a:solidFill>
                  <a:srgbClr val="404040"/>
                </a:solidFill>
              </a:rPr>
              <a:t>kepentingan</a:t>
            </a:r>
            <a:r>
              <a:rPr lang="en-AU" sz="2700" dirty="0">
                <a:solidFill>
                  <a:srgbClr val="404040"/>
                </a:solidFill>
              </a:rPr>
              <a:t> </a:t>
            </a:r>
            <a:r>
              <a:rPr lang="en-AU" sz="2700" dirty="0" err="1">
                <a:solidFill>
                  <a:srgbClr val="404040"/>
                </a:solidFill>
              </a:rPr>
              <a:t>untuk</a:t>
            </a:r>
            <a:r>
              <a:rPr lang="en-AU" sz="2700" dirty="0">
                <a:solidFill>
                  <a:srgbClr val="404040"/>
                </a:solidFill>
              </a:rPr>
              <a:t> </a:t>
            </a:r>
            <a:r>
              <a:rPr lang="en-AU" sz="2700" dirty="0" err="1">
                <a:solidFill>
                  <a:srgbClr val="404040"/>
                </a:solidFill>
              </a:rPr>
              <a:t>bertemu</a:t>
            </a:r>
            <a:r>
              <a:rPr lang="en-AU" sz="2700" dirty="0">
                <a:solidFill>
                  <a:srgbClr val="404040"/>
                </a:solidFill>
              </a:rPr>
              <a:t> </a:t>
            </a:r>
            <a:r>
              <a:rPr lang="en-AU" sz="2700" dirty="0" err="1">
                <a:solidFill>
                  <a:srgbClr val="404040"/>
                </a:solidFill>
              </a:rPr>
              <a:t>membahas</a:t>
            </a:r>
            <a:r>
              <a:rPr lang="en-AU" sz="2700" dirty="0">
                <a:solidFill>
                  <a:srgbClr val="404040"/>
                </a:solidFill>
              </a:rPr>
              <a:t> </a:t>
            </a:r>
            <a:r>
              <a:rPr lang="en-AU" sz="2700" dirty="0" err="1">
                <a:solidFill>
                  <a:srgbClr val="404040"/>
                </a:solidFill>
              </a:rPr>
              <a:t>siapa</a:t>
            </a:r>
            <a:r>
              <a:rPr lang="en-AU" sz="2700" dirty="0">
                <a:solidFill>
                  <a:srgbClr val="404040"/>
                </a:solidFill>
              </a:rPr>
              <a:t> </a:t>
            </a:r>
            <a:r>
              <a:rPr lang="en-AU" sz="2700" dirty="0" err="1">
                <a:solidFill>
                  <a:srgbClr val="404040"/>
                </a:solidFill>
              </a:rPr>
              <a:t>harus</a:t>
            </a:r>
            <a:r>
              <a:rPr lang="en-AU" sz="2700" dirty="0">
                <a:solidFill>
                  <a:srgbClr val="404040"/>
                </a:solidFill>
              </a:rPr>
              <a:t> </a:t>
            </a:r>
            <a:r>
              <a:rPr lang="en-AU" sz="2700" dirty="0" err="1">
                <a:solidFill>
                  <a:srgbClr val="404040"/>
                </a:solidFill>
              </a:rPr>
              <a:t>melakukan</a:t>
            </a:r>
            <a:r>
              <a:rPr lang="en-AU" sz="2700" dirty="0">
                <a:solidFill>
                  <a:srgbClr val="404040"/>
                </a:solidFill>
              </a:rPr>
              <a:t> </a:t>
            </a:r>
            <a:r>
              <a:rPr lang="en-AU" sz="2700" dirty="0" err="1">
                <a:solidFill>
                  <a:srgbClr val="404040"/>
                </a:solidFill>
              </a:rPr>
              <a:t>hal</a:t>
            </a:r>
            <a:r>
              <a:rPr lang="en-AU" sz="2700" dirty="0">
                <a:solidFill>
                  <a:srgbClr val="404040"/>
                </a:solidFill>
              </a:rPr>
              <a:t> </a:t>
            </a:r>
            <a:r>
              <a:rPr lang="en-AU" sz="2700" dirty="0" err="1">
                <a:solidFill>
                  <a:srgbClr val="404040"/>
                </a:solidFill>
              </a:rPr>
              <a:t>apa</a:t>
            </a:r>
            <a:r>
              <a:rPr lang="en-AU" sz="2700" dirty="0">
                <a:solidFill>
                  <a:srgbClr val="404040"/>
                </a:solidFill>
              </a:rPr>
              <a:t> </a:t>
            </a:r>
            <a:r>
              <a:rPr lang="en-AU" sz="2700" dirty="0" err="1">
                <a:solidFill>
                  <a:srgbClr val="404040"/>
                </a:solidFill>
              </a:rPr>
              <a:t>berdasarkan</a:t>
            </a:r>
            <a:r>
              <a:rPr lang="en-AU" sz="2700" dirty="0">
                <a:solidFill>
                  <a:srgbClr val="404040"/>
                </a:solidFill>
              </a:rPr>
              <a:t> </a:t>
            </a:r>
            <a:r>
              <a:rPr lang="en-AU" sz="2700" dirty="0" err="1">
                <a:solidFill>
                  <a:srgbClr val="404040"/>
                </a:solidFill>
              </a:rPr>
              <a:t>kekuatan</a:t>
            </a:r>
            <a:r>
              <a:rPr lang="en-AU" sz="2700" dirty="0">
                <a:solidFill>
                  <a:srgbClr val="404040"/>
                </a:solidFill>
              </a:rPr>
              <a:t> </a:t>
            </a:r>
            <a:r>
              <a:rPr lang="en-AU" sz="2700" dirty="0" err="1">
                <a:solidFill>
                  <a:srgbClr val="404040"/>
                </a:solidFill>
              </a:rPr>
              <a:t>masing-masing</a:t>
            </a:r>
            <a:r>
              <a:rPr lang="en-AU" sz="2700" dirty="0">
                <a:solidFill>
                  <a:srgbClr val="404040"/>
                </a:solidFill>
              </a:rPr>
              <a:t>? </a:t>
            </a:r>
          </a:p>
        </p:txBody>
      </p:sp>
      <p:sp>
        <p:nvSpPr>
          <p:cNvPr id="36" name="TextBox 35"/>
          <p:cNvSpPr txBox="1"/>
          <p:nvPr/>
        </p:nvSpPr>
        <p:spPr>
          <a:xfrm>
            <a:off x="238882" y="5631546"/>
            <a:ext cx="5043436" cy="1601119"/>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700" dirty="0" err="1">
                <a:solidFill>
                  <a:srgbClr val="404040"/>
                </a:solidFill>
              </a:rPr>
              <a:t>Apakah</a:t>
            </a:r>
            <a:r>
              <a:rPr lang="en-AU" sz="2700" dirty="0">
                <a:solidFill>
                  <a:srgbClr val="404040"/>
                </a:solidFill>
              </a:rPr>
              <a:t> </a:t>
            </a:r>
            <a:r>
              <a:rPr lang="en-AU" sz="2700" dirty="0" err="1">
                <a:solidFill>
                  <a:srgbClr val="404040"/>
                </a:solidFill>
              </a:rPr>
              <a:t>ada</a:t>
            </a:r>
            <a:r>
              <a:rPr lang="en-AU" sz="2700" dirty="0">
                <a:solidFill>
                  <a:srgbClr val="404040"/>
                </a:solidFill>
              </a:rPr>
              <a:t> </a:t>
            </a:r>
            <a:r>
              <a:rPr lang="en-AU" sz="2700" dirty="0" err="1">
                <a:solidFill>
                  <a:srgbClr val="404040"/>
                </a:solidFill>
              </a:rPr>
              <a:t>potensi</a:t>
            </a:r>
            <a:r>
              <a:rPr lang="en-AU" sz="2700" dirty="0">
                <a:solidFill>
                  <a:srgbClr val="404040"/>
                </a:solidFill>
              </a:rPr>
              <a:t> </a:t>
            </a:r>
            <a:r>
              <a:rPr lang="en-AU" sz="2700" dirty="0" err="1">
                <a:solidFill>
                  <a:srgbClr val="404040"/>
                </a:solidFill>
              </a:rPr>
              <a:t>tinggi</a:t>
            </a:r>
            <a:r>
              <a:rPr lang="en-AU" sz="2700" dirty="0">
                <a:solidFill>
                  <a:srgbClr val="404040"/>
                </a:solidFill>
              </a:rPr>
              <a:t> </a:t>
            </a:r>
            <a:r>
              <a:rPr lang="en-AU" sz="2700" dirty="0" err="1">
                <a:solidFill>
                  <a:srgbClr val="404040"/>
                </a:solidFill>
              </a:rPr>
              <a:t>risiko</a:t>
            </a:r>
            <a:r>
              <a:rPr lang="en-AU" sz="2700" dirty="0">
                <a:solidFill>
                  <a:srgbClr val="404040"/>
                </a:solidFill>
              </a:rPr>
              <a:t> </a:t>
            </a:r>
            <a:r>
              <a:rPr lang="en-AU" sz="2700" dirty="0" err="1">
                <a:solidFill>
                  <a:srgbClr val="404040"/>
                </a:solidFill>
              </a:rPr>
              <a:t>kesehatan</a:t>
            </a:r>
            <a:r>
              <a:rPr lang="en-AU" sz="2700" dirty="0">
                <a:solidFill>
                  <a:srgbClr val="404040"/>
                </a:solidFill>
              </a:rPr>
              <a:t> di </a:t>
            </a:r>
            <a:r>
              <a:rPr lang="en-AU" sz="2700" dirty="0" err="1">
                <a:solidFill>
                  <a:srgbClr val="404040"/>
                </a:solidFill>
              </a:rPr>
              <a:t>wilayah</a:t>
            </a:r>
            <a:r>
              <a:rPr lang="en-AU" sz="2700" dirty="0">
                <a:solidFill>
                  <a:srgbClr val="404040"/>
                </a:solidFill>
              </a:rPr>
              <a:t> </a:t>
            </a:r>
            <a:r>
              <a:rPr lang="en-AU" sz="2700" dirty="0" err="1">
                <a:solidFill>
                  <a:srgbClr val="404040"/>
                </a:solidFill>
              </a:rPr>
              <a:t>setempat</a:t>
            </a:r>
            <a:r>
              <a:rPr lang="en-AU" sz="2700" dirty="0">
                <a:solidFill>
                  <a:srgbClr val="404040"/>
                </a:solidFill>
              </a:rPr>
              <a:t> </a:t>
            </a:r>
            <a:r>
              <a:rPr lang="en-AU" sz="2700" dirty="0" err="1">
                <a:solidFill>
                  <a:srgbClr val="404040"/>
                </a:solidFill>
              </a:rPr>
              <a:t>dari</a:t>
            </a:r>
            <a:r>
              <a:rPr lang="en-AU" sz="2700" dirty="0">
                <a:solidFill>
                  <a:srgbClr val="404040"/>
                </a:solidFill>
              </a:rPr>
              <a:t> </a:t>
            </a:r>
            <a:r>
              <a:rPr lang="en-AU" sz="2700" dirty="0" err="1">
                <a:solidFill>
                  <a:srgbClr val="404040"/>
                </a:solidFill>
              </a:rPr>
              <a:t>patogen</a:t>
            </a:r>
            <a:r>
              <a:rPr lang="en-AU" sz="2700" dirty="0">
                <a:solidFill>
                  <a:srgbClr val="404040"/>
                </a:solidFill>
              </a:rPr>
              <a:t> </a:t>
            </a:r>
            <a:r>
              <a:rPr lang="en-AU" sz="2700" dirty="0" err="1">
                <a:solidFill>
                  <a:srgbClr val="404040"/>
                </a:solidFill>
              </a:rPr>
              <a:t>berbahaya</a:t>
            </a:r>
            <a:r>
              <a:rPr lang="en-AU" sz="2700" dirty="0">
                <a:solidFill>
                  <a:srgbClr val="404040"/>
                </a:solidFill>
              </a:rPr>
              <a:t> yang </a:t>
            </a:r>
            <a:r>
              <a:rPr lang="en-AU" sz="2700" dirty="0" err="1">
                <a:solidFill>
                  <a:srgbClr val="404040"/>
                </a:solidFill>
              </a:rPr>
              <a:t>melewati</a:t>
            </a:r>
            <a:r>
              <a:rPr lang="en-AU" sz="2700" dirty="0">
                <a:solidFill>
                  <a:srgbClr val="404040"/>
                </a:solidFill>
              </a:rPr>
              <a:t> </a:t>
            </a:r>
            <a:r>
              <a:rPr lang="en-AU" sz="2700" dirty="0" err="1">
                <a:solidFill>
                  <a:srgbClr val="404040"/>
                </a:solidFill>
              </a:rPr>
              <a:t>sistem</a:t>
            </a:r>
            <a:r>
              <a:rPr lang="en-AU" sz="2700" dirty="0">
                <a:solidFill>
                  <a:srgbClr val="404040"/>
                </a:solidFill>
              </a:rPr>
              <a:t>? </a:t>
            </a:r>
          </a:p>
        </p:txBody>
      </p:sp>
    </p:spTree>
    <p:extLst>
      <p:ext uri="{BB962C8B-B14F-4D97-AF65-F5344CB8AC3E}">
        <p14:creationId xmlns:p14="http://schemas.microsoft.com/office/powerpoint/2010/main" val="372623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3811747"/>
            <a:ext cx="8991899" cy="3096074"/>
          </a:xfrm>
          <a:noFill/>
        </p:spPr>
        <p:txBody>
          <a:bodyPr anchor="ctr" anchorCtr="0">
            <a:noAutofit/>
          </a:bodyPr>
          <a:lstStyle/>
          <a:p>
            <a:r>
              <a:rPr lang="en-AU" sz="4600" dirty="0" err="1">
                <a:solidFill>
                  <a:srgbClr val="B1005D"/>
                </a:solidFill>
              </a:rPr>
              <a:t>Kegiatan</a:t>
            </a:r>
            <a:r>
              <a:rPr lang="en-AU" sz="4600" dirty="0">
                <a:solidFill>
                  <a:srgbClr val="B1005D"/>
                </a:solidFill>
              </a:rPr>
              <a:t>: Di </a:t>
            </a:r>
            <a:r>
              <a:rPr lang="en-AU" sz="4600" dirty="0" err="1">
                <a:solidFill>
                  <a:srgbClr val="B1005D"/>
                </a:solidFill>
              </a:rPr>
              <a:t>bawah</a:t>
            </a:r>
            <a:r>
              <a:rPr lang="en-AU" sz="4600" dirty="0">
                <a:solidFill>
                  <a:srgbClr val="B1005D"/>
                </a:solidFill>
              </a:rPr>
              <a:t> </a:t>
            </a:r>
            <a:r>
              <a:rPr lang="en-AU" sz="4600" dirty="0" err="1">
                <a:solidFill>
                  <a:srgbClr val="B1005D"/>
                </a:solidFill>
              </a:rPr>
              <a:t>pendekatan</a:t>
            </a:r>
            <a:r>
              <a:rPr lang="en-AU" sz="4600" dirty="0">
                <a:solidFill>
                  <a:srgbClr val="B1005D"/>
                </a:solidFill>
              </a:rPr>
              <a:t> yang </a:t>
            </a:r>
            <a:r>
              <a:rPr lang="en-AU" sz="4600" dirty="0" err="1">
                <a:solidFill>
                  <a:srgbClr val="B1005D"/>
                </a:solidFill>
              </a:rPr>
              <a:t>dipimpin</a:t>
            </a:r>
            <a:r>
              <a:rPr lang="en-AU" sz="4600" dirty="0">
                <a:solidFill>
                  <a:srgbClr val="B1005D"/>
                </a:solidFill>
              </a:rPr>
              <a:t> </a:t>
            </a:r>
            <a:r>
              <a:rPr lang="en-AU" sz="4600" dirty="0" err="1">
                <a:solidFill>
                  <a:srgbClr val="B1005D"/>
                </a:solidFill>
              </a:rPr>
              <a:t>lembaga</a:t>
            </a:r>
            <a:r>
              <a:rPr lang="en-AU" sz="4600" dirty="0">
                <a:solidFill>
                  <a:srgbClr val="B1005D"/>
                </a:solidFill>
              </a:rPr>
              <a:t>, </a:t>
            </a:r>
            <a:r>
              <a:rPr lang="en-AU" sz="4600" dirty="0" err="1">
                <a:solidFill>
                  <a:srgbClr val="B1005D"/>
                </a:solidFill>
              </a:rPr>
              <a:t>bagaimana</a:t>
            </a:r>
            <a:r>
              <a:rPr lang="en-AU" sz="4600" dirty="0">
                <a:solidFill>
                  <a:srgbClr val="B1005D"/>
                </a:solidFill>
              </a:rPr>
              <a:t> </a:t>
            </a:r>
            <a:r>
              <a:rPr lang="en-AU" sz="4600" dirty="0" err="1">
                <a:solidFill>
                  <a:srgbClr val="B1005D"/>
                </a:solidFill>
              </a:rPr>
              <a:t>menurut</a:t>
            </a:r>
            <a:r>
              <a:rPr lang="en-AU" sz="4600" dirty="0">
                <a:solidFill>
                  <a:srgbClr val="B1005D"/>
                </a:solidFill>
              </a:rPr>
              <a:t> </a:t>
            </a:r>
            <a:r>
              <a:rPr lang="en-AU" sz="4600" dirty="0" err="1">
                <a:solidFill>
                  <a:srgbClr val="B1005D"/>
                </a:solidFill>
              </a:rPr>
              <a:t>anda</a:t>
            </a:r>
            <a:r>
              <a:rPr lang="en-AU" sz="4600" dirty="0">
                <a:solidFill>
                  <a:srgbClr val="B1005D"/>
                </a:solidFill>
              </a:rPr>
              <a:t> </a:t>
            </a:r>
            <a:r>
              <a:rPr lang="en-AU" sz="4600" dirty="0" err="1">
                <a:solidFill>
                  <a:srgbClr val="B1005D"/>
                </a:solidFill>
              </a:rPr>
              <a:t>tanggung</a:t>
            </a:r>
            <a:r>
              <a:rPr lang="en-AU" sz="4600" dirty="0">
                <a:solidFill>
                  <a:srgbClr val="B1005D"/>
                </a:solidFill>
              </a:rPr>
              <a:t> </a:t>
            </a:r>
            <a:r>
              <a:rPr lang="en-AU" sz="4600" dirty="0" err="1">
                <a:solidFill>
                  <a:srgbClr val="B1005D"/>
                </a:solidFill>
              </a:rPr>
              <a:t>jawab</a:t>
            </a:r>
            <a:r>
              <a:rPr lang="en-AU" sz="4600" dirty="0">
                <a:solidFill>
                  <a:srgbClr val="B1005D"/>
                </a:solidFill>
              </a:rPr>
              <a:t> </a:t>
            </a:r>
            <a:r>
              <a:rPr lang="en-AU" sz="4600" dirty="0" err="1">
                <a:solidFill>
                  <a:srgbClr val="B1005D"/>
                </a:solidFill>
              </a:rPr>
              <a:t>dapat</a:t>
            </a:r>
            <a:r>
              <a:rPr lang="en-AU" sz="4600" dirty="0">
                <a:solidFill>
                  <a:srgbClr val="B1005D"/>
                </a:solidFill>
              </a:rPr>
              <a:t> </a:t>
            </a:r>
            <a:r>
              <a:rPr lang="en-AU" sz="4600" dirty="0" err="1">
                <a:solidFill>
                  <a:srgbClr val="B1005D"/>
                </a:solidFill>
              </a:rPr>
              <a:t>diatur</a:t>
            </a:r>
            <a:r>
              <a:rPr lang="en-AU" sz="4600" dirty="0">
                <a:solidFill>
                  <a:srgbClr val="B1005D"/>
                </a:solidFill>
              </a:rPr>
              <a:t>?</a:t>
            </a:r>
          </a:p>
        </p:txBody>
      </p:sp>
      <p:sp>
        <p:nvSpPr>
          <p:cNvPr id="3" name="Title 1"/>
          <p:cNvSpPr>
            <a:spLocks noGrp="1"/>
          </p:cNvSpPr>
          <p:nvPr>
            <p:ph type="title"/>
          </p:nvPr>
        </p:nvSpPr>
        <p:spPr>
          <a:xfrm>
            <a:off x="319042" y="526970"/>
            <a:ext cx="10022312" cy="2634386"/>
          </a:xfrm>
        </p:spPr>
        <p:txBody>
          <a:bodyPr>
            <a:noAutofit/>
          </a:bodyPr>
          <a:lstStyle/>
          <a:p>
            <a:r>
              <a:rPr lang="en-US" sz="6400" dirty="0"/>
              <a:t>3. SIAPA YANG HARUS MENJALANKAN TATA KELOLA? DAN BAGAIMANA? </a:t>
            </a:r>
          </a:p>
        </p:txBody>
      </p:sp>
    </p:spTree>
    <p:extLst>
      <p:ext uri="{BB962C8B-B14F-4D97-AF65-F5344CB8AC3E}">
        <p14:creationId xmlns:p14="http://schemas.microsoft.com/office/powerpoint/2010/main" val="10329640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635" y="265598"/>
            <a:ext cx="10022312" cy="1157971"/>
          </a:xfrm>
        </p:spPr>
        <p:txBody>
          <a:bodyPr>
            <a:normAutofit fontScale="90000"/>
          </a:bodyPr>
          <a:lstStyle/>
          <a:p>
            <a:r>
              <a:rPr lang="en-AU" b="1" dirty="0" err="1" smtClean="0">
                <a:solidFill>
                  <a:srgbClr val="B1005D"/>
                </a:solidFill>
              </a:rPr>
              <a:t>Kegiatan</a:t>
            </a:r>
            <a:r>
              <a:rPr lang="en-AU" dirty="0" smtClean="0"/>
              <a:t>: </a:t>
            </a:r>
            <a:r>
              <a:rPr lang="en-AU" dirty="0" err="1" smtClean="0"/>
              <a:t>Melihat</a:t>
            </a:r>
            <a:r>
              <a:rPr lang="en-AU" dirty="0" smtClean="0"/>
              <a:t> </a:t>
            </a:r>
            <a:r>
              <a:rPr lang="en-AU" dirty="0" err="1" smtClean="0"/>
              <a:t>bagaimana</a:t>
            </a:r>
            <a:r>
              <a:rPr lang="en-AU" dirty="0" smtClean="0"/>
              <a:t> </a:t>
            </a:r>
            <a:r>
              <a:rPr lang="en-AU" dirty="0" err="1" smtClean="0"/>
              <a:t>pendekatan</a:t>
            </a:r>
            <a:r>
              <a:rPr lang="en-AU" dirty="0" smtClean="0"/>
              <a:t> yang </a:t>
            </a:r>
            <a:r>
              <a:rPr lang="en-AU" dirty="0" err="1" smtClean="0"/>
              <a:t>dipimpin</a:t>
            </a:r>
            <a:r>
              <a:rPr lang="en-AU" dirty="0" smtClean="0"/>
              <a:t> </a:t>
            </a:r>
            <a:r>
              <a:rPr lang="en-AU" dirty="0" err="1" smtClean="0"/>
              <a:t>lembaga</a:t>
            </a:r>
            <a:r>
              <a:rPr lang="en-AU" dirty="0" smtClean="0"/>
              <a:t> </a:t>
            </a:r>
            <a:r>
              <a:rPr lang="en-AU" dirty="0" err="1" smtClean="0"/>
              <a:t>akan</a:t>
            </a:r>
            <a:r>
              <a:rPr lang="en-AU" dirty="0" smtClean="0"/>
              <a:t> </a:t>
            </a:r>
            <a:r>
              <a:rPr lang="en-AU" dirty="0" err="1" smtClean="0"/>
              <a:t>tampak</a:t>
            </a:r>
            <a:r>
              <a:rPr lang="en-AU" dirty="0" smtClean="0"/>
              <a:t> di </a:t>
            </a:r>
            <a:r>
              <a:rPr lang="en-AU" dirty="0" err="1" smtClean="0"/>
              <a:t>Pemda</a:t>
            </a:r>
            <a:r>
              <a:rPr lang="en-AU" dirty="0" smtClean="0"/>
              <a:t> </a:t>
            </a:r>
            <a:r>
              <a:rPr lang="en-AU" dirty="0" err="1" smtClean="0"/>
              <a:t>anda</a:t>
            </a:r>
            <a:r>
              <a:rPr lang="en-AU" dirty="0" smtClean="0"/>
              <a:t> (</a:t>
            </a:r>
            <a:r>
              <a:rPr lang="en-AU" dirty="0" err="1" smtClean="0"/>
              <a:t>atau</a:t>
            </a:r>
            <a:r>
              <a:rPr lang="en-AU" dirty="0" smtClean="0"/>
              <a:t> </a:t>
            </a:r>
            <a:r>
              <a:rPr lang="en-AU" dirty="0" err="1" smtClean="0"/>
              <a:t>Pemda</a:t>
            </a:r>
            <a:r>
              <a:rPr lang="en-AU" dirty="0" smtClean="0"/>
              <a:t> </a:t>
            </a:r>
            <a:r>
              <a:rPr lang="en-AU" dirty="0" err="1" smtClean="0"/>
              <a:t>pada</a:t>
            </a:r>
            <a:r>
              <a:rPr lang="en-AU" dirty="0" smtClean="0"/>
              <a:t> </a:t>
            </a:r>
            <a:r>
              <a:rPr lang="en-AU" dirty="0" err="1" smtClean="0"/>
              <a:t>umumnya</a:t>
            </a:r>
            <a:r>
              <a:rPr lang="en-AU" dirty="0" smtClean="0"/>
              <a:t>)</a:t>
            </a:r>
            <a:endParaRPr lang="en-AU" dirty="0"/>
          </a:p>
        </p:txBody>
      </p:sp>
      <p:sp>
        <p:nvSpPr>
          <p:cNvPr id="3" name="Text Placeholder 2"/>
          <p:cNvSpPr>
            <a:spLocks noGrp="1"/>
          </p:cNvSpPr>
          <p:nvPr>
            <p:ph type="body" sz="quarter" idx="10"/>
          </p:nvPr>
        </p:nvSpPr>
        <p:spPr>
          <a:xfrm>
            <a:off x="319318" y="1498250"/>
            <a:ext cx="10021350" cy="5726957"/>
          </a:xfrm>
          <a:noFill/>
        </p:spPr>
        <p:txBody>
          <a:bodyPr/>
          <a:lstStyle/>
          <a:p>
            <a:pPr marL="521528" indent="-521528">
              <a:lnSpc>
                <a:spcPct val="120000"/>
              </a:lnSpc>
              <a:spcBef>
                <a:spcPts val="1141"/>
              </a:spcBef>
              <a:buFont typeface="Arial"/>
              <a:buChar char="•"/>
            </a:pPr>
            <a:r>
              <a:rPr lang="en-AU" sz="2700" dirty="0" err="1"/>
              <a:t>Perhatikan</a:t>
            </a:r>
            <a:r>
              <a:rPr lang="en-AU" sz="2700" dirty="0"/>
              <a:t> </a:t>
            </a:r>
            <a:r>
              <a:rPr lang="en-AU" sz="2700" dirty="0" err="1"/>
              <a:t>seluruh</a:t>
            </a:r>
            <a:r>
              <a:rPr lang="en-AU" sz="2700" dirty="0"/>
              <a:t> </a:t>
            </a:r>
            <a:r>
              <a:rPr lang="en-AU" sz="2700" dirty="0" err="1"/>
              <a:t>kegiatan</a:t>
            </a:r>
            <a:r>
              <a:rPr lang="en-AU" sz="2700" dirty="0"/>
              <a:t> </a:t>
            </a:r>
            <a:r>
              <a:rPr lang="en-AU" sz="2700" dirty="0" err="1"/>
              <a:t>dan</a:t>
            </a:r>
            <a:r>
              <a:rPr lang="en-AU" sz="2700" dirty="0"/>
              <a:t> </a:t>
            </a:r>
            <a:r>
              <a:rPr lang="en-AU" sz="2700" dirty="0" err="1"/>
              <a:t>pemangku</a:t>
            </a:r>
            <a:r>
              <a:rPr lang="en-AU" sz="2700" dirty="0"/>
              <a:t> </a:t>
            </a:r>
            <a:r>
              <a:rPr lang="en-AU" sz="2700" dirty="0" err="1"/>
              <a:t>kepentingan</a:t>
            </a:r>
            <a:r>
              <a:rPr lang="en-AU" sz="2700" dirty="0"/>
              <a:t>. </a:t>
            </a:r>
            <a:r>
              <a:rPr lang="en-AU" sz="2700" dirty="0" err="1"/>
              <a:t>Tambahkan</a:t>
            </a:r>
            <a:r>
              <a:rPr lang="en-AU" sz="2700" dirty="0"/>
              <a:t> </a:t>
            </a:r>
            <a:r>
              <a:rPr lang="en-AU" sz="2700" dirty="0" err="1"/>
              <a:t>atau</a:t>
            </a:r>
            <a:r>
              <a:rPr lang="en-AU" sz="2700" dirty="0"/>
              <a:t> </a:t>
            </a:r>
            <a:r>
              <a:rPr lang="en-AU" sz="2700" dirty="0" err="1"/>
              <a:t>ganti</a:t>
            </a:r>
            <a:r>
              <a:rPr lang="en-AU" sz="2700" dirty="0"/>
              <a:t> </a:t>
            </a:r>
            <a:r>
              <a:rPr lang="en-AU" sz="2700" dirty="0" err="1"/>
              <a:t>nama</a:t>
            </a:r>
            <a:r>
              <a:rPr lang="en-AU" sz="2700" dirty="0"/>
              <a:t> </a:t>
            </a:r>
            <a:r>
              <a:rPr lang="en-AU" sz="2700" dirty="0" err="1"/>
              <a:t>kegiatan</a:t>
            </a:r>
            <a:r>
              <a:rPr lang="en-AU" sz="2700" dirty="0"/>
              <a:t> </a:t>
            </a:r>
            <a:r>
              <a:rPr lang="en-AU" sz="2700" dirty="0" err="1"/>
              <a:t>dan</a:t>
            </a:r>
            <a:r>
              <a:rPr lang="en-AU" sz="2700" dirty="0"/>
              <a:t> </a:t>
            </a:r>
            <a:r>
              <a:rPr lang="en-AU" sz="2700" dirty="0" err="1"/>
              <a:t>pemangku</a:t>
            </a:r>
            <a:r>
              <a:rPr lang="en-AU" sz="2700" dirty="0"/>
              <a:t> </a:t>
            </a:r>
            <a:r>
              <a:rPr lang="en-AU" sz="2700" dirty="0" err="1"/>
              <a:t>kepentingan</a:t>
            </a:r>
            <a:r>
              <a:rPr lang="en-AU" sz="2700" dirty="0"/>
              <a:t> </a:t>
            </a:r>
            <a:r>
              <a:rPr lang="en-AU" sz="2700" dirty="0" err="1"/>
              <a:t>sesuai</a:t>
            </a:r>
            <a:r>
              <a:rPr lang="en-AU" sz="2700" dirty="0"/>
              <a:t> </a:t>
            </a:r>
            <a:r>
              <a:rPr lang="en-AU" sz="2700" dirty="0" err="1"/>
              <a:t>situasi</a:t>
            </a:r>
            <a:r>
              <a:rPr lang="en-AU" sz="2700" dirty="0"/>
              <a:t> </a:t>
            </a:r>
            <a:r>
              <a:rPr lang="en-AU" sz="2700" dirty="0" err="1"/>
              <a:t>anda</a:t>
            </a:r>
            <a:r>
              <a:rPr lang="en-AU" sz="2700" dirty="0"/>
              <a:t>.</a:t>
            </a:r>
          </a:p>
          <a:p>
            <a:pPr marL="521528" indent="-521528">
              <a:lnSpc>
                <a:spcPct val="120000"/>
              </a:lnSpc>
              <a:spcBef>
                <a:spcPts val="1141"/>
              </a:spcBef>
              <a:buFont typeface="Arial"/>
              <a:buChar char="•"/>
            </a:pPr>
            <a:r>
              <a:rPr lang="en-AU" sz="2700" dirty="0" err="1"/>
              <a:t>Letakkan</a:t>
            </a:r>
            <a:r>
              <a:rPr lang="en-AU" sz="2700" dirty="0"/>
              <a:t> </a:t>
            </a:r>
            <a:r>
              <a:rPr lang="en-AU" sz="2700" dirty="0" err="1"/>
              <a:t>masing-masing</a:t>
            </a:r>
            <a:r>
              <a:rPr lang="en-AU" sz="2700" dirty="0"/>
              <a:t> </a:t>
            </a:r>
            <a:r>
              <a:rPr lang="en-AU" sz="2700" dirty="0" err="1"/>
              <a:t>kegiatan</a:t>
            </a:r>
            <a:r>
              <a:rPr lang="en-AU" sz="2700" dirty="0"/>
              <a:t> di </a:t>
            </a:r>
            <a:r>
              <a:rPr lang="en-AU" sz="2700" dirty="0" err="1"/>
              <a:t>samping</a:t>
            </a:r>
            <a:r>
              <a:rPr lang="en-AU" sz="2700" dirty="0"/>
              <a:t> </a:t>
            </a:r>
            <a:r>
              <a:rPr lang="en-AU" sz="2700" dirty="0" err="1"/>
              <a:t>pemangku</a:t>
            </a:r>
            <a:r>
              <a:rPr lang="en-AU" sz="2700" dirty="0"/>
              <a:t> </a:t>
            </a:r>
            <a:r>
              <a:rPr lang="en-AU" sz="2700" dirty="0" err="1"/>
              <a:t>kepentingan</a:t>
            </a:r>
            <a:r>
              <a:rPr lang="en-AU" sz="2700" dirty="0"/>
              <a:t> yang </a:t>
            </a:r>
            <a:r>
              <a:rPr lang="en-AU" sz="2700" b="1" dirty="0" err="1">
                <a:solidFill>
                  <a:srgbClr val="B1005D"/>
                </a:solidFill>
              </a:rPr>
              <a:t>mungkin</a:t>
            </a:r>
            <a:r>
              <a:rPr lang="en-AU" sz="2700" b="1" dirty="0">
                <a:solidFill>
                  <a:srgbClr val="B1005D"/>
                </a:solidFill>
              </a:rPr>
              <a:t> </a:t>
            </a:r>
            <a:r>
              <a:rPr lang="en-AU" sz="2700" b="1" dirty="0" err="1">
                <a:solidFill>
                  <a:srgbClr val="B1005D"/>
                </a:solidFill>
              </a:rPr>
              <a:t>dapat</a:t>
            </a:r>
            <a:r>
              <a:rPr lang="en-AU" sz="2700" b="1" dirty="0">
                <a:solidFill>
                  <a:srgbClr val="B1005D"/>
                </a:solidFill>
              </a:rPr>
              <a:t> </a:t>
            </a:r>
            <a:r>
              <a:rPr lang="en-AU" sz="2700" dirty="0" err="1"/>
              <a:t>bertanggung</a:t>
            </a:r>
            <a:r>
              <a:rPr lang="en-AU" sz="2700" dirty="0"/>
              <a:t> </a:t>
            </a:r>
            <a:r>
              <a:rPr lang="en-AU" sz="2700" dirty="0" err="1"/>
              <a:t>jawab</a:t>
            </a:r>
            <a:r>
              <a:rPr lang="en-AU" sz="2700" dirty="0"/>
              <a:t> </a:t>
            </a:r>
            <a:r>
              <a:rPr lang="en-AU" sz="2700" dirty="0" err="1"/>
              <a:t>untuk</a:t>
            </a:r>
            <a:r>
              <a:rPr lang="en-AU" sz="2700" dirty="0"/>
              <a:t> </a:t>
            </a:r>
            <a:r>
              <a:rPr lang="en-AU" sz="2700" dirty="0" err="1"/>
              <a:t>melakukannya</a:t>
            </a:r>
            <a:r>
              <a:rPr lang="en-AU" sz="2700" dirty="0"/>
              <a:t>, </a:t>
            </a:r>
            <a:r>
              <a:rPr lang="en-AU" sz="2700" dirty="0" err="1"/>
              <a:t>dalam</a:t>
            </a:r>
            <a:r>
              <a:rPr lang="en-AU" sz="2700" dirty="0"/>
              <a:t> </a:t>
            </a:r>
            <a:r>
              <a:rPr lang="en-AU" sz="2700" dirty="0" err="1"/>
              <a:t>skenario</a:t>
            </a:r>
            <a:r>
              <a:rPr lang="en-AU" sz="2700" dirty="0"/>
              <a:t> yang </a:t>
            </a:r>
            <a:r>
              <a:rPr lang="en-AU" sz="2700" dirty="0" err="1"/>
              <a:t>dipimpin</a:t>
            </a:r>
            <a:r>
              <a:rPr lang="en-AU" sz="2700" dirty="0"/>
              <a:t> </a:t>
            </a:r>
            <a:r>
              <a:rPr lang="en-AU" sz="2700" dirty="0" err="1"/>
              <a:t>lembaga</a:t>
            </a:r>
            <a:endParaRPr lang="en-AU" sz="2700" dirty="0"/>
          </a:p>
          <a:p>
            <a:pPr marL="521528" indent="-521528">
              <a:lnSpc>
                <a:spcPct val="120000"/>
              </a:lnSpc>
              <a:spcBef>
                <a:spcPts val="1141"/>
              </a:spcBef>
              <a:buFont typeface="Arial"/>
              <a:buChar char="•"/>
            </a:pPr>
            <a:r>
              <a:rPr lang="en-AU" sz="2700" dirty="0" err="1"/>
              <a:t>Perluas</a:t>
            </a:r>
            <a:r>
              <a:rPr lang="en-AU" sz="2700" dirty="0"/>
              <a:t> </a:t>
            </a:r>
            <a:r>
              <a:rPr lang="en-AU" sz="2700" dirty="0" err="1"/>
              <a:t>batas-batas</a:t>
            </a:r>
            <a:r>
              <a:rPr lang="en-AU" sz="2700" dirty="0"/>
              <a:t> </a:t>
            </a:r>
            <a:r>
              <a:rPr lang="en-AU" sz="2700" dirty="0" err="1"/>
              <a:t>anda</a:t>
            </a:r>
            <a:r>
              <a:rPr lang="en-AU" sz="2700" dirty="0"/>
              <a:t>: </a:t>
            </a:r>
          </a:p>
          <a:p>
            <a:pPr marL="1369011" lvl="1" indent="-521528">
              <a:lnSpc>
                <a:spcPct val="120000"/>
              </a:lnSpc>
              <a:spcBef>
                <a:spcPts val="1141"/>
              </a:spcBef>
              <a:buFont typeface="Arial"/>
              <a:buChar char="•"/>
            </a:pPr>
            <a:r>
              <a:rPr lang="en-AU" sz="2700" dirty="0" err="1">
                <a:latin typeface="+mn-lt"/>
              </a:rPr>
              <a:t>Coba</a:t>
            </a:r>
            <a:r>
              <a:rPr lang="en-AU" sz="2700" dirty="0">
                <a:latin typeface="+mn-lt"/>
              </a:rPr>
              <a:t> </a:t>
            </a:r>
            <a:r>
              <a:rPr lang="en-AU" sz="2700" dirty="0" err="1">
                <a:latin typeface="+mn-lt"/>
              </a:rPr>
              <a:t>berikan</a:t>
            </a:r>
            <a:r>
              <a:rPr lang="en-AU" sz="2700" dirty="0">
                <a:latin typeface="+mn-lt"/>
              </a:rPr>
              <a:t> KSM </a:t>
            </a:r>
            <a:r>
              <a:rPr lang="en-AU" sz="2700" dirty="0" err="1">
                <a:latin typeface="+mn-lt"/>
              </a:rPr>
              <a:t>hanya</a:t>
            </a:r>
            <a:r>
              <a:rPr lang="en-AU" sz="2700" dirty="0">
                <a:latin typeface="+mn-lt"/>
              </a:rPr>
              <a:t> </a:t>
            </a:r>
            <a:r>
              <a:rPr lang="en-AU" sz="2700" dirty="0" err="1">
                <a:latin typeface="+mn-lt"/>
              </a:rPr>
              <a:t>tugas-tugas</a:t>
            </a:r>
            <a:r>
              <a:rPr lang="en-AU" sz="2700" dirty="0">
                <a:latin typeface="+mn-lt"/>
              </a:rPr>
              <a:t> </a:t>
            </a:r>
            <a:r>
              <a:rPr lang="en-AU" sz="2700" dirty="0" err="1">
                <a:latin typeface="+mn-lt"/>
              </a:rPr>
              <a:t>kecil</a:t>
            </a:r>
            <a:endParaRPr lang="en-AU" sz="2700" dirty="0">
              <a:latin typeface="+mn-lt"/>
            </a:endParaRPr>
          </a:p>
          <a:p>
            <a:pPr marL="1369011" lvl="1" indent="-521528">
              <a:lnSpc>
                <a:spcPct val="120000"/>
              </a:lnSpc>
              <a:spcBef>
                <a:spcPts val="1141"/>
              </a:spcBef>
              <a:buFont typeface="Arial"/>
              <a:buChar char="•"/>
            </a:pPr>
            <a:r>
              <a:rPr lang="en-AU" sz="2700" dirty="0" err="1">
                <a:latin typeface="+mn-lt"/>
              </a:rPr>
              <a:t>Coba</a:t>
            </a:r>
            <a:r>
              <a:rPr lang="en-AU" sz="2700" dirty="0">
                <a:latin typeface="+mn-lt"/>
              </a:rPr>
              <a:t> </a:t>
            </a:r>
            <a:r>
              <a:rPr lang="en-AU" sz="2700" dirty="0" err="1">
                <a:latin typeface="+mn-lt"/>
              </a:rPr>
              <a:t>berikan</a:t>
            </a:r>
            <a:r>
              <a:rPr lang="en-AU" sz="2700" dirty="0">
                <a:latin typeface="+mn-lt"/>
              </a:rPr>
              <a:t> KSM </a:t>
            </a:r>
            <a:r>
              <a:rPr lang="en-AU" sz="2700" dirty="0" err="1">
                <a:latin typeface="+mn-lt"/>
              </a:rPr>
              <a:t>kurang</a:t>
            </a:r>
            <a:r>
              <a:rPr lang="en-AU" sz="2700" dirty="0">
                <a:latin typeface="+mn-lt"/>
              </a:rPr>
              <a:t> </a:t>
            </a:r>
            <a:r>
              <a:rPr lang="en-AU" sz="2700" dirty="0" err="1">
                <a:latin typeface="+mn-lt"/>
              </a:rPr>
              <a:t>dari</a:t>
            </a:r>
            <a:r>
              <a:rPr lang="en-AU" sz="2700" dirty="0">
                <a:latin typeface="+mn-lt"/>
              </a:rPr>
              <a:t> 3 </a:t>
            </a:r>
            <a:r>
              <a:rPr lang="en-AU" sz="2700" dirty="0" err="1">
                <a:latin typeface="+mn-lt"/>
              </a:rPr>
              <a:t>tugas</a:t>
            </a:r>
            <a:endParaRPr lang="en-AU" sz="2700" dirty="0">
              <a:latin typeface="+mn-lt"/>
            </a:endParaRPr>
          </a:p>
          <a:p>
            <a:pPr>
              <a:spcBef>
                <a:spcPts val="2852"/>
              </a:spcBef>
            </a:pPr>
            <a:endParaRPr lang="en-AU" sz="2700" dirty="0"/>
          </a:p>
        </p:txBody>
      </p:sp>
    </p:spTree>
    <p:extLst>
      <p:ext uri="{BB962C8B-B14F-4D97-AF65-F5344CB8AC3E}">
        <p14:creationId xmlns:p14="http://schemas.microsoft.com/office/powerpoint/2010/main" val="184668049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1"/>
            <a:ext cx="10022312" cy="1325999"/>
          </a:xfrm>
        </p:spPr>
        <p:txBody>
          <a:bodyPr>
            <a:normAutofit fontScale="90000"/>
          </a:bodyPr>
          <a:lstStyle/>
          <a:p>
            <a:r>
              <a:rPr lang="en-AU" b="1" dirty="0" err="1" smtClean="0">
                <a:solidFill>
                  <a:srgbClr val="B1005D"/>
                </a:solidFill>
              </a:rPr>
              <a:t>Renungan</a:t>
            </a:r>
            <a:r>
              <a:rPr lang="en-AU" dirty="0" smtClean="0"/>
              <a:t>: </a:t>
            </a:r>
            <a:r>
              <a:rPr lang="en-AU" dirty="0" err="1" smtClean="0"/>
              <a:t>Mengeks</a:t>
            </a:r>
            <a:r>
              <a:rPr lang="en-AU" dirty="0" err="1"/>
              <a:t>p</a:t>
            </a:r>
            <a:r>
              <a:rPr lang="en-AU" dirty="0" err="1" smtClean="0"/>
              <a:t>lorasi</a:t>
            </a:r>
            <a:r>
              <a:rPr lang="en-AU" dirty="0" smtClean="0"/>
              <a:t> </a:t>
            </a:r>
            <a:r>
              <a:rPr lang="en-AU" dirty="0" err="1" smtClean="0"/>
              <a:t>seperti</a:t>
            </a:r>
            <a:r>
              <a:rPr lang="en-AU" dirty="0" smtClean="0"/>
              <a:t> </a:t>
            </a:r>
            <a:r>
              <a:rPr lang="en-AU" dirty="0" err="1" smtClean="0"/>
              <a:t>apa</a:t>
            </a:r>
            <a:r>
              <a:rPr lang="en-AU" dirty="0" smtClean="0"/>
              <a:t> </a:t>
            </a:r>
            <a:r>
              <a:rPr lang="en-AU" dirty="0" err="1" smtClean="0"/>
              <a:t>pendekatan</a:t>
            </a:r>
            <a:r>
              <a:rPr lang="en-AU" dirty="0" smtClean="0"/>
              <a:t> yang </a:t>
            </a:r>
            <a:r>
              <a:rPr lang="en-AU" dirty="0" err="1" smtClean="0"/>
              <a:t>dipimpin</a:t>
            </a:r>
            <a:r>
              <a:rPr lang="en-AU" dirty="0" smtClean="0"/>
              <a:t> </a:t>
            </a:r>
            <a:r>
              <a:rPr lang="en-AU" dirty="0" err="1" smtClean="0"/>
              <a:t>lembaga</a:t>
            </a:r>
            <a:r>
              <a:rPr lang="en-AU" dirty="0" smtClean="0"/>
              <a:t> </a:t>
            </a:r>
            <a:r>
              <a:rPr lang="en-AU" dirty="0" err="1" smtClean="0"/>
              <a:t>akan</a:t>
            </a:r>
            <a:r>
              <a:rPr lang="en-AU" dirty="0" smtClean="0"/>
              <a:t> </a:t>
            </a:r>
            <a:r>
              <a:rPr lang="en-AU" dirty="0" err="1" smtClean="0"/>
              <a:t>tampak</a:t>
            </a:r>
            <a:r>
              <a:rPr lang="en-AU" dirty="0" smtClean="0"/>
              <a:t> di </a:t>
            </a:r>
            <a:r>
              <a:rPr lang="en-AU" dirty="0" err="1" smtClean="0"/>
              <a:t>Pemda</a:t>
            </a:r>
            <a:r>
              <a:rPr lang="en-AU" dirty="0" smtClean="0"/>
              <a:t> </a:t>
            </a:r>
            <a:r>
              <a:rPr lang="en-AU" dirty="0" err="1"/>
              <a:t>a</a:t>
            </a:r>
            <a:r>
              <a:rPr lang="en-AU" dirty="0" err="1" smtClean="0"/>
              <a:t>nda</a:t>
            </a:r>
            <a:r>
              <a:rPr lang="en-AU" dirty="0" smtClean="0"/>
              <a:t> (</a:t>
            </a:r>
            <a:r>
              <a:rPr lang="en-AU" dirty="0" err="1" smtClean="0"/>
              <a:t>atau</a:t>
            </a:r>
            <a:r>
              <a:rPr lang="en-AU" dirty="0" smtClean="0"/>
              <a:t> </a:t>
            </a:r>
            <a:r>
              <a:rPr lang="en-AU" dirty="0" err="1" smtClean="0"/>
              <a:t>bagi</a:t>
            </a:r>
            <a:r>
              <a:rPr lang="en-AU" dirty="0" smtClean="0"/>
              <a:t> </a:t>
            </a:r>
            <a:r>
              <a:rPr lang="en-AU" dirty="0" err="1" smtClean="0"/>
              <a:t>Pemda</a:t>
            </a:r>
            <a:r>
              <a:rPr lang="en-AU" dirty="0" smtClean="0"/>
              <a:t> </a:t>
            </a:r>
            <a:r>
              <a:rPr lang="en-AU" dirty="0" err="1" smtClean="0"/>
              <a:t>pada</a:t>
            </a:r>
            <a:r>
              <a:rPr lang="en-AU" dirty="0" smtClean="0"/>
              <a:t> </a:t>
            </a:r>
            <a:r>
              <a:rPr lang="en-AU" dirty="0" err="1" smtClean="0"/>
              <a:t>umumnya</a:t>
            </a:r>
            <a:r>
              <a:rPr lang="en-AU" dirty="0" smtClean="0"/>
              <a:t>)</a:t>
            </a:r>
            <a:endParaRPr lang="en-AU" dirty="0"/>
          </a:p>
        </p:txBody>
      </p:sp>
      <p:sp>
        <p:nvSpPr>
          <p:cNvPr id="3" name="Text Placeholder 2"/>
          <p:cNvSpPr>
            <a:spLocks noGrp="1"/>
          </p:cNvSpPr>
          <p:nvPr>
            <p:ph type="body" sz="quarter" idx="10"/>
          </p:nvPr>
        </p:nvSpPr>
        <p:spPr>
          <a:xfrm>
            <a:off x="319318" y="1498250"/>
            <a:ext cx="10021350" cy="5726957"/>
          </a:xfrm>
          <a:noFill/>
        </p:spPr>
        <p:txBody>
          <a:bodyPr/>
          <a:lstStyle/>
          <a:p>
            <a:pPr marL="521528" indent="-521528">
              <a:spcBef>
                <a:spcPts val="2852"/>
              </a:spcBef>
              <a:buFont typeface="Arial"/>
              <a:buChar char="•"/>
            </a:pPr>
            <a:r>
              <a:rPr lang="en-AU" dirty="0" err="1"/>
              <a:t>Pertanyaan</a:t>
            </a:r>
            <a:r>
              <a:rPr lang="en-AU" dirty="0"/>
              <a:t> </a:t>
            </a:r>
            <a:r>
              <a:rPr lang="en-AU" dirty="0" err="1"/>
              <a:t>untuk</a:t>
            </a:r>
            <a:r>
              <a:rPr lang="en-AU" dirty="0"/>
              <a:t> </a:t>
            </a:r>
            <a:r>
              <a:rPr lang="en-AU" dirty="0" err="1"/>
              <a:t>diskusi</a:t>
            </a:r>
            <a:r>
              <a:rPr lang="en-AU" dirty="0"/>
              <a:t>/</a:t>
            </a:r>
            <a:r>
              <a:rPr lang="en-AU" dirty="0" err="1"/>
              <a:t>renungan</a:t>
            </a:r>
            <a:r>
              <a:rPr lang="en-AU" dirty="0"/>
              <a:t>: </a:t>
            </a:r>
          </a:p>
          <a:p>
            <a:pPr marL="1369011" lvl="1" indent="-521528">
              <a:spcBef>
                <a:spcPts val="2852"/>
              </a:spcBef>
              <a:buFont typeface="Arial"/>
              <a:buChar char="•"/>
            </a:pPr>
            <a:r>
              <a:rPr lang="en-AU" dirty="0" err="1">
                <a:latin typeface="+mn-lt"/>
              </a:rPr>
              <a:t>Apakah</a:t>
            </a:r>
            <a:r>
              <a:rPr lang="en-AU" dirty="0">
                <a:latin typeface="+mn-lt"/>
              </a:rPr>
              <a:t> </a:t>
            </a:r>
            <a:r>
              <a:rPr lang="en-AU" dirty="0" err="1">
                <a:latin typeface="+mn-lt"/>
              </a:rPr>
              <a:t>ada</a:t>
            </a:r>
            <a:r>
              <a:rPr lang="en-AU" dirty="0">
                <a:latin typeface="+mn-lt"/>
              </a:rPr>
              <a:t> </a:t>
            </a:r>
            <a:r>
              <a:rPr lang="en-AU" dirty="0" err="1" smtClean="0">
                <a:latin typeface="+mn-lt"/>
              </a:rPr>
              <a:t>hal</a:t>
            </a:r>
            <a:r>
              <a:rPr lang="en-AU" dirty="0" smtClean="0">
                <a:latin typeface="+mn-lt"/>
              </a:rPr>
              <a:t> yang di </a:t>
            </a:r>
            <a:r>
              <a:rPr lang="en-AU" dirty="0" err="1" smtClean="0">
                <a:latin typeface="+mn-lt"/>
              </a:rPr>
              <a:t>luar</a:t>
            </a:r>
            <a:r>
              <a:rPr lang="en-AU" dirty="0" smtClean="0">
                <a:latin typeface="+mn-lt"/>
              </a:rPr>
              <a:t> </a:t>
            </a:r>
            <a:r>
              <a:rPr lang="en-AU" dirty="0" err="1" smtClean="0">
                <a:latin typeface="+mn-lt"/>
              </a:rPr>
              <a:t>dugaan</a:t>
            </a:r>
            <a:r>
              <a:rPr lang="en-AU" dirty="0" smtClean="0">
                <a:latin typeface="+mn-lt"/>
              </a:rPr>
              <a:t> </a:t>
            </a:r>
            <a:r>
              <a:rPr lang="en-AU" dirty="0" err="1" smtClean="0">
                <a:latin typeface="+mn-lt"/>
              </a:rPr>
              <a:t>dari</a:t>
            </a:r>
            <a:r>
              <a:rPr lang="en-AU" dirty="0" smtClean="0">
                <a:latin typeface="+mn-lt"/>
              </a:rPr>
              <a:t> </a:t>
            </a:r>
            <a:r>
              <a:rPr lang="en-AU" dirty="0" err="1" smtClean="0">
                <a:latin typeface="+mn-lt"/>
              </a:rPr>
              <a:t>kegiatan</a:t>
            </a:r>
            <a:r>
              <a:rPr lang="en-AU" dirty="0" smtClean="0">
                <a:latin typeface="+mn-lt"/>
              </a:rPr>
              <a:t> </a:t>
            </a:r>
            <a:r>
              <a:rPr lang="en-AU" dirty="0" err="1">
                <a:latin typeface="+mn-lt"/>
              </a:rPr>
              <a:t>ini</a:t>
            </a:r>
            <a:r>
              <a:rPr lang="en-AU" dirty="0">
                <a:latin typeface="+mn-lt"/>
              </a:rPr>
              <a:t>? </a:t>
            </a:r>
          </a:p>
          <a:p>
            <a:pPr marL="1369011" lvl="1" indent="-521528">
              <a:spcBef>
                <a:spcPts val="2852"/>
              </a:spcBef>
              <a:buFont typeface="Arial"/>
              <a:buChar char="•"/>
            </a:pPr>
            <a:r>
              <a:rPr lang="en-AU" dirty="0" err="1" smtClean="0">
                <a:latin typeface="+mn-lt"/>
              </a:rPr>
              <a:t>Siapa</a:t>
            </a:r>
            <a:r>
              <a:rPr lang="en-AU" dirty="0" smtClean="0">
                <a:latin typeface="+mn-lt"/>
              </a:rPr>
              <a:t> yang </a:t>
            </a:r>
            <a:r>
              <a:rPr lang="en-AU" dirty="0" err="1" smtClean="0">
                <a:latin typeface="+mn-lt"/>
              </a:rPr>
              <a:t>tanggung</a:t>
            </a:r>
            <a:r>
              <a:rPr lang="en-AU" dirty="0" smtClean="0">
                <a:latin typeface="+mn-lt"/>
              </a:rPr>
              <a:t> </a:t>
            </a:r>
            <a:r>
              <a:rPr lang="en-AU" dirty="0" err="1" smtClean="0">
                <a:latin typeface="+mn-lt"/>
              </a:rPr>
              <a:t>jawabnya</a:t>
            </a:r>
            <a:r>
              <a:rPr lang="en-AU" dirty="0" smtClean="0">
                <a:latin typeface="+mn-lt"/>
              </a:rPr>
              <a:t> paling </a:t>
            </a:r>
            <a:r>
              <a:rPr lang="en-AU" dirty="0" err="1" smtClean="0">
                <a:latin typeface="+mn-lt"/>
              </a:rPr>
              <a:t>banyak</a:t>
            </a:r>
            <a:r>
              <a:rPr lang="en-AU" dirty="0">
                <a:latin typeface="+mn-lt"/>
              </a:rPr>
              <a:t> </a:t>
            </a:r>
            <a:r>
              <a:rPr lang="en-AU" dirty="0" err="1" smtClean="0">
                <a:latin typeface="+mn-lt"/>
              </a:rPr>
              <a:t>diletakkan</a:t>
            </a:r>
            <a:r>
              <a:rPr lang="en-AU" dirty="0" smtClean="0">
                <a:latin typeface="+mn-lt"/>
              </a:rPr>
              <a:t> di </a:t>
            </a:r>
            <a:r>
              <a:rPr lang="en-AU" dirty="0" err="1" smtClean="0">
                <a:latin typeface="+mn-lt"/>
              </a:rPr>
              <a:t>samping</a:t>
            </a:r>
            <a:r>
              <a:rPr lang="en-AU" dirty="0" smtClean="0">
                <a:latin typeface="+mn-lt"/>
              </a:rPr>
              <a:t> </a:t>
            </a:r>
            <a:r>
              <a:rPr lang="en-AU" dirty="0" err="1" smtClean="0">
                <a:latin typeface="+mn-lt"/>
              </a:rPr>
              <a:t>mereka</a:t>
            </a:r>
            <a:r>
              <a:rPr lang="en-AU" dirty="0" smtClean="0">
                <a:latin typeface="+mn-lt"/>
              </a:rPr>
              <a:t>? </a:t>
            </a:r>
          </a:p>
          <a:p>
            <a:pPr marL="1369011" lvl="1" indent="-521528">
              <a:spcBef>
                <a:spcPts val="2852"/>
              </a:spcBef>
              <a:buFont typeface="Arial"/>
              <a:buChar char="•"/>
            </a:pPr>
            <a:r>
              <a:rPr lang="en-AU" dirty="0" err="1" smtClean="0">
                <a:latin typeface="+mn-lt"/>
              </a:rPr>
              <a:t>Dalam</a:t>
            </a:r>
            <a:r>
              <a:rPr lang="en-AU" dirty="0" smtClean="0">
                <a:latin typeface="+mn-lt"/>
              </a:rPr>
              <a:t> </a:t>
            </a:r>
            <a:r>
              <a:rPr lang="en-AU" dirty="0" err="1" smtClean="0">
                <a:latin typeface="+mn-lt"/>
              </a:rPr>
              <a:t>hal</a:t>
            </a:r>
            <a:r>
              <a:rPr lang="en-AU" dirty="0" smtClean="0">
                <a:latin typeface="+mn-lt"/>
              </a:rPr>
              <a:t> </a:t>
            </a:r>
            <a:r>
              <a:rPr lang="en-AU" dirty="0" err="1" smtClean="0">
                <a:latin typeface="+mn-lt"/>
              </a:rPr>
              <a:t>apa</a:t>
            </a:r>
            <a:r>
              <a:rPr lang="en-AU" dirty="0" smtClean="0">
                <a:latin typeface="+mn-lt"/>
              </a:rPr>
              <a:t> </a:t>
            </a:r>
            <a:r>
              <a:rPr lang="en-AU" dirty="0" err="1" smtClean="0">
                <a:latin typeface="+mn-lt"/>
              </a:rPr>
              <a:t>ini</a:t>
            </a:r>
            <a:r>
              <a:rPr lang="en-AU" dirty="0" smtClean="0">
                <a:latin typeface="+mn-lt"/>
              </a:rPr>
              <a:t> </a:t>
            </a:r>
            <a:r>
              <a:rPr lang="en-AU" dirty="0" err="1" smtClean="0">
                <a:latin typeface="+mn-lt"/>
              </a:rPr>
              <a:t>berbeda</a:t>
            </a:r>
            <a:r>
              <a:rPr lang="en-AU" dirty="0" smtClean="0">
                <a:latin typeface="+mn-lt"/>
              </a:rPr>
              <a:t> </a:t>
            </a:r>
            <a:r>
              <a:rPr lang="en-AU" dirty="0" err="1" smtClean="0">
                <a:latin typeface="+mn-lt"/>
              </a:rPr>
              <a:t>dari</a:t>
            </a:r>
            <a:r>
              <a:rPr lang="en-AU" dirty="0" smtClean="0">
                <a:latin typeface="+mn-lt"/>
              </a:rPr>
              <a:t> </a:t>
            </a:r>
            <a:r>
              <a:rPr lang="en-AU" dirty="0" err="1" smtClean="0">
                <a:latin typeface="+mn-lt"/>
              </a:rPr>
              <a:t>pemetaan</a:t>
            </a:r>
            <a:r>
              <a:rPr lang="en-AU" dirty="0" smtClean="0">
                <a:latin typeface="+mn-lt"/>
              </a:rPr>
              <a:t> </a:t>
            </a:r>
            <a:r>
              <a:rPr lang="en-AU" dirty="0" err="1" smtClean="0">
                <a:latin typeface="+mn-lt"/>
              </a:rPr>
              <a:t>tanggung</a:t>
            </a:r>
            <a:r>
              <a:rPr lang="en-AU" dirty="0" smtClean="0">
                <a:latin typeface="+mn-lt"/>
              </a:rPr>
              <a:t> </a:t>
            </a:r>
            <a:r>
              <a:rPr lang="en-AU" dirty="0" err="1" smtClean="0">
                <a:latin typeface="+mn-lt"/>
              </a:rPr>
              <a:t>jawab</a:t>
            </a:r>
            <a:r>
              <a:rPr lang="en-AU" dirty="0" smtClean="0">
                <a:latin typeface="+mn-lt"/>
              </a:rPr>
              <a:t> </a:t>
            </a:r>
            <a:r>
              <a:rPr lang="en-AU" dirty="0" err="1">
                <a:latin typeface="+mn-lt"/>
              </a:rPr>
              <a:t>a</a:t>
            </a:r>
            <a:r>
              <a:rPr lang="en-AU" dirty="0" err="1" smtClean="0">
                <a:latin typeface="+mn-lt"/>
              </a:rPr>
              <a:t>nda</a:t>
            </a:r>
            <a:r>
              <a:rPr lang="en-AU" dirty="0" smtClean="0">
                <a:latin typeface="+mn-lt"/>
              </a:rPr>
              <a:t> </a:t>
            </a:r>
            <a:r>
              <a:rPr lang="en-AU" dirty="0" err="1" smtClean="0">
                <a:latin typeface="+mn-lt"/>
              </a:rPr>
              <a:t>sebelumnya</a:t>
            </a:r>
            <a:r>
              <a:rPr lang="en-AU" dirty="0" smtClean="0">
                <a:latin typeface="+mn-lt"/>
              </a:rPr>
              <a:t>? </a:t>
            </a:r>
          </a:p>
          <a:p>
            <a:pPr marL="521528" indent="-521528">
              <a:spcBef>
                <a:spcPts val="2852"/>
              </a:spcBef>
              <a:buFont typeface="Arial"/>
              <a:buChar char="•"/>
            </a:pPr>
            <a:r>
              <a:rPr lang="en-AU" dirty="0" err="1" smtClean="0"/>
              <a:t>Ambillah</a:t>
            </a:r>
            <a:r>
              <a:rPr lang="en-AU" dirty="0" smtClean="0"/>
              <a:t> </a:t>
            </a:r>
            <a:r>
              <a:rPr lang="en-AU" dirty="0" err="1" smtClean="0"/>
              <a:t>gambar</a:t>
            </a:r>
            <a:r>
              <a:rPr lang="en-AU" dirty="0" smtClean="0"/>
              <a:t> </a:t>
            </a:r>
            <a:r>
              <a:rPr lang="en-AU" dirty="0" err="1" smtClean="0"/>
              <a:t>papan</a:t>
            </a:r>
            <a:r>
              <a:rPr lang="en-AU" dirty="0" smtClean="0"/>
              <a:t> </a:t>
            </a:r>
            <a:r>
              <a:rPr lang="en-AU" dirty="0" err="1" smtClean="0"/>
              <a:t>permainan</a:t>
            </a:r>
            <a:r>
              <a:rPr lang="en-AU" dirty="0" smtClean="0"/>
              <a:t> </a:t>
            </a:r>
            <a:r>
              <a:rPr lang="en-AU" dirty="0" err="1"/>
              <a:t>a</a:t>
            </a:r>
            <a:r>
              <a:rPr lang="en-AU" dirty="0" err="1" smtClean="0"/>
              <a:t>nda</a:t>
            </a:r>
            <a:r>
              <a:rPr lang="en-AU" dirty="0" smtClean="0"/>
              <a:t> (</a:t>
            </a:r>
            <a:r>
              <a:rPr lang="en-AU" dirty="0" err="1" smtClean="0"/>
              <a:t>foto</a:t>
            </a:r>
            <a:r>
              <a:rPr lang="en-AU" dirty="0" smtClean="0"/>
              <a:t>)</a:t>
            </a:r>
            <a:endParaRPr lang="en-AU" dirty="0"/>
          </a:p>
          <a:p>
            <a:pPr>
              <a:spcBef>
                <a:spcPts val="2852"/>
              </a:spcBef>
            </a:pPr>
            <a:endParaRPr lang="en-AU" dirty="0"/>
          </a:p>
        </p:txBody>
      </p:sp>
    </p:spTree>
    <p:extLst>
      <p:ext uri="{BB962C8B-B14F-4D97-AF65-F5344CB8AC3E}">
        <p14:creationId xmlns:p14="http://schemas.microsoft.com/office/powerpoint/2010/main" val="15486742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270267"/>
            <a:ext cx="10022312" cy="1325999"/>
          </a:xfrm>
        </p:spPr>
        <p:txBody>
          <a:bodyPr>
            <a:noAutofit/>
          </a:bodyPr>
          <a:lstStyle/>
          <a:p>
            <a:r>
              <a:rPr lang="en-AU" b="1" dirty="0" smtClean="0">
                <a:solidFill>
                  <a:srgbClr val="B1005D"/>
                </a:solidFill>
              </a:rPr>
              <a:t>WRAP UP: </a:t>
            </a:r>
            <a:r>
              <a:rPr lang="en-AU" b="1" dirty="0" err="1" smtClean="0">
                <a:solidFill>
                  <a:srgbClr val="B1005D"/>
                </a:solidFill>
              </a:rPr>
              <a:t>Pesan-pesan</a:t>
            </a:r>
            <a:r>
              <a:rPr lang="en-AU" b="1" dirty="0" smtClean="0">
                <a:solidFill>
                  <a:srgbClr val="B1005D"/>
                </a:solidFill>
              </a:rPr>
              <a:t> </a:t>
            </a:r>
            <a:r>
              <a:rPr lang="en-AU" b="1" dirty="0" err="1" smtClean="0">
                <a:solidFill>
                  <a:srgbClr val="B1005D"/>
                </a:solidFill>
              </a:rPr>
              <a:t>untuk</a:t>
            </a:r>
            <a:r>
              <a:rPr lang="en-AU" b="1" dirty="0" smtClean="0">
                <a:solidFill>
                  <a:srgbClr val="B1005D"/>
                </a:solidFill>
              </a:rPr>
              <a:t> </a:t>
            </a:r>
            <a:r>
              <a:rPr lang="en-AU" b="1" dirty="0" err="1" smtClean="0">
                <a:solidFill>
                  <a:srgbClr val="B1005D"/>
                </a:solidFill>
              </a:rPr>
              <a:t>dibawa</a:t>
            </a:r>
            <a:r>
              <a:rPr lang="en-AU" b="1" dirty="0" smtClean="0">
                <a:solidFill>
                  <a:srgbClr val="B1005D"/>
                </a:solidFill>
              </a:rPr>
              <a:t> </a:t>
            </a:r>
            <a:r>
              <a:rPr lang="en-AU" b="1" dirty="0" err="1" smtClean="0">
                <a:solidFill>
                  <a:srgbClr val="B1005D"/>
                </a:solidFill>
              </a:rPr>
              <a:t>pulang</a:t>
            </a:r>
            <a:endParaRPr lang="en-AU" dirty="0">
              <a:solidFill>
                <a:srgbClr val="B1005D"/>
              </a:solidFill>
            </a:endParaRPr>
          </a:p>
        </p:txBody>
      </p:sp>
      <p:sp>
        <p:nvSpPr>
          <p:cNvPr id="3" name="Text Placeholder 2"/>
          <p:cNvSpPr>
            <a:spLocks noGrp="1"/>
          </p:cNvSpPr>
          <p:nvPr>
            <p:ph type="body" sz="quarter" idx="10"/>
          </p:nvPr>
        </p:nvSpPr>
        <p:spPr>
          <a:xfrm>
            <a:off x="319042" y="1470246"/>
            <a:ext cx="10021350" cy="5614938"/>
          </a:xfrm>
        </p:spPr>
        <p:txBody>
          <a:bodyPr/>
          <a:lstStyle/>
          <a:p>
            <a:pPr marL="521528" indent="-521528">
              <a:buFont typeface="Arial"/>
              <a:buChar char="•"/>
            </a:pPr>
            <a:r>
              <a:rPr lang="en-AU" sz="2700" dirty="0" err="1"/>
              <a:t>Sudah</a:t>
            </a:r>
            <a:r>
              <a:rPr lang="en-AU" sz="2700" dirty="0"/>
              <a:t> </a:t>
            </a:r>
            <a:r>
              <a:rPr lang="en-AU" sz="2700" dirty="0" err="1"/>
              <a:t>ada</a:t>
            </a:r>
            <a:r>
              <a:rPr lang="en-AU" sz="2700" dirty="0"/>
              <a:t> 14.000 </a:t>
            </a:r>
            <a:r>
              <a:rPr lang="en-AU" sz="2700" dirty="0" err="1"/>
              <a:t>instalasi</a:t>
            </a:r>
            <a:r>
              <a:rPr lang="en-AU" sz="2700" dirty="0"/>
              <a:t> </a:t>
            </a:r>
            <a:r>
              <a:rPr lang="en-AU" sz="2700" dirty="0" err="1"/>
              <a:t>dan</a:t>
            </a:r>
            <a:r>
              <a:rPr lang="en-AU" sz="2700" dirty="0"/>
              <a:t> </a:t>
            </a:r>
            <a:r>
              <a:rPr lang="en-AU" sz="2700" dirty="0" err="1"/>
              <a:t>bertumbuh</a:t>
            </a:r>
            <a:r>
              <a:rPr lang="en-AU" sz="2700" dirty="0"/>
              <a:t> </a:t>
            </a:r>
            <a:r>
              <a:rPr lang="en-AU" sz="2700" dirty="0" err="1"/>
              <a:t>cepat</a:t>
            </a:r>
            <a:endParaRPr lang="en-AU" sz="2700" dirty="0"/>
          </a:p>
          <a:p>
            <a:pPr marL="521528" indent="-521528">
              <a:buFont typeface="Arial"/>
              <a:buChar char="•"/>
            </a:pPr>
            <a:r>
              <a:rPr lang="en-AU" sz="2700" dirty="0" err="1"/>
              <a:t>Untuk</a:t>
            </a:r>
            <a:r>
              <a:rPr lang="en-AU" sz="2700" dirty="0"/>
              <a:t> </a:t>
            </a:r>
            <a:r>
              <a:rPr lang="en-AU" sz="2700" dirty="0" err="1"/>
              <a:t>mencapai</a:t>
            </a:r>
            <a:r>
              <a:rPr lang="en-AU" sz="2700" dirty="0"/>
              <a:t> </a:t>
            </a:r>
            <a:r>
              <a:rPr lang="en-AU" sz="2700" dirty="0" err="1"/>
              <a:t>hasil</a:t>
            </a:r>
            <a:r>
              <a:rPr lang="en-AU" sz="2700" dirty="0"/>
              <a:t> </a:t>
            </a:r>
            <a:r>
              <a:rPr lang="en-AU" sz="2700" dirty="0" err="1"/>
              <a:t>kesehatan</a:t>
            </a:r>
            <a:r>
              <a:rPr lang="en-AU" sz="2700" dirty="0"/>
              <a:t> </a:t>
            </a:r>
            <a:r>
              <a:rPr lang="en-AU" sz="2700" dirty="0" err="1"/>
              <a:t>publik</a:t>
            </a:r>
            <a:r>
              <a:rPr lang="en-AU" sz="2700" dirty="0"/>
              <a:t> </a:t>
            </a:r>
            <a:r>
              <a:rPr lang="en-AU" sz="2700" dirty="0" err="1"/>
              <a:t>dan</a:t>
            </a:r>
            <a:r>
              <a:rPr lang="en-AU" sz="2700" dirty="0"/>
              <a:t> </a:t>
            </a:r>
            <a:r>
              <a:rPr lang="en-AU" sz="2700" dirty="0" err="1"/>
              <a:t>lingkungan</a:t>
            </a:r>
            <a:r>
              <a:rPr lang="en-AU" sz="2700" dirty="0"/>
              <a:t> yang </a:t>
            </a:r>
            <a:r>
              <a:rPr lang="en-AU" sz="2700" dirty="0" err="1"/>
              <a:t>dibutuhkan</a:t>
            </a:r>
            <a:r>
              <a:rPr lang="en-AU" sz="2700" dirty="0"/>
              <a:t> Indonesia, </a:t>
            </a:r>
            <a:r>
              <a:rPr lang="en-AU" sz="2700" dirty="0" err="1"/>
              <a:t>kita</a:t>
            </a:r>
            <a:r>
              <a:rPr lang="en-AU" sz="2700" dirty="0"/>
              <a:t> </a:t>
            </a:r>
            <a:r>
              <a:rPr lang="en-AU" sz="2700" dirty="0" err="1"/>
              <a:t>perlu</a:t>
            </a:r>
            <a:r>
              <a:rPr lang="en-AU" sz="2700" dirty="0"/>
              <a:t> </a:t>
            </a:r>
            <a:r>
              <a:rPr lang="en-AU" sz="2700" dirty="0" err="1"/>
              <a:t>memperkuat</a:t>
            </a:r>
            <a:r>
              <a:rPr lang="en-AU" sz="2700" dirty="0"/>
              <a:t> </a:t>
            </a:r>
            <a:r>
              <a:rPr lang="en-AU" sz="2700" dirty="0" err="1"/>
              <a:t>pengaturan</a:t>
            </a:r>
            <a:r>
              <a:rPr lang="en-AU" sz="2700" dirty="0"/>
              <a:t> </a:t>
            </a:r>
            <a:r>
              <a:rPr lang="en-AU" sz="2700" dirty="0" err="1"/>
              <a:t>tata</a:t>
            </a:r>
            <a:r>
              <a:rPr lang="en-AU" sz="2700" dirty="0"/>
              <a:t> </a:t>
            </a:r>
            <a:r>
              <a:rPr lang="en-AU" sz="2700" dirty="0" err="1"/>
              <a:t>kelola</a:t>
            </a:r>
            <a:r>
              <a:rPr lang="en-AU" sz="2700" dirty="0"/>
              <a:t>. </a:t>
            </a:r>
          </a:p>
          <a:p>
            <a:pPr marL="521528" indent="-521528">
              <a:buFont typeface="Arial"/>
              <a:buChar char="•"/>
            </a:pPr>
            <a:r>
              <a:rPr lang="en-AU" sz="2700" dirty="0"/>
              <a:t>Hal </a:t>
            </a:r>
            <a:r>
              <a:rPr lang="en-AU" sz="2700" dirty="0" err="1"/>
              <a:t>ini</a:t>
            </a:r>
            <a:r>
              <a:rPr lang="en-AU" sz="2700" dirty="0"/>
              <a:t> </a:t>
            </a:r>
            <a:r>
              <a:rPr lang="en-AU" sz="2700" dirty="0" err="1"/>
              <a:t>berarti</a:t>
            </a:r>
            <a:r>
              <a:rPr lang="en-AU" sz="2700" dirty="0"/>
              <a:t> </a:t>
            </a:r>
            <a:r>
              <a:rPr lang="en-AU" sz="2700" dirty="0" err="1"/>
              <a:t>Pemerintah</a:t>
            </a:r>
            <a:r>
              <a:rPr lang="en-AU" sz="2700" dirty="0"/>
              <a:t> Daerah </a:t>
            </a:r>
            <a:r>
              <a:rPr lang="en-AU" sz="2700" dirty="0" err="1"/>
              <a:t>harus</a:t>
            </a:r>
            <a:r>
              <a:rPr lang="en-AU" sz="2700" dirty="0"/>
              <a:t> </a:t>
            </a:r>
            <a:r>
              <a:rPr lang="en-AU" sz="2700" dirty="0" err="1"/>
              <a:t>mengambil</a:t>
            </a:r>
            <a:r>
              <a:rPr lang="en-AU" sz="2700" dirty="0"/>
              <a:t> </a:t>
            </a:r>
            <a:r>
              <a:rPr lang="en-AU" sz="2700" dirty="0" err="1"/>
              <a:t>tanggung</a:t>
            </a:r>
            <a:r>
              <a:rPr lang="en-AU" sz="2700" dirty="0"/>
              <a:t> </a:t>
            </a:r>
            <a:r>
              <a:rPr lang="en-AU" sz="2700" dirty="0" err="1"/>
              <a:t>jawab</a:t>
            </a:r>
            <a:r>
              <a:rPr lang="en-AU" sz="2700" dirty="0"/>
              <a:t> </a:t>
            </a:r>
            <a:r>
              <a:rPr lang="en-AU" sz="2700" dirty="0" err="1"/>
              <a:t>utama</a:t>
            </a:r>
            <a:r>
              <a:rPr lang="en-AU" sz="2700" dirty="0"/>
              <a:t> </a:t>
            </a:r>
            <a:r>
              <a:rPr lang="en-AU" sz="2700" dirty="0" err="1"/>
              <a:t>untuk</a:t>
            </a:r>
            <a:r>
              <a:rPr lang="en-AU" sz="2700" dirty="0"/>
              <a:t> </a:t>
            </a:r>
            <a:r>
              <a:rPr lang="en-AU" sz="2700" dirty="0" err="1"/>
              <a:t>memastikan</a:t>
            </a:r>
            <a:r>
              <a:rPr lang="en-AU" sz="2700" dirty="0"/>
              <a:t> </a:t>
            </a:r>
            <a:r>
              <a:rPr lang="en-AU" sz="2700" dirty="0" err="1"/>
              <a:t>layanan</a:t>
            </a:r>
            <a:r>
              <a:rPr lang="en-AU" sz="2700" dirty="0"/>
              <a:t> </a:t>
            </a:r>
            <a:r>
              <a:rPr lang="en-AU" sz="2700" dirty="0" err="1"/>
              <a:t>sanitasi</a:t>
            </a:r>
            <a:r>
              <a:rPr lang="en-AU" sz="2700" dirty="0"/>
              <a:t> </a:t>
            </a:r>
            <a:r>
              <a:rPr lang="en-AU" sz="2700" dirty="0" err="1"/>
              <a:t>skala</a:t>
            </a:r>
            <a:r>
              <a:rPr lang="en-AU" sz="2700" dirty="0"/>
              <a:t> </a:t>
            </a:r>
            <a:r>
              <a:rPr lang="en-AU" sz="2700" dirty="0" err="1"/>
              <a:t>lokal</a:t>
            </a:r>
            <a:r>
              <a:rPr lang="en-AU" sz="2700" dirty="0"/>
              <a:t> </a:t>
            </a:r>
            <a:r>
              <a:rPr lang="en-AU" sz="2700" dirty="0" err="1"/>
              <a:t>terselenggara</a:t>
            </a:r>
            <a:r>
              <a:rPr lang="en-AU" sz="2700" dirty="0"/>
              <a:t> </a:t>
            </a:r>
            <a:r>
              <a:rPr lang="en-AU" sz="2700" dirty="0" err="1"/>
              <a:t>dan</a:t>
            </a:r>
            <a:r>
              <a:rPr lang="en-AU" sz="2700" dirty="0"/>
              <a:t> </a:t>
            </a:r>
            <a:r>
              <a:rPr lang="en-AU" sz="2700" dirty="0" err="1"/>
              <a:t>terjaga</a:t>
            </a:r>
            <a:r>
              <a:rPr lang="en-AU" sz="2700" dirty="0"/>
              <a:t> (</a:t>
            </a:r>
            <a:r>
              <a:rPr lang="en-AU" sz="2700" dirty="0" err="1"/>
              <a:t>lihat</a:t>
            </a:r>
            <a:r>
              <a:rPr lang="en-AU" sz="2700" dirty="0"/>
              <a:t> </a:t>
            </a:r>
            <a:r>
              <a:rPr lang="en-AU" sz="2700" i="1" dirty="0"/>
              <a:t>slide </a:t>
            </a:r>
            <a:r>
              <a:rPr lang="en-AU" sz="2700" dirty="0" err="1"/>
              <a:t>sebelumnya</a:t>
            </a:r>
            <a:r>
              <a:rPr lang="en-AU" sz="2700" dirty="0"/>
              <a:t>)</a:t>
            </a:r>
          </a:p>
          <a:p>
            <a:pPr marL="521528" indent="-521528">
              <a:buFont typeface="Arial"/>
              <a:buChar char="•"/>
            </a:pPr>
            <a:r>
              <a:rPr lang="en-AU" sz="2700" dirty="0"/>
              <a:t>Di </a:t>
            </a:r>
            <a:r>
              <a:rPr lang="en-AU" sz="2700" dirty="0" err="1"/>
              <a:t>luar</a:t>
            </a:r>
            <a:r>
              <a:rPr lang="en-AU" sz="2700" dirty="0"/>
              <a:t> </a:t>
            </a:r>
            <a:r>
              <a:rPr lang="en-AU" sz="2700" dirty="0" err="1"/>
              <a:t>ini</a:t>
            </a:r>
            <a:r>
              <a:rPr lang="en-AU" sz="2700" dirty="0"/>
              <a:t>, </a:t>
            </a:r>
            <a:r>
              <a:rPr lang="en-AU" sz="2700" dirty="0" err="1"/>
              <a:t>Pemda</a:t>
            </a:r>
            <a:r>
              <a:rPr lang="en-AU" sz="2700" dirty="0"/>
              <a:t> </a:t>
            </a:r>
            <a:r>
              <a:rPr lang="en-AU" sz="2700" dirty="0" err="1"/>
              <a:t>harus</a:t>
            </a:r>
            <a:r>
              <a:rPr lang="en-AU" sz="2700" dirty="0"/>
              <a:t> </a:t>
            </a:r>
            <a:r>
              <a:rPr lang="en-AU" sz="2700" dirty="0" err="1"/>
              <a:t>mengeksplorasi</a:t>
            </a:r>
            <a:r>
              <a:rPr lang="en-AU" sz="2700" dirty="0"/>
              <a:t> </a:t>
            </a:r>
            <a:r>
              <a:rPr lang="en-AU" sz="2700" dirty="0" err="1"/>
              <a:t>bersama-sama</a:t>
            </a:r>
            <a:r>
              <a:rPr lang="en-AU" sz="2700" dirty="0"/>
              <a:t> KSM </a:t>
            </a:r>
            <a:r>
              <a:rPr lang="en-AU" sz="2700" dirty="0" err="1"/>
              <a:t>bagaimana</a:t>
            </a:r>
            <a:r>
              <a:rPr lang="en-AU" sz="2700" dirty="0"/>
              <a:t> </a:t>
            </a:r>
            <a:r>
              <a:rPr lang="en-AU" sz="2700" dirty="0" err="1"/>
              <a:t>meningkatkan</a:t>
            </a:r>
            <a:r>
              <a:rPr lang="en-AU" sz="2700" dirty="0"/>
              <a:t> </a:t>
            </a:r>
            <a:r>
              <a:rPr lang="en-AU" sz="2700" dirty="0" err="1"/>
              <a:t>tata</a:t>
            </a:r>
            <a:r>
              <a:rPr lang="en-AU" sz="2700" dirty="0"/>
              <a:t> </a:t>
            </a:r>
            <a:r>
              <a:rPr lang="en-AU" sz="2700" dirty="0" err="1"/>
              <a:t>kelola</a:t>
            </a:r>
            <a:r>
              <a:rPr lang="en-AU" sz="2700" dirty="0"/>
              <a:t> </a:t>
            </a:r>
            <a:r>
              <a:rPr lang="en-AU" sz="2700" dirty="0" err="1"/>
              <a:t>berdasarkan</a:t>
            </a:r>
            <a:r>
              <a:rPr lang="en-AU" sz="2700" dirty="0"/>
              <a:t> </a:t>
            </a:r>
            <a:r>
              <a:rPr lang="en-AU" sz="2700" dirty="0" err="1"/>
              <a:t>kekuatan</a:t>
            </a:r>
            <a:r>
              <a:rPr lang="en-AU" sz="2700" dirty="0"/>
              <a:t> </a:t>
            </a:r>
            <a:r>
              <a:rPr lang="en-AU" sz="2700" dirty="0" err="1"/>
              <a:t>dan</a:t>
            </a:r>
            <a:r>
              <a:rPr lang="en-AU" sz="2700" dirty="0"/>
              <a:t> </a:t>
            </a:r>
            <a:r>
              <a:rPr lang="en-AU" sz="2700" dirty="0" err="1"/>
              <a:t>peluang</a:t>
            </a:r>
            <a:r>
              <a:rPr lang="en-AU" sz="2700" dirty="0"/>
              <a:t> </a:t>
            </a:r>
            <a:r>
              <a:rPr lang="en-AU" sz="2700" dirty="0" err="1"/>
              <a:t>lokal</a:t>
            </a:r>
            <a:r>
              <a:rPr lang="en-AU" sz="2700" dirty="0"/>
              <a:t> </a:t>
            </a:r>
            <a:r>
              <a:rPr lang="en-AU" sz="2700" dirty="0" err="1"/>
              <a:t>menggunakan</a:t>
            </a:r>
            <a:r>
              <a:rPr lang="en-AU" sz="2700" dirty="0"/>
              <a:t> </a:t>
            </a:r>
            <a:r>
              <a:rPr lang="en-AU" sz="2700" dirty="0" err="1"/>
              <a:t>Spektrum</a:t>
            </a:r>
            <a:r>
              <a:rPr lang="en-AU" sz="2700" dirty="0"/>
              <a:t> Tata </a:t>
            </a:r>
            <a:r>
              <a:rPr lang="en-AU" sz="2700" dirty="0" err="1"/>
              <a:t>Kelola</a:t>
            </a:r>
            <a:endParaRPr lang="en-AU" sz="2700" dirty="0"/>
          </a:p>
          <a:p>
            <a:endParaRPr lang="en-AU" sz="2700" dirty="0"/>
          </a:p>
          <a:p>
            <a:endParaRPr lang="en-AU" sz="2700" dirty="0"/>
          </a:p>
        </p:txBody>
      </p:sp>
    </p:spTree>
    <p:extLst>
      <p:ext uri="{BB962C8B-B14F-4D97-AF65-F5344CB8AC3E}">
        <p14:creationId xmlns:p14="http://schemas.microsoft.com/office/powerpoint/2010/main" val="29272775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E2856F">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270267"/>
            <a:ext cx="10022312" cy="1325999"/>
          </a:xfrm>
        </p:spPr>
        <p:txBody>
          <a:bodyPr>
            <a:noAutofit/>
          </a:bodyPr>
          <a:lstStyle/>
          <a:p>
            <a:r>
              <a:rPr lang="en-AU" b="1" dirty="0" smtClean="0">
                <a:solidFill>
                  <a:srgbClr val="B1005D"/>
                </a:solidFill>
              </a:rPr>
              <a:t>WRAP-UP: </a:t>
            </a:r>
            <a:r>
              <a:rPr lang="en-AU" b="1" dirty="0" err="1" smtClean="0">
                <a:solidFill>
                  <a:srgbClr val="B1005D"/>
                </a:solidFill>
              </a:rPr>
              <a:t>Membuat</a:t>
            </a:r>
            <a:r>
              <a:rPr lang="en-AU" b="1" dirty="0" smtClean="0">
                <a:solidFill>
                  <a:srgbClr val="B1005D"/>
                </a:solidFill>
              </a:rPr>
              <a:t> </a:t>
            </a:r>
            <a:r>
              <a:rPr lang="en-AU" b="1" dirty="0" err="1" smtClean="0">
                <a:solidFill>
                  <a:srgbClr val="B1005D"/>
                </a:solidFill>
              </a:rPr>
              <a:t>komitmen</a:t>
            </a:r>
            <a:endParaRPr lang="en-AU" dirty="0">
              <a:solidFill>
                <a:srgbClr val="B1005D"/>
              </a:solidFill>
            </a:endParaRPr>
          </a:p>
        </p:txBody>
      </p:sp>
      <p:sp>
        <p:nvSpPr>
          <p:cNvPr id="3" name="Text Placeholder 2"/>
          <p:cNvSpPr>
            <a:spLocks noGrp="1"/>
          </p:cNvSpPr>
          <p:nvPr>
            <p:ph type="body" sz="quarter" idx="10"/>
          </p:nvPr>
        </p:nvSpPr>
        <p:spPr>
          <a:xfrm>
            <a:off x="319318" y="1848309"/>
            <a:ext cx="10215661" cy="5376898"/>
          </a:xfrm>
        </p:spPr>
        <p:txBody>
          <a:bodyPr/>
          <a:lstStyle/>
          <a:p>
            <a:pPr marL="405633" indent="-405633">
              <a:buFont typeface="Arial"/>
              <a:buChar char="•"/>
            </a:pPr>
            <a:r>
              <a:rPr lang="en-AU" sz="3100" dirty="0" err="1"/>
              <a:t>Menurut</a:t>
            </a:r>
            <a:r>
              <a:rPr lang="en-AU" sz="3100" dirty="0"/>
              <a:t> </a:t>
            </a:r>
            <a:r>
              <a:rPr lang="en-AU" sz="3100" dirty="0" err="1"/>
              <a:t>anda</a:t>
            </a:r>
            <a:r>
              <a:rPr lang="en-AU" sz="3100" dirty="0"/>
              <a:t>, </a:t>
            </a:r>
            <a:r>
              <a:rPr lang="en-AU" sz="3100" dirty="0" err="1"/>
              <a:t>apa</a:t>
            </a:r>
            <a:r>
              <a:rPr lang="en-AU" sz="3100" dirty="0"/>
              <a:t> yang </a:t>
            </a:r>
            <a:r>
              <a:rPr lang="en-AU" sz="3100" dirty="0" err="1"/>
              <a:t>telah</a:t>
            </a:r>
            <a:r>
              <a:rPr lang="en-AU" sz="3100" dirty="0"/>
              <a:t> </a:t>
            </a:r>
            <a:r>
              <a:rPr lang="en-AU" sz="3100" dirty="0" err="1"/>
              <a:t>anda</a:t>
            </a:r>
            <a:r>
              <a:rPr lang="en-AU" sz="3100" dirty="0"/>
              <a:t> </a:t>
            </a:r>
            <a:r>
              <a:rPr lang="en-AU" sz="3100" dirty="0" err="1"/>
              <a:t>dapat</a:t>
            </a:r>
            <a:r>
              <a:rPr lang="en-AU" sz="3100" dirty="0"/>
              <a:t> </a:t>
            </a:r>
            <a:r>
              <a:rPr lang="en-AU" sz="3100" dirty="0" err="1"/>
              <a:t>dari</a:t>
            </a:r>
            <a:r>
              <a:rPr lang="en-AU" sz="3100" dirty="0"/>
              <a:t> proses </a:t>
            </a:r>
            <a:r>
              <a:rPr lang="en-AU" sz="3100" dirty="0" err="1"/>
              <a:t>ini</a:t>
            </a:r>
            <a:r>
              <a:rPr lang="en-AU" sz="3100" dirty="0"/>
              <a:t>?</a:t>
            </a:r>
          </a:p>
          <a:p>
            <a:pPr marL="405633" indent="-405633">
              <a:buFont typeface="Arial"/>
              <a:buChar char="•"/>
            </a:pPr>
            <a:endParaRPr lang="en-AU" sz="3100" dirty="0"/>
          </a:p>
          <a:p>
            <a:pPr marL="405633" indent="-405633">
              <a:buFont typeface="Arial"/>
              <a:buChar char="•"/>
            </a:pPr>
            <a:r>
              <a:rPr lang="en-AU" sz="3100" dirty="0" err="1"/>
              <a:t>Berdasarkan</a:t>
            </a:r>
            <a:r>
              <a:rPr lang="en-AU" sz="3100" dirty="0"/>
              <a:t> </a:t>
            </a:r>
            <a:r>
              <a:rPr lang="en-AU" sz="3100" dirty="0" err="1"/>
              <a:t>itu</a:t>
            </a:r>
            <a:r>
              <a:rPr lang="en-AU" sz="3100" dirty="0"/>
              <a:t>, </a:t>
            </a:r>
            <a:r>
              <a:rPr lang="en-AU" sz="3100" dirty="0" err="1"/>
              <a:t>komitmen</a:t>
            </a:r>
            <a:r>
              <a:rPr lang="en-AU" sz="3100" dirty="0"/>
              <a:t> </a:t>
            </a:r>
            <a:r>
              <a:rPr lang="en-AU" sz="3100" dirty="0" err="1"/>
              <a:t>apa</a:t>
            </a:r>
            <a:r>
              <a:rPr lang="en-AU" sz="3100" dirty="0"/>
              <a:t> yang </a:t>
            </a:r>
            <a:r>
              <a:rPr lang="en-AU" sz="3100" dirty="0" err="1"/>
              <a:t>dapat</a:t>
            </a:r>
            <a:r>
              <a:rPr lang="en-AU" sz="3100" dirty="0"/>
              <a:t> </a:t>
            </a:r>
            <a:r>
              <a:rPr lang="en-AU" sz="3100" dirty="0" err="1"/>
              <a:t>anda</a:t>
            </a:r>
            <a:r>
              <a:rPr lang="en-AU" sz="3100" dirty="0"/>
              <a:t> </a:t>
            </a:r>
            <a:r>
              <a:rPr lang="en-AU" sz="3100" dirty="0" err="1"/>
              <a:t>berikan</a:t>
            </a:r>
            <a:r>
              <a:rPr lang="en-AU" sz="3100" dirty="0"/>
              <a:t>?</a:t>
            </a:r>
          </a:p>
          <a:p>
            <a:pPr marL="1369011" lvl="1" indent="-521528">
              <a:buFont typeface="Arial"/>
              <a:buChar char="•"/>
            </a:pPr>
            <a:r>
              <a:rPr lang="en-AU" sz="3100" dirty="0" err="1">
                <a:latin typeface="+mn-lt"/>
              </a:rPr>
              <a:t>Siapa</a:t>
            </a:r>
            <a:r>
              <a:rPr lang="en-AU" sz="3100" dirty="0">
                <a:latin typeface="+mn-lt"/>
              </a:rPr>
              <a:t> yang </a:t>
            </a:r>
            <a:r>
              <a:rPr lang="en-AU" sz="3100" dirty="0" err="1">
                <a:latin typeface="+mn-lt"/>
              </a:rPr>
              <a:t>akan</a:t>
            </a:r>
            <a:r>
              <a:rPr lang="en-AU" sz="3100" dirty="0">
                <a:latin typeface="+mn-lt"/>
              </a:rPr>
              <a:t> </a:t>
            </a:r>
            <a:r>
              <a:rPr lang="en-AU" sz="3100" dirty="0" err="1">
                <a:latin typeface="+mn-lt"/>
              </a:rPr>
              <a:t>perlu</a:t>
            </a:r>
            <a:r>
              <a:rPr lang="en-AU" sz="3100" dirty="0">
                <a:latin typeface="+mn-lt"/>
              </a:rPr>
              <a:t> </a:t>
            </a:r>
            <a:r>
              <a:rPr lang="en-AU" sz="3100" dirty="0" err="1">
                <a:latin typeface="+mn-lt"/>
              </a:rPr>
              <a:t>membantu</a:t>
            </a:r>
            <a:r>
              <a:rPr lang="en-AU" sz="3100" dirty="0">
                <a:latin typeface="+mn-lt"/>
              </a:rPr>
              <a:t>?</a:t>
            </a:r>
          </a:p>
          <a:p>
            <a:pPr marL="1369011" lvl="1" indent="-521528">
              <a:buFont typeface="Arial"/>
              <a:buChar char="•"/>
            </a:pPr>
            <a:r>
              <a:rPr lang="en-AU" sz="3100" dirty="0" err="1">
                <a:latin typeface="+mn-lt"/>
              </a:rPr>
              <a:t>Apa</a:t>
            </a:r>
            <a:r>
              <a:rPr lang="en-AU" sz="3100" dirty="0">
                <a:latin typeface="+mn-lt"/>
              </a:rPr>
              <a:t> </a:t>
            </a:r>
            <a:r>
              <a:rPr lang="en-AU" sz="3100" dirty="0" err="1">
                <a:latin typeface="+mn-lt"/>
              </a:rPr>
              <a:t>langkah-langkah</a:t>
            </a:r>
            <a:r>
              <a:rPr lang="en-AU" sz="3100" dirty="0">
                <a:latin typeface="+mn-lt"/>
              </a:rPr>
              <a:t> </a:t>
            </a:r>
            <a:r>
              <a:rPr lang="en-AU" sz="3100" dirty="0" err="1">
                <a:latin typeface="+mn-lt"/>
              </a:rPr>
              <a:t>selanjutnya</a:t>
            </a:r>
            <a:r>
              <a:rPr lang="en-AU" sz="3100" dirty="0">
                <a:latin typeface="+mn-lt"/>
              </a:rPr>
              <a:t>?</a:t>
            </a:r>
          </a:p>
          <a:p>
            <a:pPr marL="521528" indent="-521528">
              <a:buFont typeface="Arial"/>
              <a:buChar char="•"/>
            </a:pPr>
            <a:endParaRPr lang="en-AU" sz="3100" dirty="0"/>
          </a:p>
          <a:p>
            <a:pPr marL="405633" indent="-405633">
              <a:buFont typeface="Arial"/>
              <a:buChar char="•"/>
            </a:pPr>
            <a:r>
              <a:rPr lang="en-AU" sz="3100" dirty="0"/>
              <a:t>LAPORAN BALIK</a:t>
            </a:r>
          </a:p>
          <a:p>
            <a:endParaRPr lang="en-AU" sz="3100" dirty="0"/>
          </a:p>
          <a:p>
            <a:endParaRPr lang="en-AU" sz="3100" dirty="0"/>
          </a:p>
        </p:txBody>
      </p:sp>
    </p:spTree>
    <p:extLst>
      <p:ext uri="{BB962C8B-B14F-4D97-AF65-F5344CB8AC3E}">
        <p14:creationId xmlns:p14="http://schemas.microsoft.com/office/powerpoint/2010/main" val="899658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6"/>
          <p:cNvSpPr>
            <a:spLocks noGrp="1"/>
          </p:cNvSpPr>
          <p:nvPr>
            <p:ph idx="1"/>
          </p:nvPr>
        </p:nvSpPr>
        <p:spPr>
          <a:xfrm>
            <a:off x="319042" y="1762735"/>
            <a:ext cx="9684628" cy="4575135"/>
          </a:xfrm>
          <a:ln>
            <a:noFill/>
          </a:ln>
        </p:spPr>
        <p:txBody>
          <a:bodyPr>
            <a:normAutofit fontScale="70000" lnSpcReduction="20000"/>
          </a:bodyPr>
          <a:lstStyle/>
          <a:p>
            <a:pPr>
              <a:buNone/>
            </a:pPr>
            <a:r>
              <a:rPr lang="en-US" b="1" dirty="0" err="1">
                <a:solidFill>
                  <a:srgbClr val="C25F87"/>
                </a:solidFill>
              </a:rPr>
              <a:t>Durasi</a:t>
            </a:r>
            <a:r>
              <a:rPr lang="en-US" b="1" dirty="0">
                <a:solidFill>
                  <a:srgbClr val="890041"/>
                </a:solidFill>
              </a:rPr>
              <a:t>				</a:t>
            </a:r>
            <a:r>
              <a:rPr lang="en-US" dirty="0"/>
              <a:t>Mei 2013 – </a:t>
            </a:r>
            <a:r>
              <a:rPr lang="en-US" dirty="0" err="1"/>
              <a:t>Maret</a:t>
            </a:r>
            <a:r>
              <a:rPr lang="en-US" dirty="0"/>
              <a:t> 2016	</a:t>
            </a:r>
          </a:p>
          <a:p>
            <a:endParaRPr lang="en-US" b="1" dirty="0">
              <a:solidFill>
                <a:srgbClr val="890041"/>
              </a:solidFill>
            </a:endParaRPr>
          </a:p>
          <a:p>
            <a:r>
              <a:rPr lang="en-US" sz="3300" b="1" dirty="0" err="1">
                <a:solidFill>
                  <a:srgbClr val="C25F87"/>
                </a:solidFill>
              </a:rPr>
              <a:t>Pendanaan</a:t>
            </a:r>
            <a:r>
              <a:rPr lang="en-US" b="1" dirty="0">
                <a:solidFill>
                  <a:srgbClr val="890041"/>
                </a:solidFill>
              </a:rPr>
              <a:t>			</a:t>
            </a:r>
            <a:r>
              <a:rPr lang="en-US" dirty="0"/>
              <a:t>Australian Aid Development Research Awards Scheme</a:t>
            </a:r>
          </a:p>
          <a:p>
            <a:pPr>
              <a:buNone/>
            </a:pPr>
            <a:r>
              <a:rPr lang="en-US" dirty="0"/>
              <a:t>					Contributors: UTS, ISF, BORDA</a:t>
            </a:r>
          </a:p>
          <a:p>
            <a:pPr>
              <a:buNone/>
            </a:pPr>
            <a:endParaRPr lang="en-US" b="1" dirty="0">
              <a:solidFill>
                <a:srgbClr val="890041"/>
              </a:solidFill>
            </a:endParaRPr>
          </a:p>
          <a:p>
            <a:pPr>
              <a:buNone/>
            </a:pPr>
            <a:r>
              <a:rPr lang="en-US" sz="3300" b="1" dirty="0" err="1">
                <a:solidFill>
                  <a:srgbClr val="C25F87"/>
                </a:solidFill>
              </a:rPr>
              <a:t>Mitra</a:t>
            </a:r>
            <a:r>
              <a:rPr lang="en-US" sz="3300" b="1" dirty="0">
                <a:solidFill>
                  <a:srgbClr val="C25F87"/>
                </a:solidFill>
              </a:rPr>
              <a:t> </a:t>
            </a:r>
            <a:r>
              <a:rPr lang="en-US" sz="3300" b="1" dirty="0" err="1">
                <a:solidFill>
                  <a:srgbClr val="C25F87"/>
                </a:solidFill>
              </a:rPr>
              <a:t>Pemerintah</a:t>
            </a:r>
            <a:r>
              <a:rPr lang="en-US" sz="3300" b="1" dirty="0">
                <a:solidFill>
                  <a:srgbClr val="C25F87"/>
                </a:solidFill>
              </a:rPr>
              <a:t> RI</a:t>
            </a:r>
            <a:r>
              <a:rPr lang="en-US" dirty="0">
                <a:solidFill>
                  <a:srgbClr val="C25F87"/>
                </a:solidFill>
              </a:rPr>
              <a:t> </a:t>
            </a:r>
            <a:r>
              <a:rPr lang="en-US" dirty="0"/>
              <a:t>	BAPPENAS (</a:t>
            </a:r>
            <a:r>
              <a:rPr lang="en-US" dirty="0" err="1"/>
              <a:t>Perjanjian</a:t>
            </a:r>
            <a:r>
              <a:rPr lang="en-US" dirty="0"/>
              <a:t> </a:t>
            </a:r>
            <a:r>
              <a:rPr lang="en-US" dirty="0" err="1"/>
              <a:t>Kemitraan</a:t>
            </a:r>
            <a:r>
              <a:rPr lang="en-US" dirty="0"/>
              <a:t>)</a:t>
            </a:r>
          </a:p>
          <a:p>
            <a:endParaRPr lang="en-US" b="1" dirty="0">
              <a:solidFill>
                <a:srgbClr val="890041"/>
              </a:solidFill>
            </a:endParaRPr>
          </a:p>
          <a:p>
            <a:r>
              <a:rPr lang="en-US" sz="3300" b="1" dirty="0" err="1">
                <a:solidFill>
                  <a:srgbClr val="C25F87"/>
                </a:solidFill>
              </a:rPr>
              <a:t>Metodologi</a:t>
            </a:r>
            <a:r>
              <a:rPr lang="en-US" b="1" dirty="0">
                <a:solidFill>
                  <a:srgbClr val="B1005D"/>
                </a:solidFill>
              </a:rPr>
              <a:t> </a:t>
            </a:r>
            <a:r>
              <a:rPr lang="en-US" b="1" dirty="0">
                <a:solidFill>
                  <a:srgbClr val="890041"/>
                </a:solidFill>
              </a:rPr>
              <a:t>			</a:t>
            </a:r>
            <a:r>
              <a:rPr lang="en-US" dirty="0" err="1" smtClean="0"/>
              <a:t>Penelitian</a:t>
            </a:r>
            <a:r>
              <a:rPr lang="en-US" dirty="0" smtClean="0"/>
              <a:t> </a:t>
            </a:r>
            <a:r>
              <a:rPr lang="en-US" dirty="0" err="1" smtClean="0"/>
              <a:t>Aksi</a:t>
            </a:r>
            <a:r>
              <a:rPr lang="en-US" dirty="0" smtClean="0"/>
              <a:t> </a:t>
            </a:r>
            <a:r>
              <a:rPr lang="en-US" dirty="0" err="1"/>
              <a:t>Partisipatif</a:t>
            </a:r>
            <a:r>
              <a:rPr lang="en-US" dirty="0"/>
              <a:t> </a:t>
            </a:r>
            <a:r>
              <a:rPr lang="en-US" dirty="0" err="1"/>
              <a:t>Lintas</a:t>
            </a:r>
            <a:r>
              <a:rPr lang="en-US" dirty="0"/>
              <a:t> </a:t>
            </a:r>
            <a:r>
              <a:rPr lang="en-US" dirty="0" err="1"/>
              <a:t>Disiplin</a:t>
            </a:r>
            <a:endParaRPr lang="en-US" dirty="0"/>
          </a:p>
          <a:p>
            <a:endParaRPr lang="en-US" b="1" dirty="0">
              <a:solidFill>
                <a:srgbClr val="890041"/>
              </a:solidFill>
            </a:endParaRPr>
          </a:p>
          <a:p>
            <a:r>
              <a:rPr lang="en-US" sz="3300" b="1" dirty="0" err="1">
                <a:solidFill>
                  <a:srgbClr val="C25F87"/>
                </a:solidFill>
              </a:rPr>
              <a:t>Kolaborator</a:t>
            </a:r>
            <a:r>
              <a:rPr lang="en-US" sz="3300" b="1" dirty="0">
                <a:solidFill>
                  <a:srgbClr val="C25F87"/>
                </a:solidFill>
              </a:rPr>
              <a:t>		</a:t>
            </a:r>
            <a:r>
              <a:rPr lang="en-US" b="1" dirty="0">
                <a:solidFill>
                  <a:srgbClr val="B1005D"/>
                </a:solidFill>
              </a:rPr>
              <a:t> 	</a:t>
            </a:r>
            <a:r>
              <a:rPr lang="en-US" dirty="0" err="1"/>
              <a:t>Mitra</a:t>
            </a:r>
            <a:r>
              <a:rPr lang="en-US" dirty="0"/>
              <a:t> </a:t>
            </a:r>
            <a:r>
              <a:rPr lang="en-US" dirty="0" err="1"/>
              <a:t>Lokal</a:t>
            </a:r>
            <a:r>
              <a:rPr lang="en-US" dirty="0"/>
              <a:t>: AKSANSI </a:t>
            </a:r>
          </a:p>
          <a:p>
            <a:r>
              <a:rPr lang="en-US" dirty="0"/>
              <a:t>					</a:t>
            </a:r>
            <a:r>
              <a:rPr lang="en-US" dirty="0" err="1"/>
              <a:t>Mitra</a:t>
            </a:r>
            <a:r>
              <a:rPr lang="en-US" dirty="0"/>
              <a:t> </a:t>
            </a:r>
            <a:r>
              <a:rPr lang="en-US" dirty="0" err="1"/>
              <a:t>Internasional</a:t>
            </a:r>
            <a:r>
              <a:rPr lang="en-US" dirty="0"/>
              <a:t>: BORDA Germany, ODI</a:t>
            </a:r>
          </a:p>
          <a:p>
            <a:r>
              <a:rPr lang="en-US" dirty="0"/>
              <a:t>					</a:t>
            </a:r>
            <a:r>
              <a:rPr lang="en-US" dirty="0" err="1"/>
              <a:t>Penasihat</a:t>
            </a:r>
            <a:r>
              <a:rPr lang="en-US" dirty="0"/>
              <a:t> </a:t>
            </a:r>
            <a:r>
              <a:rPr lang="en-US" dirty="0" err="1"/>
              <a:t>Ahli</a:t>
            </a:r>
            <a:r>
              <a:rPr lang="en-US" dirty="0"/>
              <a:t>: Kathy </a:t>
            </a:r>
            <a:r>
              <a:rPr lang="en-US" dirty="0" err="1"/>
              <a:t>Eales</a:t>
            </a:r>
            <a:r>
              <a:rPr lang="en-US" dirty="0"/>
              <a:t>, Jeff Moeller, Chris Buckley</a:t>
            </a: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7079" y="6325192"/>
            <a:ext cx="1753467" cy="833525"/>
          </a:xfrm>
          <a:prstGeom prst="rect">
            <a:avLst/>
          </a:prstGeom>
        </p:spPr>
      </p:pic>
      <p:pic>
        <p:nvPicPr>
          <p:cNvPr id="11" name="Picture 10" descr="ISF Logo_Colo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832" y="6300709"/>
            <a:ext cx="1933120" cy="873216"/>
          </a:xfrm>
          <a:prstGeom prst="rect">
            <a:avLst/>
          </a:prstGeom>
        </p:spPr>
      </p:pic>
      <p:sp>
        <p:nvSpPr>
          <p:cNvPr id="9" name="Title 1"/>
          <p:cNvSpPr>
            <a:spLocks noGrp="1"/>
          </p:cNvSpPr>
          <p:nvPr>
            <p:ph type="title"/>
          </p:nvPr>
        </p:nvSpPr>
        <p:spPr>
          <a:xfrm>
            <a:off x="319042" y="172252"/>
            <a:ext cx="10022312" cy="1254434"/>
          </a:xfrm>
        </p:spPr>
        <p:txBody>
          <a:bodyPr>
            <a:noAutofit/>
          </a:bodyPr>
          <a:lstStyle/>
          <a:p>
            <a:r>
              <a:rPr lang="en-AU" sz="2700" dirty="0"/>
              <a:t>Material </a:t>
            </a:r>
            <a:r>
              <a:rPr lang="en-AU" sz="2700" dirty="0" err="1"/>
              <a:t>pedoman</a:t>
            </a:r>
            <a:r>
              <a:rPr lang="en-AU" sz="2700" dirty="0"/>
              <a:t> </a:t>
            </a:r>
            <a:r>
              <a:rPr lang="en-AU" sz="2700" dirty="0" err="1"/>
              <a:t>ini</a:t>
            </a:r>
            <a:r>
              <a:rPr lang="en-AU" sz="2700" dirty="0"/>
              <a:t> </a:t>
            </a:r>
            <a:r>
              <a:rPr lang="en-AU" sz="2700" dirty="0" err="1"/>
              <a:t>dikembangakan</a:t>
            </a:r>
            <a:r>
              <a:rPr lang="en-AU" sz="2700" dirty="0"/>
              <a:t> </a:t>
            </a:r>
            <a:r>
              <a:rPr lang="en-AU" sz="2700" dirty="0" err="1"/>
              <a:t>berdasarkan</a:t>
            </a:r>
            <a:r>
              <a:rPr lang="en-AU" sz="2700" dirty="0"/>
              <a:t> </a:t>
            </a:r>
            <a:r>
              <a:rPr lang="en-AU" sz="2700" dirty="0" err="1"/>
              <a:t>proyek</a:t>
            </a:r>
            <a:r>
              <a:rPr lang="en-AU" sz="2700" dirty="0"/>
              <a:t>:  Tata </a:t>
            </a:r>
            <a:r>
              <a:rPr lang="en-AU" sz="2700" dirty="0" err="1"/>
              <a:t>kelola</a:t>
            </a:r>
            <a:r>
              <a:rPr lang="en-AU" sz="2700" dirty="0"/>
              <a:t> </a:t>
            </a:r>
            <a:r>
              <a:rPr lang="en-AU" sz="2700" dirty="0" err="1"/>
              <a:t>efektif</a:t>
            </a:r>
            <a:r>
              <a:rPr lang="en-AU" sz="2700" dirty="0"/>
              <a:t> </a:t>
            </a:r>
            <a:r>
              <a:rPr lang="en-AU" sz="2700" dirty="0" err="1"/>
              <a:t>untuk</a:t>
            </a:r>
            <a:r>
              <a:rPr lang="en-AU" sz="2700" dirty="0"/>
              <a:t> </a:t>
            </a:r>
            <a:r>
              <a:rPr lang="en-AU" sz="2700" dirty="0" err="1"/>
              <a:t>keberhasilan</a:t>
            </a:r>
            <a:r>
              <a:rPr lang="en-AU" sz="2700" dirty="0"/>
              <a:t> </a:t>
            </a:r>
            <a:r>
              <a:rPr lang="en-AU" sz="2700" dirty="0" err="1"/>
              <a:t>pengoperasian</a:t>
            </a:r>
            <a:r>
              <a:rPr lang="en-AU" sz="2700" dirty="0"/>
              <a:t> </a:t>
            </a:r>
            <a:r>
              <a:rPr lang="en-AU" sz="2700" dirty="0" err="1"/>
              <a:t>jangka</a:t>
            </a:r>
            <a:r>
              <a:rPr lang="en-AU" sz="2700" dirty="0"/>
              <a:t> </a:t>
            </a:r>
            <a:r>
              <a:rPr lang="en-AU" sz="2700" dirty="0" err="1"/>
              <a:t>panjang</a:t>
            </a:r>
            <a:r>
              <a:rPr lang="en-AU" sz="2700" dirty="0"/>
              <a:t> </a:t>
            </a:r>
            <a:r>
              <a:rPr lang="en-AU" sz="2700" dirty="0" err="1"/>
              <a:t>sistem</a:t>
            </a:r>
            <a:r>
              <a:rPr lang="en-AU" sz="2700" dirty="0"/>
              <a:t> </a:t>
            </a:r>
            <a:r>
              <a:rPr lang="en-AU" sz="2700" dirty="0" err="1"/>
              <a:t>sanitasi</a:t>
            </a:r>
            <a:r>
              <a:rPr lang="en-AU" sz="2700" dirty="0"/>
              <a:t> </a:t>
            </a:r>
            <a:r>
              <a:rPr lang="en-AU" sz="2700" dirty="0" err="1"/>
              <a:t>skala</a:t>
            </a:r>
            <a:r>
              <a:rPr lang="en-AU" sz="2700" dirty="0"/>
              <a:t> </a:t>
            </a:r>
            <a:r>
              <a:rPr lang="en-AU" sz="2700" dirty="0" err="1"/>
              <a:t>lokal</a:t>
            </a:r>
            <a:endParaRPr lang="en-AU" sz="2700" dirty="0"/>
          </a:p>
        </p:txBody>
      </p:sp>
      <p:pic>
        <p:nvPicPr>
          <p:cNvPr id="2" name="Picture 1" descr="BORDA_web_rgb_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09658" y="6189099"/>
            <a:ext cx="1891077" cy="833525"/>
          </a:xfrm>
          <a:prstGeom prst="rect">
            <a:avLst/>
          </a:prstGeom>
        </p:spPr>
      </p:pic>
      <p:pic>
        <p:nvPicPr>
          <p:cNvPr id="10" name="Picture 9" descr="ODI logo_Pantone 329 CMYK.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734" y="6347867"/>
            <a:ext cx="1252473" cy="674757"/>
          </a:xfrm>
          <a:prstGeom prst="rect">
            <a:avLst/>
          </a:prstGeom>
        </p:spPr>
      </p:pic>
      <p:pic>
        <p:nvPicPr>
          <p:cNvPr id="12" name="Picture 11" descr="CRPG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382" y="6101085"/>
            <a:ext cx="1736288" cy="980093"/>
          </a:xfrm>
          <a:prstGeom prst="rect">
            <a:avLst/>
          </a:prstGeom>
        </p:spPr>
      </p:pic>
    </p:spTree>
    <p:extLst>
      <p:ext uri="{BB962C8B-B14F-4D97-AF65-F5344CB8AC3E}">
        <p14:creationId xmlns:p14="http://schemas.microsoft.com/office/powerpoint/2010/main" val="39335232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txBox="1">
            <a:spLocks/>
          </p:cNvSpPr>
          <p:nvPr/>
        </p:nvSpPr>
        <p:spPr bwMode="auto">
          <a:xfrm>
            <a:off x="319043" y="1255545"/>
            <a:ext cx="10166430" cy="6179697"/>
          </a:xfrm>
          <a:prstGeom prst="rect">
            <a:avLst/>
          </a:prstGeom>
          <a:noFill/>
          <a:ln w="9525">
            <a:noFill/>
            <a:miter lim="800000"/>
            <a:headEnd/>
            <a:tailEnd/>
          </a:ln>
        </p:spPr>
        <p:txBody>
          <a:bodyPr vert="horz" wrap="square" lIns="104306" tIns="52153" rIns="104306" bIns="52153" numCol="2"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Calibri"/>
                <a:ea typeface="ＭＳ Ｐゴシック" charset="-128"/>
                <a:cs typeface="Calibri"/>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109" charset="-128"/>
                <a:cs typeface="Calibri"/>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109" charset="-128"/>
                <a:cs typeface="Calibri"/>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109" charset="-128"/>
                <a:cs typeface="Calibri"/>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109"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456"/>
              </a:spcBef>
              <a:spcAft>
                <a:spcPts val="456"/>
              </a:spcAft>
              <a:buNone/>
            </a:pPr>
            <a:r>
              <a:rPr lang="en-US" sz="2300" b="1" dirty="0">
                <a:solidFill>
                  <a:schemeClr val="tx1">
                    <a:lumMod val="75000"/>
                    <a:lumOff val="25000"/>
                  </a:schemeClr>
                </a:solidFill>
              </a:rPr>
              <a:t>Tim ISF-UTS :</a:t>
            </a:r>
          </a:p>
          <a:p>
            <a:pPr marL="0" indent="0">
              <a:lnSpc>
                <a:spcPct val="90000"/>
              </a:lnSpc>
              <a:spcBef>
                <a:spcPts val="456"/>
              </a:spcBef>
              <a:spcAft>
                <a:spcPts val="456"/>
              </a:spcAft>
              <a:buNone/>
            </a:pPr>
            <a:r>
              <a:rPr lang="en-US" sz="2100" b="1" dirty="0" err="1">
                <a:solidFill>
                  <a:srgbClr val="B1005D"/>
                </a:solidFill>
              </a:rPr>
              <a:t>Dr</a:t>
            </a:r>
            <a:r>
              <a:rPr lang="en-US" sz="2100" b="1" dirty="0">
                <a:solidFill>
                  <a:srgbClr val="B1005D"/>
                </a:solidFill>
              </a:rPr>
              <a:t> Cynthia Mitchell FTSE</a:t>
            </a:r>
          </a:p>
          <a:p>
            <a:pPr marL="0" indent="0">
              <a:lnSpc>
                <a:spcPct val="90000"/>
              </a:lnSpc>
              <a:spcBef>
                <a:spcPts val="456"/>
              </a:spcBef>
              <a:spcAft>
                <a:spcPts val="456"/>
              </a:spcAft>
              <a:buNone/>
            </a:pPr>
            <a:r>
              <a:rPr lang="en-US" sz="2100" dirty="0" err="1">
                <a:solidFill>
                  <a:schemeClr val="bg1">
                    <a:lumMod val="50000"/>
                  </a:schemeClr>
                </a:solidFill>
              </a:rPr>
              <a:t>Profesor</a:t>
            </a:r>
            <a:r>
              <a:rPr lang="en-US" sz="2100" dirty="0">
                <a:solidFill>
                  <a:schemeClr val="bg1">
                    <a:lumMod val="50000"/>
                  </a:schemeClr>
                </a:solidFill>
              </a:rPr>
              <a:t> </a:t>
            </a:r>
            <a:r>
              <a:rPr lang="en-US" sz="2100" dirty="0" err="1">
                <a:solidFill>
                  <a:schemeClr val="bg1">
                    <a:lumMod val="50000"/>
                  </a:schemeClr>
                </a:solidFill>
              </a:rPr>
              <a:t>Keberlanjutan</a:t>
            </a:r>
            <a:endParaRPr lang="en-US" sz="2100" dirty="0">
              <a:solidFill>
                <a:schemeClr val="bg1">
                  <a:lumMod val="50000"/>
                </a:schemeClr>
              </a:solidFill>
            </a:endParaRPr>
          </a:p>
          <a:p>
            <a:pPr marL="0" indent="0">
              <a:lnSpc>
                <a:spcPct val="90000"/>
              </a:lnSpc>
              <a:spcBef>
                <a:spcPts val="456"/>
              </a:spcBef>
              <a:spcAft>
                <a:spcPts val="456"/>
              </a:spcAft>
              <a:buNone/>
            </a:pPr>
            <a:r>
              <a:rPr lang="en-US" sz="2100" dirty="0">
                <a:solidFill>
                  <a:srgbClr val="7F7F7F"/>
                </a:solidFill>
                <a:hlinkClick r:id="rId3"/>
              </a:rPr>
              <a:t>cynthia.mitchell@uts.edu.au</a:t>
            </a:r>
            <a:endParaRPr lang="en-US" sz="2100" dirty="0">
              <a:solidFill>
                <a:srgbClr val="7F7F7F"/>
              </a:solidFill>
            </a:endParaRPr>
          </a:p>
          <a:p>
            <a:pPr marL="0" indent="0">
              <a:lnSpc>
                <a:spcPct val="90000"/>
              </a:lnSpc>
              <a:spcBef>
                <a:spcPts val="456"/>
              </a:spcBef>
              <a:spcAft>
                <a:spcPts val="456"/>
              </a:spcAft>
              <a:buNone/>
            </a:pPr>
            <a:endParaRPr lang="en-US" sz="2100" dirty="0">
              <a:solidFill>
                <a:srgbClr val="7F7F7F"/>
              </a:solidFill>
            </a:endParaRPr>
          </a:p>
          <a:p>
            <a:pPr marL="0" indent="0">
              <a:lnSpc>
                <a:spcPct val="90000"/>
              </a:lnSpc>
              <a:spcBef>
                <a:spcPts val="456"/>
              </a:spcBef>
              <a:spcAft>
                <a:spcPts val="456"/>
              </a:spcAft>
              <a:buNone/>
            </a:pPr>
            <a:r>
              <a:rPr lang="en-US" sz="2100" b="1" dirty="0" err="1">
                <a:solidFill>
                  <a:srgbClr val="B1005D"/>
                </a:solidFill>
              </a:rPr>
              <a:t>Ms</a:t>
            </a:r>
            <a:r>
              <a:rPr lang="en-US" sz="2100" b="1" dirty="0">
                <a:solidFill>
                  <a:srgbClr val="B1005D"/>
                </a:solidFill>
              </a:rPr>
              <a:t> Katie Ross				</a:t>
            </a:r>
          </a:p>
          <a:p>
            <a:pPr marL="0" indent="0">
              <a:lnSpc>
                <a:spcPct val="90000"/>
              </a:lnSpc>
              <a:spcBef>
                <a:spcPts val="456"/>
              </a:spcBef>
              <a:spcAft>
                <a:spcPts val="456"/>
              </a:spcAft>
              <a:buNone/>
            </a:pPr>
            <a:r>
              <a:rPr lang="en-US" sz="2100" dirty="0" err="1">
                <a:solidFill>
                  <a:srgbClr val="7F7F7F"/>
                </a:solidFill>
              </a:rPr>
              <a:t>Kepala</a:t>
            </a:r>
            <a:r>
              <a:rPr lang="en-US" sz="2100" dirty="0">
                <a:solidFill>
                  <a:srgbClr val="7F7F7F"/>
                </a:solidFill>
              </a:rPr>
              <a:t> </a:t>
            </a:r>
            <a:r>
              <a:rPr lang="en-US" sz="2100" dirty="0" err="1">
                <a:solidFill>
                  <a:srgbClr val="7F7F7F"/>
                </a:solidFill>
              </a:rPr>
              <a:t>Riset</a:t>
            </a:r>
            <a:r>
              <a:rPr lang="en-US" sz="2100" dirty="0">
                <a:solidFill>
                  <a:srgbClr val="7F7F7F"/>
                </a:solidFill>
              </a:rPr>
              <a:t>	</a:t>
            </a:r>
          </a:p>
          <a:p>
            <a:pPr marL="0" indent="0">
              <a:lnSpc>
                <a:spcPct val="90000"/>
              </a:lnSpc>
              <a:spcBef>
                <a:spcPts val="456"/>
              </a:spcBef>
              <a:spcAft>
                <a:spcPts val="456"/>
              </a:spcAft>
              <a:buNone/>
            </a:pPr>
            <a:r>
              <a:rPr lang="en-US" sz="2100" dirty="0">
                <a:solidFill>
                  <a:srgbClr val="7F7F7F"/>
                </a:solidFill>
                <a:hlinkClick r:id="rId4"/>
              </a:rPr>
              <a:t>katie.ross@uts.edu.au</a:t>
            </a:r>
            <a:r>
              <a:rPr lang="en-US" sz="2100" dirty="0">
                <a:solidFill>
                  <a:srgbClr val="7F7F7F"/>
                </a:solidFill>
              </a:rPr>
              <a:t>	</a:t>
            </a:r>
            <a:endParaRPr lang="en-US" sz="2100" b="1" dirty="0">
              <a:solidFill>
                <a:srgbClr val="B1005D"/>
              </a:solidFill>
            </a:endParaRPr>
          </a:p>
          <a:p>
            <a:pPr marL="456337" lvl="1" indent="0">
              <a:lnSpc>
                <a:spcPct val="90000"/>
              </a:lnSpc>
              <a:spcBef>
                <a:spcPts val="456"/>
              </a:spcBef>
              <a:spcAft>
                <a:spcPts val="456"/>
              </a:spcAft>
              <a:buNone/>
            </a:pPr>
            <a:endParaRPr lang="en-US" sz="2100" b="1" dirty="0">
              <a:solidFill>
                <a:srgbClr val="B1005D"/>
              </a:solidFill>
            </a:endParaRPr>
          </a:p>
          <a:p>
            <a:pPr marL="0" indent="0">
              <a:lnSpc>
                <a:spcPct val="90000"/>
              </a:lnSpc>
              <a:spcBef>
                <a:spcPts val="456"/>
              </a:spcBef>
              <a:spcAft>
                <a:spcPts val="456"/>
              </a:spcAft>
              <a:buNone/>
            </a:pPr>
            <a:r>
              <a:rPr lang="en-US" sz="2100" b="1" dirty="0" err="1">
                <a:solidFill>
                  <a:srgbClr val="B1005D"/>
                </a:solidFill>
              </a:rPr>
              <a:t>Dr</a:t>
            </a:r>
            <a:r>
              <a:rPr lang="en-US" sz="2100" b="1" dirty="0">
                <a:solidFill>
                  <a:srgbClr val="B1005D"/>
                </a:solidFill>
              </a:rPr>
              <a:t> </a:t>
            </a:r>
            <a:r>
              <a:rPr lang="en-US" sz="2100" b="1" dirty="0" err="1">
                <a:solidFill>
                  <a:srgbClr val="B1005D"/>
                </a:solidFill>
              </a:rPr>
              <a:t>Kumi</a:t>
            </a:r>
            <a:r>
              <a:rPr lang="en-US" sz="2100" b="1" dirty="0">
                <a:solidFill>
                  <a:srgbClr val="B1005D"/>
                </a:solidFill>
              </a:rPr>
              <a:t> </a:t>
            </a:r>
            <a:r>
              <a:rPr lang="en-US" sz="2100" b="1" dirty="0" err="1">
                <a:solidFill>
                  <a:srgbClr val="B1005D"/>
                </a:solidFill>
              </a:rPr>
              <a:t>Abeysuriya</a:t>
            </a:r>
            <a:r>
              <a:rPr lang="en-US" sz="2100" dirty="0">
                <a:solidFill>
                  <a:srgbClr val="7F7F7F"/>
                </a:solidFill>
              </a:rPr>
              <a:t>			</a:t>
            </a:r>
            <a:endParaRPr lang="en-US" sz="2100" dirty="0">
              <a:solidFill>
                <a:schemeClr val="tx1">
                  <a:lumMod val="50000"/>
                  <a:lumOff val="50000"/>
                </a:schemeClr>
              </a:solidFill>
            </a:endParaRPr>
          </a:p>
          <a:p>
            <a:pPr marL="0" indent="0">
              <a:lnSpc>
                <a:spcPct val="90000"/>
              </a:lnSpc>
              <a:spcBef>
                <a:spcPts val="456"/>
              </a:spcBef>
              <a:spcAft>
                <a:spcPts val="456"/>
              </a:spcAft>
              <a:buNone/>
            </a:pPr>
            <a:r>
              <a:rPr lang="en-US" sz="2100" dirty="0" err="1">
                <a:solidFill>
                  <a:srgbClr val="7F7F7F"/>
                </a:solidFill>
              </a:rPr>
              <a:t>Konsultan</a:t>
            </a:r>
            <a:r>
              <a:rPr lang="en-US" sz="2100" dirty="0">
                <a:solidFill>
                  <a:srgbClr val="7F7F7F"/>
                </a:solidFill>
              </a:rPr>
              <a:t> </a:t>
            </a:r>
            <a:r>
              <a:rPr lang="en-US" sz="2100" dirty="0" err="1">
                <a:solidFill>
                  <a:srgbClr val="7F7F7F"/>
                </a:solidFill>
              </a:rPr>
              <a:t>Riset</a:t>
            </a:r>
            <a:r>
              <a:rPr lang="en-US" sz="2100" dirty="0">
                <a:solidFill>
                  <a:srgbClr val="7F7F7F"/>
                </a:solidFill>
              </a:rPr>
              <a:t> Senior</a:t>
            </a:r>
          </a:p>
          <a:p>
            <a:pPr marL="0" indent="0">
              <a:lnSpc>
                <a:spcPct val="90000"/>
              </a:lnSpc>
              <a:spcBef>
                <a:spcPts val="456"/>
              </a:spcBef>
              <a:spcAft>
                <a:spcPts val="456"/>
              </a:spcAft>
              <a:buNone/>
            </a:pPr>
            <a:r>
              <a:rPr lang="en-US" sz="2100" dirty="0">
                <a:solidFill>
                  <a:srgbClr val="7F7F7F"/>
                </a:solidFill>
                <a:hlinkClick r:id="rId5"/>
              </a:rPr>
              <a:t>kumi.abeysuriya@uts.edu.au</a:t>
            </a:r>
            <a:endParaRPr lang="en-US" sz="2100" dirty="0">
              <a:solidFill>
                <a:srgbClr val="7F7F7F"/>
              </a:solidFill>
            </a:endParaRPr>
          </a:p>
          <a:p>
            <a:pPr marL="0" indent="0">
              <a:lnSpc>
                <a:spcPct val="90000"/>
              </a:lnSpc>
              <a:spcBef>
                <a:spcPts val="456"/>
              </a:spcBef>
              <a:spcAft>
                <a:spcPts val="456"/>
              </a:spcAft>
              <a:buNone/>
            </a:pPr>
            <a:endParaRPr lang="en-US" sz="2100" b="1" dirty="0">
              <a:solidFill>
                <a:srgbClr val="B1005D"/>
              </a:solidFill>
            </a:endParaRPr>
          </a:p>
          <a:p>
            <a:pPr marL="0" indent="0">
              <a:lnSpc>
                <a:spcPct val="90000"/>
              </a:lnSpc>
              <a:spcBef>
                <a:spcPts val="456"/>
              </a:spcBef>
              <a:spcAft>
                <a:spcPts val="456"/>
              </a:spcAft>
              <a:buNone/>
            </a:pPr>
            <a:r>
              <a:rPr lang="en-US" sz="2100" b="1" dirty="0" err="1">
                <a:solidFill>
                  <a:srgbClr val="B1005D"/>
                </a:solidFill>
              </a:rPr>
              <a:t>Tanja</a:t>
            </a:r>
            <a:r>
              <a:rPr lang="en-US" sz="2100" b="1" dirty="0">
                <a:solidFill>
                  <a:srgbClr val="B1005D"/>
                </a:solidFill>
              </a:rPr>
              <a:t> </a:t>
            </a:r>
            <a:r>
              <a:rPr lang="en-US" sz="2100" b="1" dirty="0" err="1">
                <a:solidFill>
                  <a:srgbClr val="B1005D"/>
                </a:solidFill>
              </a:rPr>
              <a:t>Rosenqvist</a:t>
            </a:r>
            <a:r>
              <a:rPr lang="en-US" sz="2100" dirty="0">
                <a:solidFill>
                  <a:srgbClr val="7F7F7F"/>
                </a:solidFill>
              </a:rPr>
              <a:t>			</a:t>
            </a:r>
            <a:endParaRPr lang="en-US" sz="2100" dirty="0">
              <a:solidFill>
                <a:schemeClr val="tx1">
                  <a:lumMod val="50000"/>
                  <a:lumOff val="50000"/>
                </a:schemeClr>
              </a:solidFill>
            </a:endParaRPr>
          </a:p>
          <a:p>
            <a:pPr marL="0" indent="0">
              <a:lnSpc>
                <a:spcPct val="90000"/>
              </a:lnSpc>
              <a:spcBef>
                <a:spcPts val="456"/>
              </a:spcBef>
              <a:spcAft>
                <a:spcPts val="456"/>
              </a:spcAft>
              <a:buNone/>
            </a:pPr>
            <a:r>
              <a:rPr lang="en-US" sz="2100" dirty="0" err="1">
                <a:solidFill>
                  <a:srgbClr val="7F7F7F"/>
                </a:solidFill>
              </a:rPr>
              <a:t>Kandidat</a:t>
            </a:r>
            <a:r>
              <a:rPr lang="en-US" sz="2100" dirty="0">
                <a:solidFill>
                  <a:srgbClr val="7F7F7F"/>
                </a:solidFill>
              </a:rPr>
              <a:t> PhD</a:t>
            </a:r>
          </a:p>
          <a:p>
            <a:pPr marL="0" indent="0">
              <a:lnSpc>
                <a:spcPct val="90000"/>
              </a:lnSpc>
              <a:spcBef>
                <a:spcPts val="456"/>
              </a:spcBef>
              <a:spcAft>
                <a:spcPts val="456"/>
              </a:spcAft>
              <a:buNone/>
            </a:pPr>
            <a:r>
              <a:rPr lang="en-US" sz="2100" dirty="0">
                <a:solidFill>
                  <a:srgbClr val="7F7F7F"/>
                </a:solidFill>
                <a:hlinkClick r:id="rId5"/>
              </a:rPr>
              <a:t>tanja.rosenqvist@student.uts.edu.au</a:t>
            </a:r>
            <a:endParaRPr lang="en-US" sz="2100" dirty="0">
              <a:solidFill>
                <a:srgbClr val="7F7F7F"/>
              </a:solidFill>
            </a:endParaRPr>
          </a:p>
          <a:p>
            <a:pPr marL="0" indent="0">
              <a:lnSpc>
                <a:spcPct val="90000"/>
              </a:lnSpc>
              <a:spcBef>
                <a:spcPts val="456"/>
              </a:spcBef>
              <a:spcAft>
                <a:spcPts val="456"/>
              </a:spcAft>
              <a:buNone/>
            </a:pPr>
            <a:endParaRPr lang="en-US" sz="2100" dirty="0">
              <a:solidFill>
                <a:srgbClr val="7F7F7F"/>
              </a:solidFill>
            </a:endParaRPr>
          </a:p>
          <a:p>
            <a:pPr marL="0" indent="0">
              <a:lnSpc>
                <a:spcPct val="90000"/>
              </a:lnSpc>
              <a:spcBef>
                <a:spcPts val="456"/>
              </a:spcBef>
              <a:spcAft>
                <a:spcPts val="456"/>
              </a:spcAft>
              <a:buNone/>
            </a:pPr>
            <a:r>
              <a:rPr lang="en-US" sz="2300" b="1" dirty="0" err="1">
                <a:solidFill>
                  <a:srgbClr val="404040"/>
                </a:solidFill>
              </a:rPr>
              <a:t>Peneliti</a:t>
            </a:r>
            <a:r>
              <a:rPr lang="en-US" sz="2300" b="1" dirty="0">
                <a:solidFill>
                  <a:srgbClr val="404040"/>
                </a:solidFill>
              </a:rPr>
              <a:t> </a:t>
            </a:r>
            <a:r>
              <a:rPr lang="en-US" sz="2300" b="1" dirty="0" err="1">
                <a:solidFill>
                  <a:srgbClr val="404040"/>
                </a:solidFill>
              </a:rPr>
              <a:t>Terkait</a:t>
            </a:r>
            <a:r>
              <a:rPr lang="en-US" sz="2300" b="1" dirty="0">
                <a:solidFill>
                  <a:srgbClr val="404040"/>
                </a:solidFill>
              </a:rPr>
              <a:t>:</a:t>
            </a:r>
          </a:p>
          <a:p>
            <a:pPr marL="0" indent="0">
              <a:lnSpc>
                <a:spcPct val="90000"/>
              </a:lnSpc>
              <a:spcBef>
                <a:spcPts val="456"/>
              </a:spcBef>
              <a:spcAft>
                <a:spcPts val="456"/>
              </a:spcAft>
              <a:buNone/>
            </a:pPr>
            <a:r>
              <a:rPr lang="en-AU" sz="2100" b="1" dirty="0" err="1">
                <a:solidFill>
                  <a:srgbClr val="B1005D"/>
                </a:solidFill>
              </a:rPr>
              <a:t>Prasetyastuti</a:t>
            </a:r>
            <a:r>
              <a:rPr lang="en-AU" sz="2100" b="1" dirty="0">
                <a:solidFill>
                  <a:srgbClr val="B1005D"/>
                </a:solidFill>
              </a:rPr>
              <a:t> </a:t>
            </a:r>
            <a:r>
              <a:rPr lang="en-AU" sz="2100" b="1" dirty="0" err="1">
                <a:solidFill>
                  <a:srgbClr val="B1005D"/>
                </a:solidFill>
              </a:rPr>
              <a:t>Puspowardoyo</a:t>
            </a:r>
            <a:r>
              <a:rPr lang="en-AU" sz="2100" b="1" dirty="0">
                <a:solidFill>
                  <a:srgbClr val="B1005D"/>
                </a:solidFill>
              </a:rPr>
              <a:t> [</a:t>
            </a:r>
            <a:r>
              <a:rPr lang="en-AU" sz="2100" b="1" dirty="0" err="1">
                <a:solidFill>
                  <a:srgbClr val="B1005D"/>
                </a:solidFill>
              </a:rPr>
              <a:t>Prast</a:t>
            </a:r>
            <a:r>
              <a:rPr lang="en-AU" sz="2100" b="1" dirty="0">
                <a:solidFill>
                  <a:srgbClr val="B1005D"/>
                </a:solidFill>
              </a:rPr>
              <a:t>]</a:t>
            </a:r>
          </a:p>
          <a:p>
            <a:pPr marL="0" indent="0">
              <a:lnSpc>
                <a:spcPct val="90000"/>
              </a:lnSpc>
              <a:spcBef>
                <a:spcPts val="456"/>
              </a:spcBef>
              <a:spcAft>
                <a:spcPts val="456"/>
              </a:spcAft>
              <a:buNone/>
            </a:pPr>
            <a:r>
              <a:rPr lang="en-US" sz="2100" dirty="0" err="1">
                <a:solidFill>
                  <a:srgbClr val="7F7F7F"/>
                </a:solidFill>
              </a:rPr>
              <a:t>Direktur</a:t>
            </a:r>
            <a:r>
              <a:rPr lang="en-US" sz="2100" dirty="0">
                <a:solidFill>
                  <a:srgbClr val="7F7F7F"/>
                </a:solidFill>
              </a:rPr>
              <a:t> Program, AKSANSI</a:t>
            </a:r>
          </a:p>
          <a:p>
            <a:pPr marL="0" indent="0">
              <a:lnSpc>
                <a:spcPct val="90000"/>
              </a:lnSpc>
              <a:spcBef>
                <a:spcPts val="456"/>
              </a:spcBef>
              <a:spcAft>
                <a:spcPts val="456"/>
              </a:spcAft>
              <a:buNone/>
            </a:pPr>
            <a:r>
              <a:rPr lang="en-US" sz="2100" dirty="0">
                <a:solidFill>
                  <a:srgbClr val="7F7F7F"/>
                </a:solidFill>
                <a:hlinkClick r:id="rId6"/>
              </a:rPr>
              <a:t>prast@aksansi.org</a:t>
            </a:r>
            <a:endParaRPr lang="en-US" sz="2100" dirty="0">
              <a:solidFill>
                <a:srgbClr val="7F7F7F"/>
              </a:solidFill>
            </a:endParaRPr>
          </a:p>
          <a:p>
            <a:pPr marL="0" indent="0">
              <a:lnSpc>
                <a:spcPct val="90000"/>
              </a:lnSpc>
              <a:spcBef>
                <a:spcPts val="456"/>
              </a:spcBef>
              <a:spcAft>
                <a:spcPts val="456"/>
              </a:spcAft>
              <a:buNone/>
            </a:pPr>
            <a:endParaRPr lang="en-US" sz="2100" b="1" dirty="0">
              <a:solidFill>
                <a:srgbClr val="B1005D"/>
              </a:solidFill>
            </a:endParaRPr>
          </a:p>
          <a:p>
            <a:pPr marL="0" indent="0">
              <a:lnSpc>
                <a:spcPct val="90000"/>
              </a:lnSpc>
              <a:spcBef>
                <a:spcPts val="456"/>
              </a:spcBef>
              <a:spcAft>
                <a:spcPts val="456"/>
              </a:spcAft>
              <a:buNone/>
            </a:pPr>
            <a:r>
              <a:rPr lang="en-US" sz="2100" b="1" dirty="0" err="1">
                <a:solidFill>
                  <a:srgbClr val="B1005D"/>
                </a:solidFill>
              </a:rPr>
              <a:t>Fany</a:t>
            </a:r>
            <a:r>
              <a:rPr lang="en-US" sz="2100" b="1" dirty="0">
                <a:solidFill>
                  <a:srgbClr val="B1005D"/>
                </a:solidFill>
              </a:rPr>
              <a:t> </a:t>
            </a:r>
            <a:r>
              <a:rPr lang="en-US" sz="2100" b="1" dirty="0" err="1">
                <a:solidFill>
                  <a:srgbClr val="B1005D"/>
                </a:solidFill>
              </a:rPr>
              <a:t>Wedahuditama</a:t>
            </a:r>
            <a:endParaRPr lang="en-US" sz="2100" b="1" dirty="0">
              <a:solidFill>
                <a:srgbClr val="B1005D"/>
              </a:solidFill>
            </a:endParaRPr>
          </a:p>
          <a:p>
            <a:pPr marL="0" indent="0">
              <a:lnSpc>
                <a:spcPct val="90000"/>
              </a:lnSpc>
              <a:spcBef>
                <a:spcPts val="456"/>
              </a:spcBef>
              <a:spcAft>
                <a:spcPts val="456"/>
              </a:spcAft>
              <a:buNone/>
            </a:pPr>
            <a:r>
              <a:rPr lang="en-US" sz="2100" dirty="0">
                <a:solidFill>
                  <a:schemeClr val="bg1">
                    <a:lumMod val="50000"/>
                  </a:schemeClr>
                </a:solidFill>
              </a:rPr>
              <a:t>BAPPENAS</a:t>
            </a:r>
          </a:p>
          <a:p>
            <a:pPr marL="0" indent="0">
              <a:lnSpc>
                <a:spcPct val="90000"/>
              </a:lnSpc>
              <a:spcBef>
                <a:spcPts val="456"/>
              </a:spcBef>
              <a:spcAft>
                <a:spcPts val="456"/>
              </a:spcAft>
              <a:buNone/>
            </a:pPr>
            <a:endParaRPr lang="en-US" sz="2100" dirty="0">
              <a:solidFill>
                <a:schemeClr val="bg1">
                  <a:lumMod val="50000"/>
                </a:schemeClr>
              </a:solidFill>
            </a:endParaRPr>
          </a:p>
          <a:p>
            <a:pPr marL="0" indent="0">
              <a:lnSpc>
                <a:spcPct val="90000"/>
              </a:lnSpc>
              <a:spcBef>
                <a:spcPts val="456"/>
              </a:spcBef>
              <a:spcAft>
                <a:spcPts val="456"/>
              </a:spcAft>
              <a:buNone/>
            </a:pPr>
            <a:r>
              <a:rPr lang="en-US" sz="2100" b="1" dirty="0" err="1">
                <a:solidFill>
                  <a:srgbClr val="B1005D"/>
                </a:solidFill>
              </a:rPr>
              <a:t>Maren</a:t>
            </a:r>
            <a:r>
              <a:rPr lang="en-US" sz="2100" b="1" dirty="0">
                <a:solidFill>
                  <a:srgbClr val="B1005D"/>
                </a:solidFill>
              </a:rPr>
              <a:t> </a:t>
            </a:r>
            <a:r>
              <a:rPr lang="en-US" sz="2100" b="1" dirty="0" err="1">
                <a:solidFill>
                  <a:srgbClr val="B1005D"/>
                </a:solidFill>
              </a:rPr>
              <a:t>Heuvels</a:t>
            </a:r>
            <a:endParaRPr lang="en-US" sz="2100" b="1" dirty="0">
              <a:solidFill>
                <a:srgbClr val="B1005D"/>
              </a:solidFill>
            </a:endParaRPr>
          </a:p>
          <a:p>
            <a:pPr marL="0" indent="0">
              <a:lnSpc>
                <a:spcPct val="90000"/>
              </a:lnSpc>
              <a:spcBef>
                <a:spcPts val="456"/>
              </a:spcBef>
              <a:spcAft>
                <a:spcPts val="456"/>
              </a:spcAft>
              <a:buNone/>
            </a:pPr>
            <a:r>
              <a:rPr lang="en-US" sz="2100" dirty="0">
                <a:solidFill>
                  <a:schemeClr val="bg1">
                    <a:lumMod val="50000"/>
                  </a:schemeClr>
                </a:solidFill>
              </a:rPr>
              <a:t>BORDA Germany</a:t>
            </a:r>
          </a:p>
          <a:p>
            <a:pPr marL="0" indent="0">
              <a:lnSpc>
                <a:spcPct val="90000"/>
              </a:lnSpc>
              <a:spcBef>
                <a:spcPts val="456"/>
              </a:spcBef>
              <a:spcAft>
                <a:spcPts val="456"/>
              </a:spcAft>
              <a:buNone/>
            </a:pPr>
            <a:endParaRPr lang="en-US" sz="2100" dirty="0">
              <a:solidFill>
                <a:schemeClr val="bg1">
                  <a:lumMod val="50000"/>
                </a:schemeClr>
              </a:solidFill>
            </a:endParaRPr>
          </a:p>
          <a:p>
            <a:pPr marL="0" indent="0">
              <a:lnSpc>
                <a:spcPct val="90000"/>
              </a:lnSpc>
              <a:spcBef>
                <a:spcPts val="456"/>
              </a:spcBef>
              <a:spcAft>
                <a:spcPts val="456"/>
              </a:spcAft>
              <a:buNone/>
            </a:pPr>
            <a:r>
              <a:rPr lang="en-US" sz="2100" b="1" dirty="0">
                <a:solidFill>
                  <a:srgbClr val="B1005D"/>
                </a:solidFill>
              </a:rPr>
              <a:t>Miki Salman</a:t>
            </a:r>
          </a:p>
          <a:p>
            <a:pPr marL="0" indent="0">
              <a:lnSpc>
                <a:spcPct val="90000"/>
              </a:lnSpc>
              <a:spcBef>
                <a:spcPts val="456"/>
              </a:spcBef>
              <a:spcAft>
                <a:spcPts val="456"/>
              </a:spcAft>
              <a:buNone/>
            </a:pPr>
            <a:r>
              <a:rPr lang="en-US" sz="2100" dirty="0" err="1">
                <a:solidFill>
                  <a:schemeClr val="bg1">
                    <a:lumMod val="50000"/>
                  </a:schemeClr>
                </a:solidFill>
              </a:rPr>
              <a:t>Penerjemah</a:t>
            </a:r>
            <a:endParaRPr lang="en-US" sz="2100" dirty="0">
              <a:solidFill>
                <a:schemeClr val="bg1">
                  <a:lumMod val="50000"/>
                </a:schemeClr>
              </a:solidFill>
            </a:endParaRPr>
          </a:p>
        </p:txBody>
      </p:sp>
      <p:sp>
        <p:nvSpPr>
          <p:cNvPr id="2" name="Title 1"/>
          <p:cNvSpPr>
            <a:spLocks noGrp="1"/>
          </p:cNvSpPr>
          <p:nvPr>
            <p:ph type="title"/>
          </p:nvPr>
        </p:nvSpPr>
        <p:spPr>
          <a:xfrm>
            <a:off x="319043" y="137536"/>
            <a:ext cx="9917897" cy="1188021"/>
          </a:xfrm>
        </p:spPr>
        <p:txBody>
          <a:bodyPr>
            <a:noAutofit/>
          </a:bodyPr>
          <a:lstStyle/>
          <a:p>
            <a:pPr lvl="1" algn="l" defTabSz="521528" rtl="0">
              <a:spcBef>
                <a:spcPct val="0"/>
              </a:spcBef>
            </a:pPr>
            <a:r>
              <a:rPr lang="en-AU" sz="3200" dirty="0" err="1">
                <a:solidFill>
                  <a:srgbClr val="404040"/>
                </a:solidFill>
              </a:rPr>
              <a:t>Rincian</a:t>
            </a:r>
            <a:r>
              <a:rPr lang="en-AU" sz="3200" dirty="0">
                <a:solidFill>
                  <a:srgbClr val="404040"/>
                </a:solidFill>
              </a:rPr>
              <a:t> </a:t>
            </a:r>
            <a:r>
              <a:rPr lang="en-AU" sz="3200" dirty="0" err="1">
                <a:solidFill>
                  <a:srgbClr val="404040"/>
                </a:solidFill>
              </a:rPr>
              <a:t>tim</a:t>
            </a:r>
            <a:r>
              <a:rPr lang="en-AU" sz="3200" dirty="0">
                <a:solidFill>
                  <a:srgbClr val="404040"/>
                </a:solidFill>
              </a:rPr>
              <a:t> </a:t>
            </a:r>
            <a:r>
              <a:rPr lang="en-AU" sz="3200" dirty="0" err="1">
                <a:solidFill>
                  <a:srgbClr val="404040"/>
                </a:solidFill>
              </a:rPr>
              <a:t>proyek</a:t>
            </a:r>
            <a:r>
              <a:rPr lang="en-AU" sz="3200" dirty="0">
                <a:solidFill>
                  <a:srgbClr val="404040"/>
                </a:solidFill>
              </a:rPr>
              <a:t> </a:t>
            </a:r>
            <a:r>
              <a:rPr lang="en-AU" sz="3200" dirty="0"/>
              <a:t/>
            </a:r>
            <a:br>
              <a:rPr lang="en-AU" sz="3200" dirty="0"/>
            </a:br>
            <a:r>
              <a:rPr lang="en-US" sz="2300" b="1" u="sng" dirty="0">
                <a:solidFill>
                  <a:srgbClr val="B1005D"/>
                </a:solidFill>
                <a:hlinkClick r:id="rId7"/>
              </a:rPr>
              <a:t>http://communitysanitationgovernance.info</a:t>
            </a:r>
            <a:r>
              <a:rPr lang="en-US" sz="2300" b="1" u="sng" dirty="0">
                <a:solidFill>
                  <a:srgbClr val="B1005D"/>
                </a:solidFill>
              </a:rPr>
              <a:t> </a:t>
            </a:r>
            <a:r>
              <a:rPr lang="en-AU" sz="2300" b="1" dirty="0">
                <a:solidFill>
                  <a:srgbClr val="B1005D"/>
                </a:solidFill>
              </a:rPr>
              <a:t/>
            </a:r>
            <a:br>
              <a:rPr lang="en-AU" sz="2300" b="1" dirty="0">
                <a:solidFill>
                  <a:srgbClr val="B1005D"/>
                </a:solidFill>
              </a:rPr>
            </a:br>
            <a:endParaRPr lang="en-AU" sz="2300" b="1" dirty="0">
              <a:solidFill>
                <a:srgbClr val="B1005D"/>
              </a:solidFill>
            </a:endParaRPr>
          </a:p>
        </p:txBody>
      </p:sp>
    </p:spTree>
    <p:extLst>
      <p:ext uri="{BB962C8B-B14F-4D97-AF65-F5344CB8AC3E}">
        <p14:creationId xmlns:p14="http://schemas.microsoft.com/office/powerpoint/2010/main" val="312461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41" y="172251"/>
            <a:ext cx="9930134" cy="1297995"/>
          </a:xfrm>
        </p:spPr>
        <p:txBody>
          <a:bodyPr>
            <a:noAutofit/>
          </a:bodyPr>
          <a:lstStyle/>
          <a:p>
            <a:r>
              <a:rPr lang="en-US" dirty="0" err="1" smtClean="0"/>
              <a:t>Dengan</a:t>
            </a:r>
            <a:r>
              <a:rPr lang="en-US" dirty="0" smtClean="0"/>
              <a:t> </a:t>
            </a:r>
            <a:r>
              <a:rPr lang="en-US" dirty="0" err="1" smtClean="0"/>
              <a:t>meningkatnya</a:t>
            </a:r>
            <a:r>
              <a:rPr lang="en-US" dirty="0" smtClean="0"/>
              <a:t> </a:t>
            </a:r>
            <a:r>
              <a:rPr lang="en-US" dirty="0" err="1" smtClean="0"/>
              <a:t>tata</a:t>
            </a:r>
            <a:r>
              <a:rPr lang="en-US" dirty="0" smtClean="0"/>
              <a:t> </a:t>
            </a:r>
            <a:r>
              <a:rPr lang="en-US" dirty="0" err="1" smtClean="0"/>
              <a:t>kelola</a:t>
            </a:r>
            <a:r>
              <a:rPr lang="en-US" dirty="0" smtClean="0"/>
              <a:t>, </a:t>
            </a:r>
            <a:r>
              <a:rPr lang="en-US" dirty="0" err="1" smtClean="0"/>
              <a:t>manfaat</a:t>
            </a:r>
            <a:r>
              <a:rPr lang="en-US" dirty="0" smtClean="0"/>
              <a:t> </a:t>
            </a:r>
            <a:r>
              <a:rPr lang="en-US" dirty="0" err="1" smtClean="0"/>
              <a:t>sistem</a:t>
            </a:r>
            <a:r>
              <a:rPr lang="en-US" dirty="0" smtClean="0"/>
              <a:t> </a:t>
            </a:r>
            <a:r>
              <a:rPr lang="en-US" dirty="0" err="1" smtClean="0"/>
              <a:t>skala</a:t>
            </a:r>
            <a:r>
              <a:rPr lang="en-US" dirty="0" smtClean="0"/>
              <a:t> </a:t>
            </a:r>
            <a:r>
              <a:rPr lang="en-US" dirty="0" err="1" smtClean="0"/>
              <a:t>lokal</a:t>
            </a:r>
            <a:r>
              <a:rPr lang="en-US" dirty="0" smtClean="0"/>
              <a:t> pun </a:t>
            </a:r>
            <a:r>
              <a:rPr lang="en-US" dirty="0" err="1" smtClean="0"/>
              <a:t>akan</a:t>
            </a:r>
            <a:r>
              <a:rPr lang="en-US" dirty="0" smtClean="0"/>
              <a:t> </a:t>
            </a:r>
            <a:r>
              <a:rPr lang="en-US" dirty="0" err="1" smtClean="0"/>
              <a:t>meningkat</a:t>
            </a:r>
            <a:r>
              <a:rPr lang="en-US" dirty="0" smtClean="0"/>
              <a:t>.</a:t>
            </a:r>
            <a:endParaRPr lang="en-US" dirty="0"/>
          </a:p>
        </p:txBody>
      </p:sp>
      <p:sp>
        <p:nvSpPr>
          <p:cNvPr id="8" name="Title 1"/>
          <p:cNvSpPr txBox="1">
            <a:spLocks/>
          </p:cNvSpPr>
          <p:nvPr/>
        </p:nvSpPr>
        <p:spPr>
          <a:xfrm>
            <a:off x="184041" y="1470246"/>
            <a:ext cx="10157314" cy="3727957"/>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US" sz="2700" dirty="0" err="1"/>
              <a:t>Skala</a:t>
            </a:r>
            <a:r>
              <a:rPr lang="en-US" sz="2700" dirty="0"/>
              <a:t> </a:t>
            </a:r>
            <a:r>
              <a:rPr lang="en-US" sz="2700" dirty="0" err="1"/>
              <a:t>lokal</a:t>
            </a:r>
            <a:r>
              <a:rPr lang="en-US" sz="2700" dirty="0"/>
              <a:t> </a:t>
            </a:r>
            <a:r>
              <a:rPr lang="en-US" sz="2700" dirty="0" err="1"/>
              <a:t>memiliki</a:t>
            </a:r>
            <a:r>
              <a:rPr lang="en-US" sz="2700" dirty="0"/>
              <a:t> </a:t>
            </a:r>
            <a:r>
              <a:rPr lang="en-US" sz="2700" dirty="0" err="1"/>
              <a:t>banyak</a:t>
            </a:r>
            <a:r>
              <a:rPr lang="en-US" sz="2700" dirty="0"/>
              <a:t> </a:t>
            </a:r>
            <a:r>
              <a:rPr lang="en-US" sz="2700" dirty="0" err="1"/>
              <a:t>manfaat</a:t>
            </a:r>
            <a:r>
              <a:rPr lang="en-US" sz="2700" dirty="0"/>
              <a:t> </a:t>
            </a:r>
            <a:r>
              <a:rPr lang="en-US" sz="2700" dirty="0" err="1"/>
              <a:t>dibandingkan</a:t>
            </a:r>
            <a:r>
              <a:rPr lang="en-US" sz="2700" dirty="0"/>
              <a:t> </a:t>
            </a:r>
            <a:r>
              <a:rPr lang="en-US" sz="2700" dirty="0" err="1"/>
              <a:t>dengan</a:t>
            </a:r>
            <a:r>
              <a:rPr lang="en-US" sz="2700" dirty="0"/>
              <a:t> </a:t>
            </a:r>
            <a:r>
              <a:rPr lang="en-US" sz="2700" dirty="0" err="1"/>
              <a:t>sistem</a:t>
            </a:r>
            <a:r>
              <a:rPr lang="en-US" sz="2700" dirty="0"/>
              <a:t> </a:t>
            </a:r>
            <a:r>
              <a:rPr lang="en-US" sz="2700" dirty="0" err="1"/>
              <a:t>sentral</a:t>
            </a:r>
            <a:r>
              <a:rPr lang="en-US" sz="2700" dirty="0"/>
              <a:t>:</a:t>
            </a:r>
          </a:p>
          <a:p>
            <a:endParaRPr lang="en-US" sz="2700" dirty="0"/>
          </a:p>
          <a:p>
            <a:pPr marL="521528" indent="-521528">
              <a:buFont typeface="Wingdings" charset="2"/>
              <a:buChar char="ü"/>
            </a:pPr>
            <a:r>
              <a:rPr lang="en-US" sz="2700" dirty="0" err="1"/>
              <a:t>Lebih</a:t>
            </a:r>
            <a:r>
              <a:rPr lang="en-US" sz="2700" dirty="0"/>
              <a:t> </a:t>
            </a:r>
            <a:r>
              <a:rPr lang="en-US" sz="2700" dirty="0" err="1"/>
              <a:t>mudah</a:t>
            </a:r>
            <a:r>
              <a:rPr lang="en-US" sz="2700" dirty="0"/>
              <a:t> </a:t>
            </a:r>
            <a:r>
              <a:rPr lang="en-US" sz="2700" dirty="0" err="1"/>
              <a:t>untuk</a:t>
            </a:r>
            <a:r>
              <a:rPr lang="en-US" sz="2700" dirty="0"/>
              <a:t> </a:t>
            </a:r>
            <a:r>
              <a:rPr lang="en-US" sz="2700" dirty="0" err="1"/>
              <a:t>dipasang</a:t>
            </a:r>
            <a:r>
              <a:rPr lang="en-US" sz="2700" dirty="0"/>
              <a:t> di </a:t>
            </a:r>
            <a:r>
              <a:rPr lang="en-US" sz="2700" dirty="0" err="1"/>
              <a:t>wilayah-wilayah</a:t>
            </a:r>
            <a:r>
              <a:rPr lang="en-US" sz="2700" dirty="0"/>
              <a:t> yang </a:t>
            </a:r>
            <a:r>
              <a:rPr lang="en-US" sz="2700" dirty="0" err="1"/>
              <a:t>ada</a:t>
            </a:r>
            <a:endParaRPr lang="en-US" sz="2700" dirty="0"/>
          </a:p>
          <a:p>
            <a:pPr marL="521528" indent="-521528">
              <a:buFont typeface="Wingdings" charset="2"/>
              <a:buChar char="ü"/>
            </a:pPr>
            <a:r>
              <a:rPr lang="en-US" sz="2700" dirty="0" err="1"/>
              <a:t>Lebih</a:t>
            </a:r>
            <a:r>
              <a:rPr lang="en-US" sz="2700" dirty="0"/>
              <a:t> </a:t>
            </a:r>
            <a:r>
              <a:rPr lang="en-US" sz="2700" dirty="0" err="1"/>
              <a:t>mudah</a:t>
            </a:r>
            <a:r>
              <a:rPr lang="en-US" sz="2700" dirty="0"/>
              <a:t> </a:t>
            </a:r>
            <a:r>
              <a:rPr lang="en-US" sz="2700" dirty="0" err="1"/>
              <a:t>untuk</a:t>
            </a:r>
            <a:r>
              <a:rPr lang="en-US" sz="2700" dirty="0"/>
              <a:t> </a:t>
            </a:r>
            <a:r>
              <a:rPr lang="en-US" sz="2700" dirty="0" err="1"/>
              <a:t>dibiayai</a:t>
            </a:r>
            <a:endParaRPr lang="en-US" sz="2700" dirty="0"/>
          </a:p>
          <a:p>
            <a:pPr marL="521528" indent="-521528">
              <a:buFont typeface="Wingdings" charset="2"/>
              <a:buChar char="ü"/>
            </a:pPr>
            <a:r>
              <a:rPr lang="en-US" sz="2700" dirty="0" err="1"/>
              <a:t>Lebih</a:t>
            </a:r>
            <a:r>
              <a:rPr lang="en-US" sz="2700" dirty="0"/>
              <a:t> </a:t>
            </a:r>
            <a:r>
              <a:rPr lang="en-US" sz="2700" dirty="0" err="1"/>
              <a:t>sederhana</a:t>
            </a:r>
            <a:r>
              <a:rPr lang="en-US" sz="2700" dirty="0"/>
              <a:t> </a:t>
            </a:r>
            <a:r>
              <a:rPr lang="en-US" sz="2700" dirty="0" err="1"/>
              <a:t>untuk</a:t>
            </a:r>
            <a:r>
              <a:rPr lang="en-US" sz="2700" dirty="0"/>
              <a:t> </a:t>
            </a:r>
            <a:r>
              <a:rPr lang="en-US" sz="2700" dirty="0" err="1"/>
              <a:t>dioperasikan</a:t>
            </a:r>
            <a:endParaRPr lang="en-US" sz="2700" dirty="0"/>
          </a:p>
          <a:p>
            <a:pPr marL="521528" indent="-521528">
              <a:buFont typeface="Wingdings" charset="2"/>
              <a:buChar char="ü"/>
            </a:pPr>
            <a:r>
              <a:rPr lang="en-US" sz="2700" dirty="0" err="1"/>
              <a:t>Lebih</a:t>
            </a:r>
            <a:r>
              <a:rPr lang="en-US" sz="2700" dirty="0"/>
              <a:t> </a:t>
            </a:r>
            <a:r>
              <a:rPr lang="en-US" sz="2700" dirty="0" err="1"/>
              <a:t>sedikit</a:t>
            </a:r>
            <a:r>
              <a:rPr lang="en-US" sz="2700" dirty="0"/>
              <a:t> </a:t>
            </a:r>
            <a:r>
              <a:rPr lang="en-US" sz="2700" dirty="0" err="1"/>
              <a:t>konsekuensi</a:t>
            </a:r>
            <a:r>
              <a:rPr lang="en-US" sz="2700" dirty="0"/>
              <a:t> </a:t>
            </a:r>
            <a:r>
              <a:rPr lang="en-US" sz="2700" dirty="0" err="1"/>
              <a:t>apabila</a:t>
            </a:r>
            <a:r>
              <a:rPr lang="en-US" sz="2700" dirty="0"/>
              <a:t> </a:t>
            </a:r>
            <a:r>
              <a:rPr lang="en-US" sz="2700" dirty="0" err="1"/>
              <a:t>terjadi</a:t>
            </a:r>
            <a:r>
              <a:rPr lang="en-US" sz="2700" dirty="0"/>
              <a:t> </a:t>
            </a:r>
            <a:r>
              <a:rPr lang="en-US" sz="2700" dirty="0" err="1"/>
              <a:t>hal</a:t>
            </a:r>
            <a:r>
              <a:rPr lang="en-US" sz="2700" dirty="0"/>
              <a:t> yang </a:t>
            </a:r>
            <a:r>
              <a:rPr lang="en-US" sz="2700" dirty="0" err="1"/>
              <a:t>tidak</a:t>
            </a:r>
            <a:r>
              <a:rPr lang="en-US" sz="2700" dirty="0"/>
              <a:t> </a:t>
            </a:r>
            <a:r>
              <a:rPr lang="en-US" sz="2700" dirty="0" err="1"/>
              <a:t>diinginkan</a:t>
            </a:r>
            <a:endParaRPr lang="en-US" sz="2700" dirty="0"/>
          </a:p>
          <a:p>
            <a:pPr marL="521528" indent="-521528">
              <a:buFont typeface="Wingdings" charset="2"/>
              <a:buChar char="ü"/>
            </a:pPr>
            <a:r>
              <a:rPr lang="en-US" sz="2700" dirty="0" err="1"/>
              <a:t>Dapat</a:t>
            </a:r>
            <a:r>
              <a:rPr lang="en-US" sz="2700" dirty="0"/>
              <a:t> </a:t>
            </a:r>
            <a:r>
              <a:rPr lang="en-US" sz="2700" dirty="0" err="1"/>
              <a:t>ditambah</a:t>
            </a:r>
            <a:r>
              <a:rPr lang="en-US" sz="2700" dirty="0"/>
              <a:t> </a:t>
            </a:r>
            <a:r>
              <a:rPr lang="en-US" sz="2700" dirty="0" err="1"/>
              <a:t>sambungannya</a:t>
            </a:r>
            <a:r>
              <a:rPr lang="en-US" sz="2700" dirty="0"/>
              <a:t> </a:t>
            </a:r>
            <a:r>
              <a:rPr lang="en-US" sz="2700" dirty="0" err="1"/>
              <a:t>seiring</a:t>
            </a:r>
            <a:r>
              <a:rPr lang="en-US" sz="2700" dirty="0"/>
              <a:t> </a:t>
            </a:r>
            <a:r>
              <a:rPr lang="en-US" sz="2700" dirty="0" err="1"/>
              <a:t>peningkatan</a:t>
            </a:r>
            <a:r>
              <a:rPr lang="en-US" sz="2700" dirty="0"/>
              <a:t> </a:t>
            </a:r>
            <a:r>
              <a:rPr lang="en-US" sz="2700" dirty="0" err="1"/>
              <a:t>kapasitas</a:t>
            </a:r>
            <a:r>
              <a:rPr lang="en-US" sz="2700" dirty="0"/>
              <a:t> </a:t>
            </a:r>
            <a:r>
              <a:rPr lang="en-US" sz="2700" dirty="0" err="1"/>
              <a:t>keuangan</a:t>
            </a:r>
            <a:r>
              <a:rPr lang="en-US" sz="2700" dirty="0"/>
              <a:t> </a:t>
            </a:r>
            <a:r>
              <a:rPr lang="en-US" sz="2700" dirty="0" err="1"/>
              <a:t>dan</a:t>
            </a:r>
            <a:r>
              <a:rPr lang="en-US" sz="2700" dirty="0"/>
              <a:t> </a:t>
            </a:r>
            <a:r>
              <a:rPr lang="en-US" sz="2700" dirty="0" err="1"/>
              <a:t>kelembagaan</a:t>
            </a:r>
            <a:endParaRPr lang="en-US" sz="2700" dirty="0"/>
          </a:p>
        </p:txBody>
      </p:sp>
      <p:grpSp>
        <p:nvGrpSpPr>
          <p:cNvPr id="7" name="Group 6"/>
          <p:cNvGrpSpPr/>
          <p:nvPr/>
        </p:nvGrpSpPr>
        <p:grpSpPr>
          <a:xfrm>
            <a:off x="49745" y="5060805"/>
            <a:ext cx="10643655" cy="2052663"/>
            <a:chOff x="19240" y="2819897"/>
            <a:chExt cx="9101463" cy="1861748"/>
          </a:xfrm>
        </p:grpSpPr>
        <p:cxnSp>
          <p:nvCxnSpPr>
            <p:cNvPr id="10" name="Straight Connector 9"/>
            <p:cNvCxnSpPr/>
            <p:nvPr/>
          </p:nvCxnSpPr>
          <p:spPr>
            <a:xfrm flipH="1" flipV="1">
              <a:off x="70164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70799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71497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72132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72831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73466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74164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74799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754346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760696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767681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774031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78165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862917" y="3770025"/>
              <a:ext cx="2257777" cy="911620"/>
            </a:xfrm>
            <a:prstGeom prst="rect">
              <a:avLst/>
            </a:prstGeom>
            <a:solidFill>
              <a:schemeClr val="accent6">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24" name="Straight Connector 23"/>
            <p:cNvCxnSpPr/>
            <p:nvPr/>
          </p:nvCxnSpPr>
          <p:spPr>
            <a:xfrm>
              <a:off x="6862917" y="3757059"/>
              <a:ext cx="2257786" cy="12959"/>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8034435" y="3466395"/>
              <a:ext cx="964975" cy="300001"/>
            </a:xfrm>
            <a:custGeom>
              <a:avLst/>
              <a:gdLst>
                <a:gd name="connsiteX0" fmla="*/ 0 w 964975"/>
                <a:gd name="connsiteY0" fmla="*/ 290002 h 300001"/>
                <a:gd name="connsiteX1" fmla="*/ 159996 w 964975"/>
                <a:gd name="connsiteY1" fmla="*/ 230003 h 300001"/>
                <a:gd name="connsiteX2" fmla="*/ 274993 w 964975"/>
                <a:gd name="connsiteY2" fmla="*/ 145004 h 300001"/>
                <a:gd name="connsiteX3" fmla="*/ 394990 w 964975"/>
                <a:gd name="connsiteY3" fmla="*/ 15007 h 300001"/>
                <a:gd name="connsiteX4" fmla="*/ 534986 w 964975"/>
                <a:gd name="connsiteY4" fmla="*/ 10007 h 300001"/>
                <a:gd name="connsiteX5" fmla="*/ 579985 w 964975"/>
                <a:gd name="connsiteY5" fmla="*/ 80005 h 300001"/>
                <a:gd name="connsiteX6" fmla="*/ 669983 w 964975"/>
                <a:gd name="connsiteY6" fmla="*/ 130004 h 300001"/>
                <a:gd name="connsiteX7" fmla="*/ 739981 w 964975"/>
                <a:gd name="connsiteY7" fmla="*/ 190003 h 300001"/>
                <a:gd name="connsiteX8" fmla="*/ 829979 w 964975"/>
                <a:gd name="connsiteY8" fmla="*/ 235003 h 300001"/>
                <a:gd name="connsiteX9" fmla="*/ 919977 w 964975"/>
                <a:gd name="connsiteY9" fmla="*/ 270002 h 300001"/>
                <a:gd name="connsiteX10" fmla="*/ 964975 w 964975"/>
                <a:gd name="connsiteY10" fmla="*/ 300001 h 300001"/>
                <a:gd name="connsiteX11" fmla="*/ 0 w 964975"/>
                <a:gd name="connsiteY11" fmla="*/ 290002 h 30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975" h="300001">
                  <a:moveTo>
                    <a:pt x="0" y="290002"/>
                  </a:moveTo>
                  <a:cubicBezTo>
                    <a:pt x="57082" y="272085"/>
                    <a:pt x="114164" y="254169"/>
                    <a:pt x="159996" y="230003"/>
                  </a:cubicBezTo>
                  <a:cubicBezTo>
                    <a:pt x="205828" y="205837"/>
                    <a:pt x="235827" y="180837"/>
                    <a:pt x="274993" y="145004"/>
                  </a:cubicBezTo>
                  <a:cubicBezTo>
                    <a:pt x="314159" y="109171"/>
                    <a:pt x="351658" y="37506"/>
                    <a:pt x="394990" y="15007"/>
                  </a:cubicBezTo>
                  <a:cubicBezTo>
                    <a:pt x="438322" y="-7493"/>
                    <a:pt x="504153" y="-826"/>
                    <a:pt x="534986" y="10007"/>
                  </a:cubicBezTo>
                  <a:cubicBezTo>
                    <a:pt x="565819" y="20840"/>
                    <a:pt x="557486" y="60005"/>
                    <a:pt x="579985" y="80005"/>
                  </a:cubicBezTo>
                  <a:cubicBezTo>
                    <a:pt x="602485" y="100004"/>
                    <a:pt x="643317" y="111671"/>
                    <a:pt x="669983" y="130004"/>
                  </a:cubicBezTo>
                  <a:cubicBezTo>
                    <a:pt x="696649" y="148337"/>
                    <a:pt x="713315" y="172503"/>
                    <a:pt x="739981" y="190003"/>
                  </a:cubicBezTo>
                  <a:cubicBezTo>
                    <a:pt x="766647" y="207503"/>
                    <a:pt x="799980" y="221670"/>
                    <a:pt x="829979" y="235003"/>
                  </a:cubicBezTo>
                  <a:cubicBezTo>
                    <a:pt x="859978" y="248336"/>
                    <a:pt x="897478" y="259169"/>
                    <a:pt x="919977" y="270002"/>
                  </a:cubicBezTo>
                  <a:cubicBezTo>
                    <a:pt x="942476" y="280835"/>
                    <a:pt x="964975" y="300001"/>
                    <a:pt x="964975" y="300001"/>
                  </a:cubicBezTo>
                  <a:lnTo>
                    <a:pt x="0" y="290002"/>
                  </a:lnTo>
                  <a:close/>
                </a:path>
              </a:pathLst>
            </a:custGeom>
            <a:solidFill>
              <a:schemeClr val="bg2">
                <a:lumMod val="7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6" name="Group 25"/>
            <p:cNvGrpSpPr/>
            <p:nvPr/>
          </p:nvGrpSpPr>
          <p:grpSpPr>
            <a:xfrm>
              <a:off x="19240" y="2819897"/>
              <a:ext cx="6843677" cy="1861748"/>
              <a:chOff x="58532" y="2551837"/>
              <a:chExt cx="6843677" cy="1861748"/>
            </a:xfrm>
          </p:grpSpPr>
          <p:sp>
            <p:nvSpPr>
              <p:cNvPr id="27" name="Rectangle 26"/>
              <p:cNvSpPr/>
              <p:nvPr/>
            </p:nvSpPr>
            <p:spPr>
              <a:xfrm>
                <a:off x="2286000" y="2551837"/>
                <a:ext cx="4572000" cy="376853"/>
              </a:xfrm>
              <a:prstGeom prst="rect">
                <a:avLst/>
              </a:prstGeom>
            </p:spPr>
            <p:txBody>
              <a:bodyPr>
                <a:spAutoFit/>
              </a:bodyPr>
              <a:lstStyle/>
              <a:p>
                <a:endParaRPr lang="en-US" dirty="0">
                  <a:solidFill>
                    <a:srgbClr val="800000"/>
                  </a:solidFill>
                </a:endParaRPr>
              </a:p>
            </p:txBody>
          </p:sp>
          <p:sp>
            <p:nvSpPr>
              <p:cNvPr id="28" name="Rectangle 27"/>
              <p:cNvSpPr/>
              <p:nvPr/>
            </p:nvSpPr>
            <p:spPr>
              <a:xfrm>
                <a:off x="58532" y="3501963"/>
                <a:ext cx="6247452" cy="911622"/>
              </a:xfrm>
              <a:prstGeom prst="rect">
                <a:avLst/>
              </a:prstGeom>
              <a:solidFill>
                <a:schemeClr val="accent6">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29" name="Straight Connector 28"/>
              <p:cNvCxnSpPr/>
              <p:nvPr/>
            </p:nvCxnSpPr>
            <p:spPr>
              <a:xfrm>
                <a:off x="681002" y="3501957"/>
                <a:ext cx="0" cy="269581"/>
              </a:xfrm>
              <a:prstGeom prst="line">
                <a:avLst/>
              </a:prstGeom>
              <a:ln w="57150" cmpd="sng">
                <a:solidFill>
                  <a:schemeClr val="tx1">
                    <a:lumMod val="85000"/>
                    <a:lumOff val="15000"/>
                    <a:alpha val="80000"/>
                  </a:schemeClr>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8539" y="3772588"/>
                <a:ext cx="4188199" cy="137697"/>
              </a:xfrm>
              <a:prstGeom prst="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31" name="Straight Connector 30"/>
              <p:cNvCxnSpPr/>
              <p:nvPr/>
            </p:nvCxnSpPr>
            <p:spPr>
              <a:xfrm>
                <a:off x="58539" y="3493230"/>
                <a:ext cx="6247452" cy="0"/>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50728" y="2894394"/>
                <a:ext cx="964871" cy="581715"/>
                <a:chOff x="3604259" y="723118"/>
                <a:chExt cx="628015" cy="531049"/>
              </a:xfrm>
              <a:solidFill>
                <a:schemeClr val="bg1">
                  <a:lumMod val="85000"/>
                  <a:alpha val="77000"/>
                </a:schemeClr>
              </a:solidFill>
            </p:grpSpPr>
            <p:sp>
              <p:nvSpPr>
                <p:cNvPr id="46" name="Rectangle 45"/>
                <p:cNvSpPr/>
                <p:nvPr/>
              </p:nvSpPr>
              <p:spPr>
                <a:xfrm>
                  <a:off x="3664266" y="1039049"/>
                  <a:ext cx="508000" cy="215118"/>
                </a:xfrm>
                <a:prstGeom prst="rect">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sp>
              <p:nvSpPr>
                <p:cNvPr id="47" name="Isosceles Triangle 46"/>
                <p:cNvSpPr/>
                <p:nvPr/>
              </p:nvSpPr>
              <p:spPr>
                <a:xfrm>
                  <a:off x="3604259" y="723118"/>
                  <a:ext cx="628015" cy="315931"/>
                </a:xfrm>
                <a:prstGeom prst="triangle">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grpSp>
          <p:grpSp>
            <p:nvGrpSpPr>
              <p:cNvPr id="33" name="Group 32"/>
              <p:cNvGrpSpPr/>
              <p:nvPr/>
            </p:nvGrpSpPr>
            <p:grpSpPr>
              <a:xfrm>
                <a:off x="1266484" y="2894394"/>
                <a:ext cx="964871" cy="581715"/>
                <a:chOff x="3604259" y="723118"/>
                <a:chExt cx="628015" cy="531049"/>
              </a:xfrm>
              <a:solidFill>
                <a:schemeClr val="bg1">
                  <a:lumMod val="85000"/>
                  <a:alpha val="77000"/>
                </a:schemeClr>
              </a:solidFill>
            </p:grpSpPr>
            <p:sp>
              <p:nvSpPr>
                <p:cNvPr id="44" name="Rectangle 43"/>
                <p:cNvSpPr/>
                <p:nvPr/>
              </p:nvSpPr>
              <p:spPr>
                <a:xfrm>
                  <a:off x="3664266" y="1039049"/>
                  <a:ext cx="508000" cy="215118"/>
                </a:xfrm>
                <a:prstGeom prst="rect">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sp>
              <p:nvSpPr>
                <p:cNvPr id="45" name="Isosceles Triangle 44"/>
                <p:cNvSpPr/>
                <p:nvPr/>
              </p:nvSpPr>
              <p:spPr>
                <a:xfrm>
                  <a:off x="3604259" y="723118"/>
                  <a:ext cx="628015" cy="315931"/>
                </a:xfrm>
                <a:prstGeom prst="triangle">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grpSp>
          <p:grpSp>
            <p:nvGrpSpPr>
              <p:cNvPr id="34" name="Group 33"/>
              <p:cNvGrpSpPr/>
              <p:nvPr/>
            </p:nvGrpSpPr>
            <p:grpSpPr>
              <a:xfrm>
                <a:off x="2441342" y="2894394"/>
                <a:ext cx="964871" cy="581715"/>
                <a:chOff x="3604259" y="723118"/>
                <a:chExt cx="628015" cy="531049"/>
              </a:xfrm>
              <a:solidFill>
                <a:schemeClr val="bg1">
                  <a:lumMod val="85000"/>
                  <a:alpha val="77000"/>
                </a:schemeClr>
              </a:solidFill>
            </p:grpSpPr>
            <p:sp>
              <p:nvSpPr>
                <p:cNvPr id="42" name="Rectangle 41"/>
                <p:cNvSpPr/>
                <p:nvPr/>
              </p:nvSpPr>
              <p:spPr>
                <a:xfrm>
                  <a:off x="3664266" y="1039049"/>
                  <a:ext cx="508000" cy="215118"/>
                </a:xfrm>
                <a:prstGeom prst="rect">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sp>
              <p:nvSpPr>
                <p:cNvPr id="43" name="Isosceles Triangle 42"/>
                <p:cNvSpPr/>
                <p:nvPr/>
              </p:nvSpPr>
              <p:spPr>
                <a:xfrm>
                  <a:off x="3604259" y="723118"/>
                  <a:ext cx="628015" cy="315931"/>
                </a:xfrm>
                <a:prstGeom prst="triangle">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grpSp>
          <p:sp>
            <p:nvSpPr>
              <p:cNvPr id="35" name="Rectangle 34"/>
              <p:cNvSpPr/>
              <p:nvPr/>
            </p:nvSpPr>
            <p:spPr>
              <a:xfrm>
                <a:off x="4180549" y="3574862"/>
                <a:ext cx="1521752" cy="83872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2093" tIns="61047" rIns="122093" bIns="61047" spcCol="0" rtlCol="0" anchor="ctr"/>
              <a:lstStyle/>
              <a:p>
                <a:pPr algn="ctr"/>
                <a:endParaRPr lang="en-AU"/>
              </a:p>
            </p:txBody>
          </p:sp>
          <p:sp>
            <p:nvSpPr>
              <p:cNvPr id="36" name="TextBox 35"/>
              <p:cNvSpPr txBox="1"/>
              <p:nvPr/>
            </p:nvSpPr>
            <p:spPr>
              <a:xfrm>
                <a:off x="4112817" y="3570151"/>
                <a:ext cx="1677657" cy="492618"/>
              </a:xfrm>
              <a:prstGeom prst="rect">
                <a:avLst/>
              </a:prstGeom>
              <a:noFill/>
            </p:spPr>
            <p:txBody>
              <a:bodyPr wrap="square" lIns="122093" tIns="61047" rIns="122093" bIns="61047" rtlCol="0">
                <a:spAutoFit/>
              </a:bodyPr>
              <a:lstStyle/>
              <a:p>
                <a:pPr algn="ctr"/>
                <a:r>
                  <a:rPr lang="en-AU" sz="2700" dirty="0">
                    <a:solidFill>
                      <a:schemeClr val="tx1">
                        <a:lumMod val="75000"/>
                        <a:lumOff val="25000"/>
                      </a:schemeClr>
                    </a:solidFill>
                  </a:rPr>
                  <a:t>IPAL</a:t>
                </a:r>
              </a:p>
            </p:txBody>
          </p:sp>
          <p:cxnSp>
            <p:nvCxnSpPr>
              <p:cNvPr id="37" name="Straight Connector 36"/>
              <p:cNvCxnSpPr/>
              <p:nvPr/>
            </p:nvCxnSpPr>
            <p:spPr>
              <a:xfrm>
                <a:off x="1791277" y="3501957"/>
                <a:ext cx="0" cy="269581"/>
              </a:xfrm>
              <a:prstGeom prst="line">
                <a:avLst/>
              </a:prstGeom>
              <a:ln w="57150" cmpd="sng">
                <a:solidFill>
                  <a:schemeClr val="tx1">
                    <a:lumMod val="85000"/>
                    <a:lumOff val="15000"/>
                    <a:alpha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923085" y="3501957"/>
                <a:ext cx="0" cy="270631"/>
              </a:xfrm>
              <a:prstGeom prst="line">
                <a:avLst/>
              </a:prstGeom>
              <a:ln w="57150" cmpd="sng">
                <a:solidFill>
                  <a:schemeClr val="tx1">
                    <a:lumMod val="85000"/>
                    <a:lumOff val="15000"/>
                    <a:alpha val="80000"/>
                  </a:schemeClr>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305975" y="3722551"/>
                <a:ext cx="596225" cy="691034"/>
              </a:xfrm>
              <a:prstGeom prst="rect">
                <a:avLst/>
              </a:prstGeom>
              <a:solidFill>
                <a:schemeClr val="accent6">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sp>
            <p:nvSpPr>
              <p:cNvPr id="40" name="Rectangle 39"/>
              <p:cNvSpPr/>
              <p:nvPr/>
            </p:nvSpPr>
            <p:spPr>
              <a:xfrm>
                <a:off x="6305984" y="3528880"/>
                <a:ext cx="596225" cy="193671"/>
              </a:xfrm>
              <a:prstGeom prst="rect">
                <a:avLst/>
              </a:prstGeom>
              <a:solidFill>
                <a:schemeClr val="tx2">
                  <a:lumMod val="60000"/>
                  <a:lumOff val="40000"/>
                  <a:alpha val="70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41" name="Straight Connector 40"/>
              <p:cNvCxnSpPr/>
              <p:nvPr/>
            </p:nvCxnSpPr>
            <p:spPr>
              <a:xfrm>
                <a:off x="4891585" y="3488999"/>
                <a:ext cx="0" cy="118382"/>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8" name="TextBox 47"/>
          <p:cNvSpPr txBox="1"/>
          <p:nvPr/>
        </p:nvSpPr>
        <p:spPr>
          <a:xfrm>
            <a:off x="8059821" y="7228984"/>
            <a:ext cx="2427291" cy="320768"/>
          </a:xfrm>
          <a:prstGeom prst="rect">
            <a:avLst/>
          </a:prstGeom>
          <a:noFill/>
        </p:spPr>
        <p:txBody>
          <a:bodyPr wrap="square" lIns="104306" tIns="52153" rIns="104306" bIns="52153" rtlCol="0">
            <a:spAutoFit/>
          </a:bodyPr>
          <a:lstStyle/>
          <a:p>
            <a:pPr algn="r"/>
            <a:r>
              <a:rPr lang="en-AU" sz="1400" dirty="0">
                <a:solidFill>
                  <a:srgbClr val="7F7F7F"/>
                </a:solidFill>
              </a:rPr>
              <a:t>(</a:t>
            </a:r>
            <a:r>
              <a:rPr lang="en-AU" sz="1400" dirty="0" err="1">
                <a:solidFill>
                  <a:srgbClr val="7F7F7F"/>
                </a:solidFill>
              </a:rPr>
              <a:t>Gambar</a:t>
            </a:r>
            <a:r>
              <a:rPr lang="en-AU" sz="1400" dirty="0">
                <a:solidFill>
                  <a:srgbClr val="7F7F7F"/>
                </a:solidFill>
              </a:rPr>
              <a:t>: T. </a:t>
            </a:r>
            <a:r>
              <a:rPr lang="en-AU" sz="1400" dirty="0" err="1">
                <a:solidFill>
                  <a:srgbClr val="7F7F7F"/>
                </a:solidFill>
              </a:rPr>
              <a:t>Rosenqvist</a:t>
            </a:r>
            <a:r>
              <a:rPr lang="en-AU" sz="1400" dirty="0">
                <a:solidFill>
                  <a:srgbClr val="7F7F7F"/>
                </a:solidFill>
              </a:rPr>
              <a:t>)</a:t>
            </a:r>
          </a:p>
        </p:txBody>
      </p:sp>
    </p:spTree>
    <p:extLst>
      <p:ext uri="{BB962C8B-B14F-4D97-AF65-F5344CB8AC3E}">
        <p14:creationId xmlns:p14="http://schemas.microsoft.com/office/powerpoint/2010/main" val="158679878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Referensi</a:t>
            </a:r>
            <a:endParaRPr lang="en-AU" dirty="0"/>
          </a:p>
        </p:txBody>
      </p:sp>
      <p:sp>
        <p:nvSpPr>
          <p:cNvPr id="3" name="Text Placeholder 2"/>
          <p:cNvSpPr>
            <a:spLocks noGrp="1"/>
          </p:cNvSpPr>
          <p:nvPr>
            <p:ph type="body" sz="quarter" idx="10"/>
          </p:nvPr>
        </p:nvSpPr>
        <p:spPr>
          <a:xfrm>
            <a:off x="319043" y="1094259"/>
            <a:ext cx="10021350" cy="6130951"/>
          </a:xfrm>
        </p:spPr>
        <p:txBody>
          <a:bodyPr/>
          <a:lstStyle/>
          <a:p>
            <a:pPr>
              <a:spcAft>
                <a:spcPts val="684"/>
              </a:spcAft>
            </a:pPr>
            <a:r>
              <a:rPr lang="en-AU" sz="1300" dirty="0" err="1">
                <a:solidFill>
                  <a:srgbClr val="000000"/>
                </a:solidFill>
              </a:rPr>
              <a:t>Al’Afghani</a:t>
            </a:r>
            <a:r>
              <a:rPr lang="en-AU" sz="1300" dirty="0">
                <a:solidFill>
                  <a:srgbClr val="000000"/>
                </a:solidFill>
              </a:rPr>
              <a:t> 2015 et al. 2015. </a:t>
            </a:r>
            <a:r>
              <a:rPr lang="en-AU" sz="1300" i="1" dirty="0">
                <a:solidFill>
                  <a:srgbClr val="000000"/>
                </a:solidFill>
              </a:rPr>
              <a:t>The Role of Regulatory Frameworks in Ensuring The Sustainability of Community Based Water And Sanitation (AIIRA Project – </a:t>
            </a:r>
            <a:r>
              <a:rPr lang="en-AU" sz="1300" i="1" dirty="0" err="1">
                <a:solidFill>
                  <a:srgbClr val="000000"/>
                </a:solidFill>
              </a:rPr>
              <a:t>Center</a:t>
            </a:r>
            <a:r>
              <a:rPr lang="en-AU" sz="1300" i="1" dirty="0">
                <a:solidFill>
                  <a:srgbClr val="000000"/>
                </a:solidFill>
              </a:rPr>
              <a:t> for Regulation, Policy and Governance UIKA).</a:t>
            </a:r>
            <a:r>
              <a:rPr lang="en-AU" sz="1300" dirty="0">
                <a:solidFill>
                  <a:srgbClr val="000000"/>
                </a:solidFill>
              </a:rPr>
              <a:t> Indonesia Infrastructure Initiative, 2015.</a:t>
            </a:r>
          </a:p>
          <a:p>
            <a:pPr>
              <a:spcAft>
                <a:spcPts val="684"/>
              </a:spcAft>
            </a:pPr>
            <a:r>
              <a:rPr lang="en-AU" sz="1300" dirty="0" err="1">
                <a:solidFill>
                  <a:srgbClr val="000000"/>
                </a:solidFill>
              </a:rPr>
              <a:t>Al’Afghani</a:t>
            </a:r>
            <a:r>
              <a:rPr lang="en-AU" sz="1300" dirty="0">
                <a:solidFill>
                  <a:srgbClr val="000000"/>
                </a:solidFill>
              </a:rPr>
              <a:t> MM, </a:t>
            </a:r>
            <a:r>
              <a:rPr lang="en-AU" sz="1300" dirty="0" err="1">
                <a:solidFill>
                  <a:srgbClr val="000000"/>
                </a:solidFill>
              </a:rPr>
              <a:t>Paramita</a:t>
            </a:r>
            <a:r>
              <a:rPr lang="en-AU" sz="1300" dirty="0">
                <a:solidFill>
                  <a:srgbClr val="000000"/>
                </a:solidFill>
              </a:rPr>
              <a:t> D, Mitchell C, Ross K, 2016. </a:t>
            </a:r>
            <a:r>
              <a:rPr lang="en-AU" sz="1300" i="1" dirty="0">
                <a:solidFill>
                  <a:srgbClr val="000000"/>
                </a:solidFill>
              </a:rPr>
              <a:t>Review of Regulatory Framework for Local Scale “Air Limbah”. </a:t>
            </a:r>
            <a:r>
              <a:rPr lang="en-AU" sz="1300" dirty="0" err="1">
                <a:solidFill>
                  <a:srgbClr val="000000"/>
                </a:solidFill>
              </a:rPr>
              <a:t>Disiapkan</a:t>
            </a:r>
            <a:r>
              <a:rPr lang="en-AU" sz="1300" dirty="0">
                <a:solidFill>
                  <a:srgbClr val="000000"/>
                </a:solidFill>
              </a:rPr>
              <a:t> </a:t>
            </a:r>
            <a:r>
              <a:rPr lang="en-AU" sz="1300" dirty="0" err="1">
                <a:solidFill>
                  <a:srgbClr val="000000"/>
                </a:solidFill>
              </a:rPr>
              <a:t>oleh</a:t>
            </a:r>
            <a:r>
              <a:rPr lang="en-AU" sz="1300" dirty="0">
                <a:solidFill>
                  <a:srgbClr val="000000"/>
                </a:solidFill>
              </a:rPr>
              <a:t> </a:t>
            </a:r>
            <a:r>
              <a:rPr lang="en-AU" sz="1300" dirty="0" err="1">
                <a:solidFill>
                  <a:srgbClr val="000000"/>
                </a:solidFill>
              </a:rPr>
              <a:t>Center</a:t>
            </a:r>
            <a:r>
              <a:rPr lang="en-AU" sz="1300" dirty="0">
                <a:solidFill>
                  <a:srgbClr val="000000"/>
                </a:solidFill>
              </a:rPr>
              <a:t> for Regulation, Policy and Governance, </a:t>
            </a:r>
            <a:r>
              <a:rPr lang="en-AU" sz="1300" dirty="0" err="1">
                <a:solidFill>
                  <a:srgbClr val="000000"/>
                </a:solidFill>
              </a:rPr>
              <a:t>Universitas</a:t>
            </a:r>
            <a:r>
              <a:rPr lang="en-AU" sz="1300" dirty="0">
                <a:solidFill>
                  <a:srgbClr val="000000"/>
                </a:solidFill>
              </a:rPr>
              <a:t> </a:t>
            </a:r>
            <a:r>
              <a:rPr lang="en-AU" sz="1300" dirty="0" err="1">
                <a:solidFill>
                  <a:srgbClr val="000000"/>
                </a:solidFill>
              </a:rPr>
              <a:t>Ibn</a:t>
            </a:r>
            <a:r>
              <a:rPr lang="en-AU" sz="1300" dirty="0">
                <a:solidFill>
                  <a:srgbClr val="000000"/>
                </a:solidFill>
              </a:rPr>
              <a:t> </a:t>
            </a:r>
            <a:r>
              <a:rPr lang="en-AU" sz="1300" dirty="0" err="1">
                <a:solidFill>
                  <a:srgbClr val="000000"/>
                </a:solidFill>
              </a:rPr>
              <a:t>Khaldun</a:t>
            </a:r>
            <a:r>
              <a:rPr lang="en-AU" sz="1300" dirty="0">
                <a:solidFill>
                  <a:srgbClr val="000000"/>
                </a:solidFill>
              </a:rPr>
              <a:t> Bogor </a:t>
            </a:r>
            <a:r>
              <a:rPr lang="en-AU" sz="1300" dirty="0" err="1">
                <a:solidFill>
                  <a:srgbClr val="000000"/>
                </a:solidFill>
              </a:rPr>
              <a:t>dan</a:t>
            </a:r>
            <a:r>
              <a:rPr lang="en-AU" sz="1300" dirty="0">
                <a:solidFill>
                  <a:srgbClr val="000000"/>
                </a:solidFill>
              </a:rPr>
              <a:t> University of Technology Sydney </a:t>
            </a:r>
            <a:r>
              <a:rPr lang="en-AU" sz="1300" dirty="0" err="1">
                <a:solidFill>
                  <a:srgbClr val="000000"/>
                </a:solidFill>
              </a:rPr>
              <a:t>sebagai</a:t>
            </a:r>
            <a:r>
              <a:rPr lang="en-AU" sz="1300" dirty="0">
                <a:solidFill>
                  <a:srgbClr val="000000"/>
                </a:solidFill>
              </a:rPr>
              <a:t> </a:t>
            </a:r>
            <a:r>
              <a:rPr lang="en-AU" sz="1300" dirty="0" err="1">
                <a:solidFill>
                  <a:srgbClr val="000000"/>
                </a:solidFill>
              </a:rPr>
              <a:t>bagian</a:t>
            </a:r>
            <a:r>
              <a:rPr lang="en-AU" sz="1300" dirty="0">
                <a:solidFill>
                  <a:srgbClr val="000000"/>
                </a:solidFill>
              </a:rPr>
              <a:t> </a:t>
            </a:r>
            <a:r>
              <a:rPr lang="en-AU" sz="1300" dirty="0" err="1">
                <a:solidFill>
                  <a:srgbClr val="000000"/>
                </a:solidFill>
              </a:rPr>
              <a:t>dari</a:t>
            </a:r>
            <a:r>
              <a:rPr lang="en-AU" sz="1300" dirty="0">
                <a:solidFill>
                  <a:srgbClr val="000000"/>
                </a:solidFill>
              </a:rPr>
              <a:t> Australian Development Research Award Scheme (ADRAS).</a:t>
            </a:r>
          </a:p>
          <a:p>
            <a:pPr>
              <a:spcAft>
                <a:spcPts val="684"/>
              </a:spcAft>
            </a:pPr>
            <a:r>
              <a:rPr lang="en-AU" sz="1300" dirty="0" err="1">
                <a:solidFill>
                  <a:srgbClr val="000000"/>
                </a:solidFill>
              </a:rPr>
              <a:t>Eales</a:t>
            </a:r>
            <a:r>
              <a:rPr lang="en-AU" sz="1300" dirty="0">
                <a:solidFill>
                  <a:srgbClr val="000000"/>
                </a:solidFill>
              </a:rPr>
              <a:t> K, </a:t>
            </a:r>
            <a:r>
              <a:rPr lang="en-AU" sz="1300" dirty="0" err="1">
                <a:solidFill>
                  <a:srgbClr val="000000"/>
                </a:solidFill>
              </a:rPr>
              <a:t>Siregar</a:t>
            </a:r>
            <a:r>
              <a:rPr lang="en-AU" sz="1300" dirty="0">
                <a:solidFill>
                  <a:srgbClr val="000000"/>
                </a:solidFill>
              </a:rPr>
              <a:t> R, </a:t>
            </a:r>
            <a:r>
              <a:rPr lang="en-AU" sz="1300" dirty="0" err="1">
                <a:solidFill>
                  <a:srgbClr val="000000"/>
                </a:solidFill>
              </a:rPr>
              <a:t>Febriani</a:t>
            </a:r>
            <a:r>
              <a:rPr lang="en-AU" sz="1300" dirty="0">
                <a:solidFill>
                  <a:srgbClr val="000000"/>
                </a:solidFill>
              </a:rPr>
              <a:t> E &amp; Blackett I. 2013. </a:t>
            </a:r>
            <a:r>
              <a:rPr lang="en-AU" sz="1300" i="1" dirty="0">
                <a:solidFill>
                  <a:srgbClr val="000000"/>
                </a:solidFill>
              </a:rPr>
              <a:t>Review of Community Managed Decentralized Wastewater Treatment Systems in Indonesia, Final Report</a:t>
            </a:r>
            <a:r>
              <a:rPr lang="en-AU" sz="1300" dirty="0">
                <a:solidFill>
                  <a:srgbClr val="000000"/>
                </a:solidFill>
              </a:rPr>
              <a:t>. Program Air </a:t>
            </a:r>
            <a:r>
              <a:rPr lang="en-AU" sz="1300" dirty="0" err="1">
                <a:solidFill>
                  <a:srgbClr val="000000"/>
                </a:solidFill>
              </a:rPr>
              <a:t>dan</a:t>
            </a:r>
            <a:r>
              <a:rPr lang="en-AU" sz="1300" dirty="0">
                <a:solidFill>
                  <a:srgbClr val="000000"/>
                </a:solidFill>
              </a:rPr>
              <a:t> </a:t>
            </a:r>
            <a:r>
              <a:rPr lang="en-AU" sz="1300" dirty="0" err="1">
                <a:solidFill>
                  <a:srgbClr val="000000"/>
                </a:solidFill>
              </a:rPr>
              <a:t>Sanitasi</a:t>
            </a:r>
            <a:r>
              <a:rPr lang="en-AU" sz="1300" dirty="0">
                <a:solidFill>
                  <a:srgbClr val="000000"/>
                </a:solidFill>
              </a:rPr>
              <a:t> Bank </a:t>
            </a:r>
            <a:r>
              <a:rPr lang="en-AU" sz="1300" dirty="0" err="1">
                <a:solidFill>
                  <a:srgbClr val="000000"/>
                </a:solidFill>
              </a:rPr>
              <a:t>Dunia</a:t>
            </a:r>
            <a:r>
              <a:rPr lang="en-AU" sz="1300" dirty="0">
                <a:solidFill>
                  <a:srgbClr val="000000"/>
                </a:solidFill>
              </a:rPr>
              <a:t>.</a:t>
            </a:r>
          </a:p>
          <a:p>
            <a:pPr>
              <a:spcAft>
                <a:spcPts val="684"/>
              </a:spcAft>
            </a:pPr>
            <a:r>
              <a:rPr lang="en-AU" sz="1300" dirty="0" err="1">
                <a:solidFill>
                  <a:srgbClr val="000000"/>
                </a:solidFill>
              </a:rPr>
              <a:t>Kooiman</a:t>
            </a:r>
            <a:r>
              <a:rPr lang="en-AU" sz="1300" dirty="0">
                <a:solidFill>
                  <a:srgbClr val="000000"/>
                </a:solidFill>
              </a:rPr>
              <a:t> J. 2003. </a:t>
            </a:r>
            <a:r>
              <a:rPr lang="en-AU" sz="1300" i="1" dirty="0">
                <a:solidFill>
                  <a:srgbClr val="000000"/>
                </a:solidFill>
              </a:rPr>
              <a:t>Governing as governance</a:t>
            </a:r>
            <a:r>
              <a:rPr lang="en-AU" sz="1300" dirty="0">
                <a:solidFill>
                  <a:srgbClr val="000000"/>
                </a:solidFill>
              </a:rPr>
              <a:t>. Sage Publications.</a:t>
            </a:r>
          </a:p>
          <a:p>
            <a:pPr>
              <a:spcAft>
                <a:spcPts val="684"/>
              </a:spcAft>
            </a:pPr>
            <a:r>
              <a:rPr lang="en-AU" sz="1300" dirty="0" err="1">
                <a:solidFill>
                  <a:srgbClr val="000000"/>
                </a:solidFill>
              </a:rPr>
              <a:t>Kooiman</a:t>
            </a:r>
            <a:r>
              <a:rPr lang="en-AU" sz="1300" dirty="0">
                <a:solidFill>
                  <a:srgbClr val="000000"/>
                </a:solidFill>
              </a:rPr>
              <a:t> et al. 2008. “Interactive Governance and Governability: An Introduction” </a:t>
            </a:r>
            <a:r>
              <a:rPr lang="en-AU" sz="1300" dirty="0" err="1">
                <a:solidFill>
                  <a:srgbClr val="000000"/>
                </a:solidFill>
              </a:rPr>
              <a:t>dalam</a:t>
            </a:r>
            <a:r>
              <a:rPr lang="en-AU" sz="1300" dirty="0">
                <a:solidFill>
                  <a:srgbClr val="000000"/>
                </a:solidFill>
              </a:rPr>
              <a:t> </a:t>
            </a:r>
            <a:r>
              <a:rPr lang="en-AU" sz="1300" i="1" dirty="0">
                <a:solidFill>
                  <a:srgbClr val="000000"/>
                </a:solidFill>
              </a:rPr>
              <a:t>The Journal of Transdisciplinary Environmental Studies</a:t>
            </a:r>
            <a:r>
              <a:rPr lang="en-AU" sz="1300" dirty="0">
                <a:solidFill>
                  <a:srgbClr val="000000"/>
                </a:solidFill>
              </a:rPr>
              <a:t> </a:t>
            </a:r>
            <a:r>
              <a:rPr lang="en-AU" sz="1300" dirty="0" err="1">
                <a:solidFill>
                  <a:srgbClr val="000000"/>
                </a:solidFill>
              </a:rPr>
              <a:t>vol</a:t>
            </a:r>
            <a:r>
              <a:rPr lang="en-AU" sz="1300" dirty="0">
                <a:solidFill>
                  <a:srgbClr val="000000"/>
                </a:solidFill>
              </a:rPr>
              <a:t> 7, no 1 2008. </a:t>
            </a:r>
          </a:p>
          <a:p>
            <a:pPr>
              <a:spcAft>
                <a:spcPts val="684"/>
              </a:spcAft>
            </a:pPr>
            <a:r>
              <a:rPr lang="en-AU" sz="1300" dirty="0">
                <a:solidFill>
                  <a:srgbClr val="000000"/>
                </a:solidFill>
              </a:rPr>
              <a:t>Mason N, Ross K, </a:t>
            </a:r>
            <a:r>
              <a:rPr lang="en-AU" sz="1300" dirty="0" err="1">
                <a:solidFill>
                  <a:srgbClr val="000000"/>
                </a:solidFill>
              </a:rPr>
              <a:t>dan</a:t>
            </a:r>
            <a:r>
              <a:rPr lang="en-AU" sz="1300" dirty="0">
                <a:solidFill>
                  <a:srgbClr val="000000"/>
                </a:solidFill>
              </a:rPr>
              <a:t> Mitchell C. 2015. </a:t>
            </a:r>
            <a:r>
              <a:rPr lang="en-AU" sz="1300" i="1" dirty="0">
                <a:solidFill>
                  <a:srgbClr val="000000"/>
                </a:solidFill>
              </a:rPr>
              <a:t>A case study analysis of formal and informal institutional arrangements for local scale wastewater service in Indonesia</a:t>
            </a:r>
            <a:r>
              <a:rPr lang="en-AU" sz="1300" dirty="0">
                <a:solidFill>
                  <a:srgbClr val="000000"/>
                </a:solidFill>
              </a:rPr>
              <a:t>. </a:t>
            </a:r>
            <a:r>
              <a:rPr lang="en-AU" sz="1300" dirty="0" err="1">
                <a:solidFill>
                  <a:srgbClr val="000000"/>
                </a:solidFill>
              </a:rPr>
              <a:t>Disiapkan</a:t>
            </a:r>
            <a:r>
              <a:rPr lang="en-AU" sz="1300" dirty="0">
                <a:solidFill>
                  <a:srgbClr val="000000"/>
                </a:solidFill>
              </a:rPr>
              <a:t> </a:t>
            </a:r>
            <a:r>
              <a:rPr lang="en-AU" sz="1300" dirty="0" err="1">
                <a:solidFill>
                  <a:srgbClr val="000000"/>
                </a:solidFill>
              </a:rPr>
              <a:t>oleh</a:t>
            </a:r>
            <a:r>
              <a:rPr lang="en-AU" sz="1300" dirty="0">
                <a:solidFill>
                  <a:srgbClr val="000000"/>
                </a:solidFill>
              </a:rPr>
              <a:t> Overseas Development Institute and the Institute for Sustainable Futures, University of Technology Sydney, </a:t>
            </a:r>
            <a:r>
              <a:rPr lang="en-AU" sz="1300" dirty="0" err="1">
                <a:solidFill>
                  <a:srgbClr val="000000"/>
                </a:solidFill>
              </a:rPr>
              <a:t>sebagai</a:t>
            </a:r>
            <a:r>
              <a:rPr lang="en-AU" sz="1300" dirty="0">
                <a:solidFill>
                  <a:srgbClr val="000000"/>
                </a:solidFill>
              </a:rPr>
              <a:t> </a:t>
            </a:r>
            <a:r>
              <a:rPr lang="en-AU" sz="1300" dirty="0" err="1">
                <a:solidFill>
                  <a:srgbClr val="000000"/>
                </a:solidFill>
              </a:rPr>
              <a:t>bagian</a:t>
            </a:r>
            <a:r>
              <a:rPr lang="en-AU" sz="1300" dirty="0">
                <a:solidFill>
                  <a:srgbClr val="000000"/>
                </a:solidFill>
              </a:rPr>
              <a:t> </a:t>
            </a:r>
            <a:r>
              <a:rPr lang="en-AU" sz="1300" dirty="0" err="1">
                <a:solidFill>
                  <a:srgbClr val="000000"/>
                </a:solidFill>
              </a:rPr>
              <a:t>dari</a:t>
            </a:r>
            <a:r>
              <a:rPr lang="en-AU" sz="1300" dirty="0">
                <a:solidFill>
                  <a:srgbClr val="000000"/>
                </a:solidFill>
              </a:rPr>
              <a:t> Australian Development Research Award Scheme (ADRAS). </a:t>
            </a:r>
          </a:p>
          <a:p>
            <a:pPr>
              <a:spcAft>
                <a:spcPts val="684"/>
              </a:spcAft>
            </a:pPr>
            <a:r>
              <a:rPr lang="en-AU" sz="1300" dirty="0">
                <a:solidFill>
                  <a:srgbClr val="000000"/>
                </a:solidFill>
              </a:rPr>
              <a:t>Mitchell C, Ross K, </a:t>
            </a:r>
            <a:r>
              <a:rPr lang="en-AU" sz="1300" dirty="0" err="1">
                <a:solidFill>
                  <a:srgbClr val="000000"/>
                </a:solidFill>
              </a:rPr>
              <a:t>dan</a:t>
            </a:r>
            <a:r>
              <a:rPr lang="en-AU" sz="1300" dirty="0">
                <a:solidFill>
                  <a:srgbClr val="000000"/>
                </a:solidFill>
              </a:rPr>
              <a:t> </a:t>
            </a:r>
            <a:r>
              <a:rPr lang="en-AU" sz="1300" dirty="0" err="1">
                <a:solidFill>
                  <a:srgbClr val="000000"/>
                </a:solidFill>
              </a:rPr>
              <a:t>Abeysuriya</a:t>
            </a:r>
            <a:r>
              <a:rPr lang="en-AU" sz="1300" dirty="0">
                <a:solidFill>
                  <a:srgbClr val="000000"/>
                </a:solidFill>
              </a:rPr>
              <a:t>, K. 2016. </a:t>
            </a:r>
            <a:r>
              <a:rPr lang="en-AU" sz="1300" i="1" dirty="0">
                <a:solidFill>
                  <a:srgbClr val="000000"/>
                </a:solidFill>
              </a:rPr>
              <a:t>An analysis of performance data for local scale wastewater services in Indonesia. </a:t>
            </a:r>
            <a:r>
              <a:rPr lang="en-AU" sz="1300" dirty="0" err="1">
                <a:solidFill>
                  <a:srgbClr val="000000"/>
                </a:solidFill>
              </a:rPr>
              <a:t>Disiapkan</a:t>
            </a:r>
            <a:r>
              <a:rPr lang="en-AU" sz="1300" dirty="0">
                <a:solidFill>
                  <a:srgbClr val="000000"/>
                </a:solidFill>
              </a:rPr>
              <a:t> </a:t>
            </a:r>
            <a:r>
              <a:rPr lang="en-AU" sz="1300" dirty="0" err="1">
                <a:solidFill>
                  <a:srgbClr val="000000"/>
                </a:solidFill>
              </a:rPr>
              <a:t>oleh</a:t>
            </a:r>
            <a:r>
              <a:rPr lang="en-AU" sz="1300" dirty="0">
                <a:solidFill>
                  <a:srgbClr val="000000"/>
                </a:solidFill>
              </a:rPr>
              <a:t> Institute for Sustainable Futures, University of Technology Sydney, </a:t>
            </a:r>
            <a:r>
              <a:rPr lang="en-AU" sz="1300" dirty="0" err="1">
                <a:solidFill>
                  <a:srgbClr val="000000"/>
                </a:solidFill>
              </a:rPr>
              <a:t>sebagai</a:t>
            </a:r>
            <a:r>
              <a:rPr lang="en-AU" sz="1300" dirty="0">
                <a:solidFill>
                  <a:srgbClr val="000000"/>
                </a:solidFill>
              </a:rPr>
              <a:t> </a:t>
            </a:r>
            <a:r>
              <a:rPr lang="en-AU" sz="1300" dirty="0" err="1">
                <a:solidFill>
                  <a:srgbClr val="000000"/>
                </a:solidFill>
              </a:rPr>
              <a:t>bagian</a:t>
            </a:r>
            <a:r>
              <a:rPr lang="en-AU" sz="1300" dirty="0">
                <a:solidFill>
                  <a:srgbClr val="000000"/>
                </a:solidFill>
              </a:rPr>
              <a:t> </a:t>
            </a:r>
            <a:r>
              <a:rPr lang="en-AU" sz="1300" dirty="0" err="1">
                <a:solidFill>
                  <a:srgbClr val="000000"/>
                </a:solidFill>
              </a:rPr>
              <a:t>dari</a:t>
            </a:r>
            <a:r>
              <a:rPr lang="en-AU" sz="1300" dirty="0">
                <a:solidFill>
                  <a:srgbClr val="000000"/>
                </a:solidFill>
              </a:rPr>
              <a:t> Australian Development Research Award Scheme (ADRAS). </a:t>
            </a:r>
          </a:p>
          <a:p>
            <a:pPr>
              <a:spcAft>
                <a:spcPts val="684"/>
              </a:spcAft>
            </a:pPr>
            <a:r>
              <a:rPr lang="en-AU" sz="1300" dirty="0">
                <a:solidFill>
                  <a:srgbClr val="000000"/>
                </a:solidFill>
              </a:rPr>
              <a:t>Mitchell C, </a:t>
            </a:r>
            <a:r>
              <a:rPr lang="en-AU" sz="1300" dirty="0" err="1">
                <a:solidFill>
                  <a:srgbClr val="000000"/>
                </a:solidFill>
              </a:rPr>
              <a:t>Abeysuriya</a:t>
            </a:r>
            <a:r>
              <a:rPr lang="en-AU" sz="1300" dirty="0">
                <a:solidFill>
                  <a:srgbClr val="000000"/>
                </a:solidFill>
              </a:rPr>
              <a:t> K, Ross K. 2016. </a:t>
            </a:r>
            <a:r>
              <a:rPr lang="en-AU" sz="1300" i="1" dirty="0">
                <a:solidFill>
                  <a:srgbClr val="000000"/>
                </a:solidFill>
              </a:rPr>
              <a:t>A review and comparative analysis of indicative service costs for different sanitation service scales in Indonesia</a:t>
            </a:r>
            <a:r>
              <a:rPr lang="en-AU" sz="1300" dirty="0">
                <a:solidFill>
                  <a:srgbClr val="000000"/>
                </a:solidFill>
              </a:rPr>
              <a:t>. </a:t>
            </a:r>
            <a:r>
              <a:rPr lang="en-AU" sz="1300" dirty="0" err="1">
                <a:solidFill>
                  <a:srgbClr val="000000"/>
                </a:solidFill>
              </a:rPr>
              <a:t>Disiapkan</a:t>
            </a:r>
            <a:r>
              <a:rPr lang="en-AU" sz="1300" dirty="0">
                <a:solidFill>
                  <a:srgbClr val="000000"/>
                </a:solidFill>
              </a:rPr>
              <a:t> </a:t>
            </a:r>
            <a:r>
              <a:rPr lang="en-AU" sz="1300" dirty="0" err="1">
                <a:solidFill>
                  <a:srgbClr val="000000"/>
                </a:solidFill>
              </a:rPr>
              <a:t>oleh</a:t>
            </a:r>
            <a:r>
              <a:rPr lang="en-AU" sz="1300" dirty="0">
                <a:solidFill>
                  <a:srgbClr val="000000"/>
                </a:solidFill>
              </a:rPr>
              <a:t> Institute for Sustainable Futures, University of Technology Sydney, </a:t>
            </a:r>
            <a:r>
              <a:rPr lang="en-AU" sz="1300" dirty="0" err="1">
                <a:solidFill>
                  <a:srgbClr val="000000"/>
                </a:solidFill>
              </a:rPr>
              <a:t>sebagai</a:t>
            </a:r>
            <a:r>
              <a:rPr lang="en-AU" sz="1300" dirty="0">
                <a:solidFill>
                  <a:srgbClr val="000000"/>
                </a:solidFill>
              </a:rPr>
              <a:t> </a:t>
            </a:r>
            <a:r>
              <a:rPr lang="en-AU" sz="1300" dirty="0" err="1">
                <a:solidFill>
                  <a:srgbClr val="000000"/>
                </a:solidFill>
              </a:rPr>
              <a:t>bagian</a:t>
            </a:r>
            <a:r>
              <a:rPr lang="en-AU" sz="1300" dirty="0">
                <a:solidFill>
                  <a:srgbClr val="000000"/>
                </a:solidFill>
              </a:rPr>
              <a:t> </a:t>
            </a:r>
            <a:r>
              <a:rPr lang="en-AU" sz="1300" dirty="0" err="1">
                <a:solidFill>
                  <a:srgbClr val="000000"/>
                </a:solidFill>
              </a:rPr>
              <a:t>dari</a:t>
            </a:r>
            <a:r>
              <a:rPr lang="en-AU" sz="1300" dirty="0">
                <a:solidFill>
                  <a:srgbClr val="000000"/>
                </a:solidFill>
              </a:rPr>
              <a:t> Australian Development Research Award Scheme (ADRAS).</a:t>
            </a:r>
          </a:p>
          <a:p>
            <a:pPr>
              <a:spcAft>
                <a:spcPts val="684"/>
              </a:spcAft>
            </a:pPr>
            <a:r>
              <a:rPr lang="en-AU" sz="1300" dirty="0">
                <a:solidFill>
                  <a:schemeClr val="tx1"/>
                </a:solidFill>
              </a:rPr>
              <a:t>Mitchell C, </a:t>
            </a:r>
            <a:r>
              <a:rPr lang="en-AU" sz="1300" dirty="0" err="1">
                <a:solidFill>
                  <a:schemeClr val="tx1"/>
                </a:solidFill>
              </a:rPr>
              <a:t>Abeysuriya</a:t>
            </a:r>
            <a:r>
              <a:rPr lang="en-AU" sz="1300" dirty="0">
                <a:solidFill>
                  <a:schemeClr val="tx1"/>
                </a:solidFill>
              </a:rPr>
              <a:t> K, </a:t>
            </a:r>
            <a:r>
              <a:rPr lang="en-AU" sz="1300" dirty="0" err="1">
                <a:solidFill>
                  <a:schemeClr val="tx1"/>
                </a:solidFill>
              </a:rPr>
              <a:t>dan</a:t>
            </a:r>
            <a:r>
              <a:rPr lang="en-AU" sz="1300" dirty="0">
                <a:solidFill>
                  <a:schemeClr val="tx1"/>
                </a:solidFill>
              </a:rPr>
              <a:t> Ross K. 2016. ‘Making pathogen hazards visible: a new heuristic to improve sanitation investment efficacy’. </a:t>
            </a:r>
            <a:r>
              <a:rPr lang="en-AU" sz="1300" i="1" dirty="0">
                <a:solidFill>
                  <a:schemeClr val="tx1"/>
                </a:solidFill>
              </a:rPr>
              <a:t>Waterlines</a:t>
            </a:r>
            <a:r>
              <a:rPr lang="en-AU" sz="1300" dirty="0">
                <a:solidFill>
                  <a:schemeClr val="tx1"/>
                </a:solidFill>
              </a:rPr>
              <a:t> </a:t>
            </a:r>
            <a:r>
              <a:rPr lang="en-AU" sz="1300" dirty="0" err="1">
                <a:solidFill>
                  <a:schemeClr val="tx1"/>
                </a:solidFill>
              </a:rPr>
              <a:t>vol</a:t>
            </a:r>
            <a:r>
              <a:rPr lang="en-AU" sz="1300" dirty="0">
                <a:solidFill>
                  <a:schemeClr val="tx1"/>
                </a:solidFill>
              </a:rPr>
              <a:t> 35 no 2, April 2016. Practical Action Publishing. </a:t>
            </a:r>
            <a:r>
              <a:rPr lang="en-AU" sz="1300" dirty="0" err="1">
                <a:solidFill>
                  <a:schemeClr val="tx1"/>
                </a:solidFill>
              </a:rPr>
              <a:t>Akses</a:t>
            </a:r>
            <a:r>
              <a:rPr lang="en-AU" sz="1300" dirty="0">
                <a:solidFill>
                  <a:schemeClr val="tx1"/>
                </a:solidFill>
              </a:rPr>
              <a:t> </a:t>
            </a:r>
            <a:r>
              <a:rPr lang="en-AU" sz="1300" dirty="0" err="1">
                <a:solidFill>
                  <a:schemeClr val="tx1"/>
                </a:solidFill>
              </a:rPr>
              <a:t>terbuka</a:t>
            </a:r>
            <a:r>
              <a:rPr lang="en-AU" sz="1300" dirty="0">
                <a:solidFill>
                  <a:schemeClr val="tx1"/>
                </a:solidFill>
              </a:rPr>
              <a:t> </a:t>
            </a:r>
            <a:r>
              <a:rPr lang="en-AU" sz="1300" dirty="0" err="1">
                <a:solidFill>
                  <a:schemeClr val="tx1"/>
                </a:solidFill>
              </a:rPr>
              <a:t>pada</a:t>
            </a:r>
            <a:r>
              <a:rPr lang="en-AU" sz="1300" dirty="0">
                <a:solidFill>
                  <a:schemeClr val="tx1"/>
                </a:solidFill>
              </a:rPr>
              <a:t> </a:t>
            </a:r>
            <a:r>
              <a:rPr lang="en-US" sz="1300" u="sng" dirty="0">
                <a:hlinkClick r:id="rId2"/>
              </a:rPr>
              <a:t>http://www.developmentbookshelf.com/doi/pdf/10.3362/1756-3488.2016.014</a:t>
            </a:r>
            <a:r>
              <a:rPr lang="en-US" sz="1300" dirty="0"/>
              <a:t> </a:t>
            </a:r>
            <a:r>
              <a:rPr lang="en-AU" sz="1300" dirty="0"/>
              <a:t> </a:t>
            </a:r>
            <a:endParaRPr lang="en-AU" sz="1300" dirty="0">
              <a:solidFill>
                <a:schemeClr val="tx1"/>
              </a:solidFill>
            </a:endParaRPr>
          </a:p>
          <a:p>
            <a:pPr>
              <a:spcAft>
                <a:spcPts val="684"/>
              </a:spcAft>
            </a:pPr>
            <a:r>
              <a:rPr lang="en-AU" sz="1300" dirty="0">
                <a:solidFill>
                  <a:srgbClr val="404040"/>
                </a:solidFill>
              </a:rPr>
              <a:t>Ross K, </a:t>
            </a:r>
            <a:r>
              <a:rPr lang="en-AU" sz="1300" dirty="0" err="1">
                <a:solidFill>
                  <a:srgbClr val="404040"/>
                </a:solidFill>
              </a:rPr>
              <a:t>Abeysuriya</a:t>
            </a:r>
            <a:r>
              <a:rPr lang="en-AU" sz="1300" dirty="0">
                <a:solidFill>
                  <a:srgbClr val="404040"/>
                </a:solidFill>
              </a:rPr>
              <a:t> K, </a:t>
            </a:r>
            <a:r>
              <a:rPr lang="en-AU" sz="1300" dirty="0" err="1">
                <a:solidFill>
                  <a:srgbClr val="404040"/>
                </a:solidFill>
              </a:rPr>
              <a:t>Mikhailovich</a:t>
            </a:r>
            <a:r>
              <a:rPr lang="en-AU" sz="1300" dirty="0">
                <a:solidFill>
                  <a:srgbClr val="404040"/>
                </a:solidFill>
              </a:rPr>
              <a:t> N, </a:t>
            </a:r>
            <a:r>
              <a:rPr lang="en-AU" sz="1300" dirty="0" err="1">
                <a:solidFill>
                  <a:srgbClr val="404040"/>
                </a:solidFill>
              </a:rPr>
              <a:t>dan</a:t>
            </a:r>
            <a:r>
              <a:rPr lang="en-AU" sz="1300" dirty="0">
                <a:solidFill>
                  <a:srgbClr val="404040"/>
                </a:solidFill>
              </a:rPr>
              <a:t> Mitchell C. 2014. </a:t>
            </a:r>
            <a:r>
              <a:rPr lang="en-AU" sz="1300" i="1" dirty="0">
                <a:solidFill>
                  <a:srgbClr val="404040"/>
                </a:solidFill>
              </a:rPr>
              <a:t>Governance for decentralised sanitation: Global Practice Scan. A working document</a:t>
            </a:r>
            <a:r>
              <a:rPr lang="en-AU" sz="1300" dirty="0">
                <a:solidFill>
                  <a:srgbClr val="404040"/>
                </a:solidFill>
              </a:rPr>
              <a:t>. </a:t>
            </a:r>
            <a:r>
              <a:rPr lang="en-AU" sz="1300" dirty="0" err="1">
                <a:solidFill>
                  <a:srgbClr val="404040"/>
                </a:solidFill>
              </a:rPr>
              <a:t>Disiapkan</a:t>
            </a:r>
            <a:r>
              <a:rPr lang="en-AU" sz="1300" dirty="0">
                <a:solidFill>
                  <a:srgbClr val="404040"/>
                </a:solidFill>
              </a:rPr>
              <a:t> </a:t>
            </a:r>
            <a:r>
              <a:rPr lang="en-AU" sz="1300" dirty="0" err="1">
                <a:solidFill>
                  <a:srgbClr val="404040"/>
                </a:solidFill>
              </a:rPr>
              <a:t>oleh</a:t>
            </a:r>
            <a:r>
              <a:rPr lang="en-AU" sz="1300" dirty="0">
                <a:solidFill>
                  <a:srgbClr val="404040"/>
                </a:solidFill>
              </a:rPr>
              <a:t> Institute for Sustainable Futures, University of Technology Sydney </a:t>
            </a:r>
            <a:r>
              <a:rPr lang="en-AU" sz="1300" dirty="0" err="1">
                <a:solidFill>
                  <a:srgbClr val="404040"/>
                </a:solidFill>
              </a:rPr>
              <a:t>sebagai</a:t>
            </a:r>
            <a:r>
              <a:rPr lang="en-AU" sz="1300" dirty="0">
                <a:solidFill>
                  <a:srgbClr val="404040"/>
                </a:solidFill>
              </a:rPr>
              <a:t> </a:t>
            </a:r>
            <a:r>
              <a:rPr lang="en-AU" sz="1300" dirty="0" err="1">
                <a:solidFill>
                  <a:srgbClr val="404040"/>
                </a:solidFill>
              </a:rPr>
              <a:t>bagian</a:t>
            </a:r>
            <a:r>
              <a:rPr lang="en-AU" sz="1300" dirty="0">
                <a:solidFill>
                  <a:srgbClr val="404040"/>
                </a:solidFill>
              </a:rPr>
              <a:t> </a:t>
            </a:r>
            <a:r>
              <a:rPr lang="en-AU" sz="1300" dirty="0" err="1">
                <a:solidFill>
                  <a:srgbClr val="404040"/>
                </a:solidFill>
              </a:rPr>
              <a:t>dari</a:t>
            </a:r>
            <a:r>
              <a:rPr lang="en-AU" sz="1300" dirty="0">
                <a:solidFill>
                  <a:srgbClr val="404040"/>
                </a:solidFill>
              </a:rPr>
              <a:t> Australian Development Research Award Scheme (ADRAS).</a:t>
            </a:r>
          </a:p>
          <a:p>
            <a:pPr>
              <a:spcAft>
                <a:spcPts val="684"/>
              </a:spcAft>
            </a:pPr>
            <a:r>
              <a:rPr lang="en-AU" sz="1300" dirty="0">
                <a:solidFill>
                  <a:srgbClr val="000000"/>
                </a:solidFill>
              </a:rPr>
              <a:t>Ross K, Mitchell C, </a:t>
            </a:r>
            <a:r>
              <a:rPr lang="en-AU" sz="1300" dirty="0" err="1">
                <a:solidFill>
                  <a:srgbClr val="000000"/>
                </a:solidFill>
              </a:rPr>
              <a:t>Puspowardoyo</a:t>
            </a:r>
            <a:r>
              <a:rPr lang="en-AU" sz="1300" dirty="0">
                <a:solidFill>
                  <a:srgbClr val="000000"/>
                </a:solidFill>
              </a:rPr>
              <a:t> P, </a:t>
            </a:r>
            <a:r>
              <a:rPr lang="en-AU" sz="1300" dirty="0" err="1">
                <a:solidFill>
                  <a:srgbClr val="000000"/>
                </a:solidFill>
              </a:rPr>
              <a:t>Rosenqvist</a:t>
            </a:r>
            <a:r>
              <a:rPr lang="en-AU" sz="1300" dirty="0">
                <a:solidFill>
                  <a:srgbClr val="000000"/>
                </a:solidFill>
              </a:rPr>
              <a:t> T, </a:t>
            </a:r>
            <a:r>
              <a:rPr lang="en-AU" sz="1300" dirty="0" err="1">
                <a:solidFill>
                  <a:srgbClr val="000000"/>
                </a:solidFill>
              </a:rPr>
              <a:t>Wedahuditama</a:t>
            </a:r>
            <a:r>
              <a:rPr lang="en-AU" sz="1300" dirty="0">
                <a:solidFill>
                  <a:srgbClr val="000000"/>
                </a:solidFill>
              </a:rPr>
              <a:t> F</a:t>
            </a:r>
            <a:r>
              <a:rPr lang="en-AU" sz="1300" dirty="0">
                <a:solidFill>
                  <a:srgbClr val="404040"/>
                </a:solidFill>
              </a:rPr>
              <a:t>. 2016. </a:t>
            </a:r>
            <a:r>
              <a:rPr lang="en-US" sz="1300" i="1" dirty="0">
                <a:solidFill>
                  <a:srgbClr val="000000"/>
                </a:solidFill>
                <a:ea typeface="Calibri"/>
                <a:cs typeface="Calibri"/>
              </a:rPr>
              <a:t>How to design governance for lasting service? Explanatory notes to accompanying presentation. Guidance Material Introduction</a:t>
            </a:r>
            <a:r>
              <a:rPr lang="en-AU" sz="1300" dirty="0">
                <a:solidFill>
                  <a:srgbClr val="404040"/>
                </a:solidFill>
              </a:rPr>
              <a:t>. </a:t>
            </a:r>
            <a:r>
              <a:rPr lang="en-AU" sz="1300" dirty="0" err="1">
                <a:solidFill>
                  <a:srgbClr val="404040"/>
                </a:solidFill>
              </a:rPr>
              <a:t>Disiapkan</a:t>
            </a:r>
            <a:r>
              <a:rPr lang="en-AU" sz="1300" dirty="0">
                <a:solidFill>
                  <a:srgbClr val="404040"/>
                </a:solidFill>
              </a:rPr>
              <a:t> </a:t>
            </a:r>
            <a:r>
              <a:rPr lang="en-AU" sz="1300" dirty="0" err="1">
                <a:solidFill>
                  <a:srgbClr val="404040"/>
                </a:solidFill>
              </a:rPr>
              <a:t>oleh</a:t>
            </a:r>
            <a:r>
              <a:rPr lang="en-AU" sz="1300" dirty="0">
                <a:solidFill>
                  <a:srgbClr val="404040"/>
                </a:solidFill>
              </a:rPr>
              <a:t> Institute for Sustainable Futures, University of Technology Sydney, </a:t>
            </a:r>
            <a:r>
              <a:rPr lang="en-AU" sz="1300" dirty="0" err="1">
                <a:solidFill>
                  <a:srgbClr val="404040"/>
                </a:solidFill>
              </a:rPr>
              <a:t>sebagai</a:t>
            </a:r>
            <a:r>
              <a:rPr lang="en-AU" sz="1300" dirty="0">
                <a:solidFill>
                  <a:srgbClr val="404040"/>
                </a:solidFill>
              </a:rPr>
              <a:t> </a:t>
            </a:r>
            <a:r>
              <a:rPr lang="en-AU" sz="1300" dirty="0" err="1">
                <a:solidFill>
                  <a:srgbClr val="404040"/>
                </a:solidFill>
              </a:rPr>
              <a:t>bagian</a:t>
            </a:r>
            <a:r>
              <a:rPr lang="en-AU" sz="1300" dirty="0">
                <a:solidFill>
                  <a:srgbClr val="404040"/>
                </a:solidFill>
              </a:rPr>
              <a:t> </a:t>
            </a:r>
            <a:r>
              <a:rPr lang="en-AU" sz="1300" dirty="0" err="1">
                <a:solidFill>
                  <a:srgbClr val="404040"/>
                </a:solidFill>
              </a:rPr>
              <a:t>dari</a:t>
            </a:r>
            <a:r>
              <a:rPr lang="en-AU" sz="1300">
                <a:solidFill>
                  <a:srgbClr val="404040"/>
                </a:solidFill>
              </a:rPr>
              <a:t> Australian </a:t>
            </a:r>
            <a:r>
              <a:rPr lang="en-AU" sz="1300" dirty="0">
                <a:solidFill>
                  <a:srgbClr val="404040"/>
                </a:solidFill>
              </a:rPr>
              <a:t>Development Research Award Scheme (ADRAS).</a:t>
            </a:r>
          </a:p>
        </p:txBody>
      </p:sp>
      <p:sp>
        <p:nvSpPr>
          <p:cNvPr id="4"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150</a:t>
            </a:fld>
            <a:endParaRPr lang="en-AU"/>
          </a:p>
        </p:txBody>
      </p:sp>
    </p:spTree>
    <p:extLst>
      <p:ext uri="{BB962C8B-B14F-4D97-AF65-F5344CB8AC3E}">
        <p14:creationId xmlns:p14="http://schemas.microsoft.com/office/powerpoint/2010/main" val="161742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7" y="1736290"/>
            <a:ext cx="9887417" cy="5171531"/>
          </a:xfrm>
          <a:solidFill>
            <a:schemeClr val="lt1">
              <a:alpha val="82000"/>
            </a:schemeClr>
          </a:solidFill>
        </p:spPr>
        <p:txBody>
          <a:bodyPr anchor="ctr" anchorCtr="0">
            <a:noAutofit/>
          </a:bodyPr>
          <a:lstStyle/>
          <a:p>
            <a:r>
              <a:rPr lang="en-AU" sz="6800" dirty="0" err="1">
                <a:solidFill>
                  <a:srgbClr val="B1005D"/>
                </a:solidFill>
              </a:rPr>
              <a:t>Bagaimana</a:t>
            </a:r>
            <a:r>
              <a:rPr lang="en-AU" sz="6800" dirty="0">
                <a:solidFill>
                  <a:srgbClr val="B1005D"/>
                </a:solidFill>
              </a:rPr>
              <a:t> </a:t>
            </a:r>
            <a:r>
              <a:rPr lang="en-AU" sz="6800" dirty="0" err="1"/>
              <a:t>kita</a:t>
            </a:r>
            <a:r>
              <a:rPr lang="en-AU" sz="6800" dirty="0"/>
              <a:t> </a:t>
            </a:r>
            <a:r>
              <a:rPr lang="en-AU" sz="6800" dirty="0" err="1"/>
              <a:t>meningkatkan</a:t>
            </a:r>
            <a:r>
              <a:rPr lang="en-AU" sz="6800" dirty="0"/>
              <a:t> Tata </a:t>
            </a:r>
            <a:r>
              <a:rPr lang="en-AU" sz="6800" dirty="0" err="1"/>
              <a:t>Kelola</a:t>
            </a:r>
            <a:r>
              <a:rPr lang="en-AU" sz="6800" dirty="0"/>
              <a:t> </a:t>
            </a:r>
            <a:r>
              <a:rPr lang="en-AU" sz="6800" dirty="0" err="1"/>
              <a:t>sistem</a:t>
            </a:r>
            <a:r>
              <a:rPr lang="en-AU" sz="6800" dirty="0"/>
              <a:t> </a:t>
            </a:r>
            <a:r>
              <a:rPr lang="en-AU" sz="6800" dirty="0" err="1"/>
              <a:t>skala</a:t>
            </a:r>
            <a:r>
              <a:rPr lang="en-AU" sz="6800" dirty="0"/>
              <a:t> </a:t>
            </a:r>
            <a:r>
              <a:rPr lang="en-AU" sz="6800" dirty="0" err="1"/>
              <a:t>lokal</a:t>
            </a:r>
            <a:r>
              <a:rPr lang="en-AU" sz="6800" dirty="0"/>
              <a:t>?</a:t>
            </a:r>
            <a:r>
              <a:rPr lang="en-AU" sz="6300" dirty="0"/>
              <a:t> </a:t>
            </a:r>
          </a:p>
        </p:txBody>
      </p:sp>
      <p:sp>
        <p:nvSpPr>
          <p:cNvPr id="3" name="Title 1"/>
          <p:cNvSpPr>
            <a:spLocks noGrp="1"/>
          </p:cNvSpPr>
          <p:nvPr>
            <p:ph type="title"/>
          </p:nvPr>
        </p:nvSpPr>
        <p:spPr>
          <a:xfrm>
            <a:off x="319042" y="526970"/>
            <a:ext cx="10022312" cy="973349"/>
          </a:xfrm>
        </p:spPr>
        <p:txBody>
          <a:bodyPr>
            <a:noAutofit/>
          </a:bodyPr>
          <a:lstStyle/>
          <a:p>
            <a:r>
              <a:rPr lang="en-US" sz="6800" dirty="0"/>
              <a:t>1. PENDAHULUAN</a:t>
            </a:r>
          </a:p>
        </p:txBody>
      </p:sp>
    </p:spTree>
    <p:extLst>
      <p:ext uri="{BB962C8B-B14F-4D97-AF65-F5344CB8AC3E}">
        <p14:creationId xmlns:p14="http://schemas.microsoft.com/office/powerpoint/2010/main" val="2756896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11" y="97575"/>
            <a:ext cx="10220887" cy="1371011"/>
          </a:xfrm>
        </p:spPr>
        <p:txBody>
          <a:bodyPr>
            <a:noAutofit/>
          </a:bodyPr>
          <a:lstStyle/>
          <a:p>
            <a:r>
              <a:rPr lang="en-AU" dirty="0" err="1" smtClean="0"/>
              <a:t>Bagaimana</a:t>
            </a:r>
            <a:r>
              <a:rPr lang="en-AU" dirty="0" smtClean="0"/>
              <a:t> </a:t>
            </a:r>
            <a:r>
              <a:rPr lang="en-AU" dirty="0" err="1" smtClean="0"/>
              <a:t>cara</a:t>
            </a:r>
            <a:r>
              <a:rPr lang="en-AU" dirty="0" smtClean="0"/>
              <a:t> </a:t>
            </a:r>
            <a:r>
              <a:rPr lang="en-AU" dirty="0" err="1" smtClean="0"/>
              <a:t>kita</a:t>
            </a:r>
            <a:r>
              <a:rPr lang="en-AU" dirty="0" smtClean="0"/>
              <a:t> </a:t>
            </a:r>
            <a:r>
              <a:rPr lang="en-AU" dirty="0" err="1" smtClean="0"/>
              <a:t>meningkatkan</a:t>
            </a:r>
            <a:r>
              <a:rPr lang="en-AU" dirty="0" smtClean="0"/>
              <a:t> Tata </a:t>
            </a:r>
            <a:r>
              <a:rPr lang="en-AU" dirty="0" err="1" smtClean="0"/>
              <a:t>Kelola</a:t>
            </a:r>
            <a:r>
              <a:rPr lang="en-AU" dirty="0" smtClean="0"/>
              <a:t> </a:t>
            </a:r>
            <a:br>
              <a:rPr lang="en-AU" dirty="0" smtClean="0"/>
            </a:br>
            <a:r>
              <a:rPr lang="en-AU" dirty="0" err="1" smtClean="0"/>
              <a:t>sistem</a:t>
            </a:r>
            <a:r>
              <a:rPr lang="en-AU" dirty="0" smtClean="0"/>
              <a:t> </a:t>
            </a:r>
            <a:r>
              <a:rPr lang="en-AU" dirty="0" err="1" smtClean="0"/>
              <a:t>skala</a:t>
            </a:r>
            <a:r>
              <a:rPr lang="en-AU" dirty="0" smtClean="0"/>
              <a:t> </a:t>
            </a:r>
            <a:r>
              <a:rPr lang="en-AU" dirty="0" err="1" smtClean="0"/>
              <a:t>lokal</a:t>
            </a:r>
            <a:r>
              <a:rPr lang="en-AU" dirty="0" smtClean="0"/>
              <a:t>? </a:t>
            </a:r>
            <a:endParaRPr lang="en-AU" dirty="0"/>
          </a:p>
        </p:txBody>
      </p:sp>
      <p:grpSp>
        <p:nvGrpSpPr>
          <p:cNvPr id="10" name="Group 9"/>
          <p:cNvGrpSpPr/>
          <p:nvPr/>
        </p:nvGrpSpPr>
        <p:grpSpPr>
          <a:xfrm>
            <a:off x="197562" y="2665721"/>
            <a:ext cx="2512134" cy="1150386"/>
            <a:chOff x="1297700" y="1399726"/>
            <a:chExt cx="3062237" cy="978005"/>
          </a:xfrm>
        </p:grpSpPr>
        <p:sp>
          <p:nvSpPr>
            <p:cNvPr id="4" name="Rectangle 3"/>
            <p:cNvSpPr/>
            <p:nvPr/>
          </p:nvSpPr>
          <p:spPr>
            <a:xfrm>
              <a:off x="1297700" y="1399726"/>
              <a:ext cx="3062237" cy="978005"/>
            </a:xfrm>
            <a:prstGeom prst="rect">
              <a:avLst/>
            </a:prstGeom>
            <a:solidFill>
              <a:srgbClr val="C25F87">
                <a:alpha val="80000"/>
              </a:srgbClr>
            </a:solidFill>
            <a:ln>
              <a:noFill/>
            </a:ln>
            <a:effectLst/>
          </p:spPr>
          <p:style>
            <a:lnRef idx="1">
              <a:schemeClr val="accent2"/>
            </a:lnRef>
            <a:fillRef idx="2">
              <a:schemeClr val="accent2"/>
            </a:fillRef>
            <a:effectRef idx="1">
              <a:schemeClr val="accent2"/>
            </a:effectRef>
            <a:fontRef idx="minor">
              <a:schemeClr val="dk1"/>
            </a:fontRef>
          </p:style>
        </p:sp>
        <p:sp>
          <p:nvSpPr>
            <p:cNvPr id="8" name="TextBox 7"/>
            <p:cNvSpPr txBox="1"/>
            <p:nvPr/>
          </p:nvSpPr>
          <p:spPr>
            <a:xfrm>
              <a:off x="1343774" y="1417983"/>
              <a:ext cx="3016163" cy="778922"/>
            </a:xfrm>
            <a:prstGeom prst="rect">
              <a:avLst/>
            </a:prstGeom>
            <a:noFill/>
          </p:spPr>
          <p:txBody>
            <a:bodyPr wrap="square" rtlCol="0">
              <a:spAutoFit/>
            </a:bodyPr>
            <a:lstStyle/>
            <a:p>
              <a:pPr lvl="0" algn="ctr"/>
              <a:r>
                <a:rPr lang="en-AU" sz="2700" b="1" dirty="0" err="1">
                  <a:solidFill>
                    <a:schemeClr val="bg1"/>
                  </a:solidFill>
                </a:rPr>
                <a:t>Teknologi</a:t>
              </a:r>
              <a:r>
                <a:rPr lang="en-AU" sz="2700" b="1" dirty="0">
                  <a:solidFill>
                    <a:schemeClr val="bg1"/>
                  </a:solidFill>
                </a:rPr>
                <a:t> yang </a:t>
              </a:r>
              <a:r>
                <a:rPr lang="en-AU" sz="2700" b="1" dirty="0" err="1">
                  <a:solidFill>
                    <a:schemeClr val="bg1"/>
                  </a:solidFill>
                </a:rPr>
                <a:t>berfungsi</a:t>
              </a:r>
              <a:endParaRPr lang="en-AU" sz="2700" b="1" dirty="0">
                <a:solidFill>
                  <a:schemeClr val="bg1"/>
                </a:solidFill>
              </a:endParaRPr>
            </a:p>
          </p:txBody>
        </p:sp>
      </p:grpSp>
      <p:grpSp>
        <p:nvGrpSpPr>
          <p:cNvPr id="9" name="Group 8"/>
          <p:cNvGrpSpPr/>
          <p:nvPr/>
        </p:nvGrpSpPr>
        <p:grpSpPr>
          <a:xfrm>
            <a:off x="2815132" y="2657420"/>
            <a:ext cx="2448888" cy="1158690"/>
            <a:chOff x="4495401" y="1399726"/>
            <a:chExt cx="2985142" cy="985064"/>
          </a:xfrm>
        </p:grpSpPr>
        <p:sp>
          <p:nvSpPr>
            <p:cNvPr id="5" name="Rounded Rectangle 13"/>
            <p:cNvSpPr/>
            <p:nvPr/>
          </p:nvSpPr>
          <p:spPr>
            <a:xfrm>
              <a:off x="4495402" y="1399726"/>
              <a:ext cx="2985141" cy="985064"/>
            </a:xfrm>
            <a:prstGeom prst="rect">
              <a:avLst/>
            </a:prstGeom>
            <a:solidFill>
              <a:srgbClr val="50A271">
                <a:alpha val="80000"/>
              </a:srgbClr>
            </a:solidFill>
            <a:ln>
              <a:noFill/>
            </a:ln>
            <a:effectLst/>
          </p:spPr>
          <p:style>
            <a:lnRef idx="1">
              <a:schemeClr val="accent4"/>
            </a:lnRef>
            <a:fillRef idx="2">
              <a:schemeClr val="accent4"/>
            </a:fillRef>
            <a:effectRef idx="1">
              <a:schemeClr val="accent4"/>
            </a:effectRef>
            <a:fontRef idx="minor">
              <a:schemeClr val="dk1"/>
            </a:fontRef>
          </p:style>
        </p:sp>
        <p:sp>
          <p:nvSpPr>
            <p:cNvPr id="12" name="TextBox 11"/>
            <p:cNvSpPr txBox="1"/>
            <p:nvPr/>
          </p:nvSpPr>
          <p:spPr>
            <a:xfrm>
              <a:off x="4495401" y="1430683"/>
              <a:ext cx="2980064" cy="784972"/>
            </a:xfrm>
            <a:prstGeom prst="rect">
              <a:avLst/>
            </a:prstGeom>
            <a:noFill/>
          </p:spPr>
          <p:txBody>
            <a:bodyPr wrap="square" rtlCol="0">
              <a:spAutoFit/>
            </a:bodyPr>
            <a:lstStyle/>
            <a:p>
              <a:pPr lvl="0" algn="ctr"/>
              <a:r>
                <a:rPr lang="en-AU" sz="2700" b="1" dirty="0" err="1">
                  <a:solidFill>
                    <a:schemeClr val="bg1"/>
                  </a:solidFill>
                </a:rPr>
                <a:t>Pembiayaan</a:t>
              </a:r>
              <a:r>
                <a:rPr lang="en-AU" sz="2700" b="1" dirty="0">
                  <a:solidFill>
                    <a:schemeClr val="bg1"/>
                  </a:solidFill>
                </a:rPr>
                <a:t> </a:t>
              </a:r>
              <a:r>
                <a:rPr lang="en-AU" sz="2700" b="1" dirty="0" err="1">
                  <a:solidFill>
                    <a:schemeClr val="bg1"/>
                  </a:solidFill>
                </a:rPr>
                <a:t>berkelanjutan</a:t>
              </a:r>
              <a:endParaRPr lang="en-AU" sz="2700" dirty="0">
                <a:solidFill>
                  <a:schemeClr val="bg1"/>
                </a:solidFill>
              </a:endParaRPr>
            </a:p>
          </p:txBody>
        </p:sp>
      </p:grpSp>
      <p:grpSp>
        <p:nvGrpSpPr>
          <p:cNvPr id="11" name="Group 10"/>
          <p:cNvGrpSpPr/>
          <p:nvPr/>
        </p:nvGrpSpPr>
        <p:grpSpPr>
          <a:xfrm>
            <a:off x="5380206" y="2660618"/>
            <a:ext cx="2512134" cy="1148856"/>
            <a:chOff x="1297700" y="3862654"/>
            <a:chExt cx="3062237" cy="976704"/>
          </a:xfrm>
        </p:grpSpPr>
        <p:sp>
          <p:nvSpPr>
            <p:cNvPr id="7" name="Rounded Rectangle 9"/>
            <p:cNvSpPr/>
            <p:nvPr/>
          </p:nvSpPr>
          <p:spPr>
            <a:xfrm>
              <a:off x="1297700" y="3862654"/>
              <a:ext cx="3062237" cy="976704"/>
            </a:xfrm>
            <a:prstGeom prst="rect">
              <a:avLst/>
            </a:prstGeom>
            <a:solidFill>
              <a:srgbClr val="9FCE65">
                <a:alpha val="80000"/>
              </a:srgbClr>
            </a:solidFill>
            <a:ln>
              <a:noFill/>
            </a:ln>
            <a:effectLst/>
          </p:spPr>
          <p:style>
            <a:lnRef idx="1">
              <a:schemeClr val="accent3"/>
            </a:lnRef>
            <a:fillRef idx="2">
              <a:schemeClr val="accent3"/>
            </a:fillRef>
            <a:effectRef idx="1">
              <a:schemeClr val="accent3"/>
            </a:effectRef>
            <a:fontRef idx="minor">
              <a:schemeClr val="dk1"/>
            </a:fontRef>
          </p:style>
        </p:sp>
        <p:sp>
          <p:nvSpPr>
            <p:cNvPr id="13" name="TextBox 12"/>
            <p:cNvSpPr txBox="1"/>
            <p:nvPr/>
          </p:nvSpPr>
          <p:spPr>
            <a:xfrm>
              <a:off x="1297700" y="3890708"/>
              <a:ext cx="3062237" cy="784972"/>
            </a:xfrm>
            <a:prstGeom prst="rect">
              <a:avLst/>
            </a:prstGeom>
            <a:noFill/>
          </p:spPr>
          <p:txBody>
            <a:bodyPr wrap="square" rtlCol="0">
              <a:spAutoFit/>
            </a:bodyPr>
            <a:lstStyle/>
            <a:p>
              <a:pPr lvl="0" algn="ctr"/>
              <a:r>
                <a:rPr lang="en-AU" sz="2700" b="1" dirty="0" err="1">
                  <a:solidFill>
                    <a:schemeClr val="bg1"/>
                  </a:solidFill>
                </a:rPr>
                <a:t>Pengelolaan</a:t>
              </a:r>
              <a:r>
                <a:rPr lang="en-AU" sz="2700" b="1" dirty="0">
                  <a:solidFill>
                    <a:schemeClr val="bg1"/>
                  </a:solidFill>
                </a:rPr>
                <a:t> </a:t>
              </a:r>
              <a:r>
                <a:rPr lang="en-AU" sz="2700" b="1" dirty="0" err="1">
                  <a:solidFill>
                    <a:schemeClr val="bg1"/>
                  </a:solidFill>
                </a:rPr>
                <a:t>efektif</a:t>
              </a:r>
              <a:endParaRPr lang="en-AU" sz="2700" dirty="0">
                <a:solidFill>
                  <a:schemeClr val="bg1"/>
                </a:solidFill>
              </a:endParaRPr>
            </a:p>
          </p:txBody>
        </p:sp>
      </p:grpSp>
      <p:grpSp>
        <p:nvGrpSpPr>
          <p:cNvPr id="17" name="Group 16"/>
          <p:cNvGrpSpPr/>
          <p:nvPr/>
        </p:nvGrpSpPr>
        <p:grpSpPr>
          <a:xfrm>
            <a:off x="8035421" y="2657421"/>
            <a:ext cx="2459069" cy="1152054"/>
            <a:chOff x="4492014" y="3862654"/>
            <a:chExt cx="2997553" cy="979423"/>
          </a:xfrm>
        </p:grpSpPr>
        <p:sp>
          <p:nvSpPr>
            <p:cNvPr id="6" name="Rounded Rectangle 11"/>
            <p:cNvSpPr/>
            <p:nvPr/>
          </p:nvSpPr>
          <p:spPr>
            <a:xfrm>
              <a:off x="4495402" y="3862654"/>
              <a:ext cx="2985141" cy="979423"/>
            </a:xfrm>
            <a:prstGeom prst="rect">
              <a:avLst/>
            </a:prstGeom>
            <a:solidFill>
              <a:srgbClr val="E2856F">
                <a:alpha val="80000"/>
              </a:srgbClr>
            </a:solidFill>
            <a:ln>
              <a:noFill/>
            </a:ln>
            <a:effectLst/>
          </p:spPr>
          <p:style>
            <a:lnRef idx="1">
              <a:schemeClr val="accent6"/>
            </a:lnRef>
            <a:fillRef idx="2">
              <a:schemeClr val="accent6"/>
            </a:fillRef>
            <a:effectRef idx="1">
              <a:schemeClr val="accent6"/>
            </a:effectRef>
            <a:fontRef idx="minor">
              <a:schemeClr val="dk1"/>
            </a:fontRef>
          </p:style>
        </p:sp>
        <p:sp>
          <p:nvSpPr>
            <p:cNvPr id="14" name="TextBox 13"/>
            <p:cNvSpPr txBox="1"/>
            <p:nvPr/>
          </p:nvSpPr>
          <p:spPr>
            <a:xfrm>
              <a:off x="4492014" y="3862654"/>
              <a:ext cx="2997553" cy="784972"/>
            </a:xfrm>
            <a:prstGeom prst="rect">
              <a:avLst/>
            </a:prstGeom>
            <a:noFill/>
          </p:spPr>
          <p:txBody>
            <a:bodyPr wrap="square" rtlCol="0">
              <a:spAutoFit/>
            </a:bodyPr>
            <a:lstStyle/>
            <a:p>
              <a:pPr lvl="0" algn="ctr"/>
              <a:r>
                <a:rPr lang="en-AU" sz="2700" b="1" dirty="0" err="1">
                  <a:solidFill>
                    <a:schemeClr val="bg1"/>
                  </a:solidFill>
                </a:rPr>
                <a:t>Menjaga</a:t>
              </a:r>
              <a:r>
                <a:rPr lang="en-AU" sz="2700" b="1" dirty="0">
                  <a:solidFill>
                    <a:schemeClr val="bg1"/>
                  </a:solidFill>
                </a:rPr>
                <a:t> </a:t>
              </a:r>
              <a:r>
                <a:rPr lang="en-AU" sz="2700" b="1" dirty="0" err="1">
                  <a:solidFill>
                    <a:schemeClr val="bg1"/>
                  </a:solidFill>
                </a:rPr>
                <a:t>permintaan</a:t>
              </a:r>
              <a:endParaRPr lang="en-AU" sz="2700" dirty="0">
                <a:solidFill>
                  <a:schemeClr val="bg1"/>
                </a:solidFill>
              </a:endParaRPr>
            </a:p>
          </p:txBody>
        </p:sp>
      </p:grpSp>
      <p:sp>
        <p:nvSpPr>
          <p:cNvPr id="15" name="Text Placeholder 2"/>
          <p:cNvSpPr txBox="1">
            <a:spLocks/>
          </p:cNvSpPr>
          <p:nvPr/>
        </p:nvSpPr>
        <p:spPr>
          <a:xfrm>
            <a:off x="289340" y="1952363"/>
            <a:ext cx="10021350" cy="729552"/>
          </a:xfrm>
          <a:prstGeom prst="rect">
            <a:avLst/>
          </a:prstGeom>
        </p:spPr>
        <p:txBody>
          <a:bodyPr lIns="104306" tIns="52153" rIns="104306" bIns="52153"/>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smtClean="0"/>
              <a:t>1 – </a:t>
            </a:r>
            <a:r>
              <a:rPr lang="en-AU" dirty="0" err="1" smtClean="0"/>
              <a:t>Perhatikan</a:t>
            </a:r>
            <a:r>
              <a:rPr lang="en-AU" dirty="0" smtClean="0"/>
              <a:t> “</a:t>
            </a:r>
            <a:r>
              <a:rPr lang="en-AU" b="1" dirty="0" smtClean="0"/>
              <a:t>APA</a:t>
            </a:r>
            <a:r>
              <a:rPr lang="en-AU" dirty="0" smtClean="0"/>
              <a:t>” yang </a:t>
            </a:r>
            <a:r>
              <a:rPr lang="en-AU" dirty="0" err="1" smtClean="0"/>
              <a:t>perlu</a:t>
            </a:r>
            <a:r>
              <a:rPr lang="en-AU" dirty="0" smtClean="0"/>
              <a:t> </a:t>
            </a:r>
            <a:r>
              <a:rPr lang="en-AU" dirty="0" err="1" smtClean="0"/>
              <a:t>ditata</a:t>
            </a:r>
            <a:r>
              <a:rPr lang="en-AU" dirty="0" smtClean="0"/>
              <a:t> </a:t>
            </a:r>
            <a:r>
              <a:rPr lang="en-AU" dirty="0" err="1" smtClean="0"/>
              <a:t>kelola</a:t>
            </a:r>
            <a:r>
              <a:rPr lang="en-AU" dirty="0" smtClean="0"/>
              <a:t>:</a:t>
            </a:r>
            <a:endParaRPr lang="en-AU" dirty="0">
              <a:solidFill>
                <a:srgbClr val="B1005D"/>
              </a:solidFill>
            </a:endParaRPr>
          </a:p>
        </p:txBody>
      </p:sp>
      <p:sp>
        <p:nvSpPr>
          <p:cNvPr id="16" name="Text Placeholder 2"/>
          <p:cNvSpPr txBox="1">
            <a:spLocks/>
          </p:cNvSpPr>
          <p:nvPr/>
        </p:nvSpPr>
        <p:spPr>
          <a:xfrm>
            <a:off x="386543" y="4275994"/>
            <a:ext cx="10021350" cy="729552"/>
          </a:xfrm>
          <a:prstGeom prst="rect">
            <a:avLst/>
          </a:prstGeom>
        </p:spPr>
        <p:txBody>
          <a:bodyPr lIns="104306" tIns="52153" rIns="104306" bIns="52153"/>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smtClean="0"/>
              <a:t>2 – </a:t>
            </a:r>
            <a:r>
              <a:rPr lang="en-AU" dirty="0" err="1" smtClean="0"/>
              <a:t>Memperjelas</a:t>
            </a:r>
            <a:r>
              <a:rPr lang="en-AU" dirty="0" smtClean="0"/>
              <a:t> “</a:t>
            </a:r>
            <a:r>
              <a:rPr lang="en-AU" b="1" dirty="0" smtClean="0"/>
              <a:t>SIAPA</a:t>
            </a:r>
            <a:r>
              <a:rPr lang="en-AU" dirty="0" smtClean="0"/>
              <a:t>” yang </a:t>
            </a:r>
            <a:r>
              <a:rPr lang="en-AU" dirty="0" err="1" smtClean="0"/>
              <a:t>harus</a:t>
            </a:r>
            <a:r>
              <a:rPr lang="en-AU" dirty="0" smtClean="0"/>
              <a:t> </a:t>
            </a:r>
            <a:r>
              <a:rPr lang="en-AU" dirty="0" err="1" smtClean="0"/>
              <a:t>menjalankan</a:t>
            </a:r>
            <a:r>
              <a:rPr lang="en-AU" dirty="0" smtClean="0"/>
              <a:t> </a:t>
            </a:r>
            <a:r>
              <a:rPr lang="en-AU" dirty="0" err="1" smtClean="0"/>
              <a:t>tata</a:t>
            </a:r>
            <a:r>
              <a:rPr lang="en-AU" dirty="0" smtClean="0"/>
              <a:t> </a:t>
            </a:r>
            <a:r>
              <a:rPr lang="en-AU" dirty="0" err="1" smtClean="0"/>
              <a:t>kelola</a:t>
            </a:r>
            <a:r>
              <a:rPr lang="en-AU" dirty="0" smtClean="0"/>
              <a:t> </a:t>
            </a:r>
            <a:r>
              <a:rPr lang="en-AU" dirty="0" err="1" smtClean="0"/>
              <a:t>dan</a:t>
            </a:r>
            <a:r>
              <a:rPr lang="en-AU" dirty="0" smtClean="0"/>
              <a:t> “</a:t>
            </a:r>
            <a:r>
              <a:rPr lang="en-AU" b="1" dirty="0" smtClean="0"/>
              <a:t>BAGAIMANA</a:t>
            </a:r>
            <a:r>
              <a:rPr lang="en-AU" dirty="0" smtClean="0"/>
              <a:t>”:</a:t>
            </a:r>
            <a:endParaRPr lang="en-AU" dirty="0">
              <a:solidFill>
                <a:srgbClr val="B1005D"/>
              </a:solidFill>
            </a:endParaRPr>
          </a:p>
        </p:txBody>
      </p:sp>
      <p:sp>
        <p:nvSpPr>
          <p:cNvPr id="32" name="Down Arrow 31"/>
          <p:cNvSpPr/>
          <p:nvPr/>
        </p:nvSpPr>
        <p:spPr>
          <a:xfrm rot="16200000">
            <a:off x="7122270" y="3374665"/>
            <a:ext cx="1512640" cy="5226909"/>
          </a:xfrm>
          <a:prstGeom prst="downArrow">
            <a:avLst>
              <a:gd name="adj1" fmla="val 71296"/>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000" dirty="0">
              <a:solidFill>
                <a:schemeClr val="tx1">
                  <a:lumMod val="75000"/>
                  <a:lumOff val="25000"/>
                </a:schemeClr>
              </a:solidFill>
            </a:endParaRPr>
          </a:p>
        </p:txBody>
      </p:sp>
      <p:sp>
        <p:nvSpPr>
          <p:cNvPr id="33" name="Down Arrow 32"/>
          <p:cNvSpPr/>
          <p:nvPr/>
        </p:nvSpPr>
        <p:spPr>
          <a:xfrm rot="5400000">
            <a:off x="1987863" y="3467166"/>
            <a:ext cx="1512640" cy="5041904"/>
          </a:xfrm>
          <a:prstGeom prst="downArrow">
            <a:avLst>
              <a:gd name="adj1" fmla="val 71296"/>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000" dirty="0">
              <a:solidFill>
                <a:schemeClr val="tx1">
                  <a:lumMod val="75000"/>
                  <a:lumOff val="25000"/>
                </a:schemeClr>
              </a:solidFill>
            </a:endParaRPr>
          </a:p>
        </p:txBody>
      </p:sp>
      <p:sp>
        <p:nvSpPr>
          <p:cNvPr id="35" name="Rectangle 34"/>
          <p:cNvSpPr/>
          <p:nvPr/>
        </p:nvSpPr>
        <p:spPr>
          <a:xfrm>
            <a:off x="232934" y="5342850"/>
            <a:ext cx="3033604" cy="1296000"/>
          </a:xfrm>
          <a:prstGeom prst="rect">
            <a:avLst/>
          </a:prstGeom>
          <a:solidFill>
            <a:schemeClr val="bg1">
              <a:lumMod val="65000"/>
              <a:alpha val="6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6" name="Rectangle 35"/>
          <p:cNvSpPr/>
          <p:nvPr/>
        </p:nvSpPr>
        <p:spPr>
          <a:xfrm>
            <a:off x="232934" y="5135338"/>
            <a:ext cx="3033604" cy="1771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2800" dirty="0" err="1"/>
              <a:t>Dipimpin</a:t>
            </a:r>
            <a:r>
              <a:rPr lang="en-AU" sz="2800" dirty="0"/>
              <a:t> KSM</a:t>
            </a:r>
          </a:p>
        </p:txBody>
      </p:sp>
      <p:sp>
        <p:nvSpPr>
          <p:cNvPr id="39" name="Rectangle 38"/>
          <p:cNvSpPr/>
          <p:nvPr/>
        </p:nvSpPr>
        <p:spPr>
          <a:xfrm>
            <a:off x="3390823" y="5342852"/>
            <a:ext cx="3394561" cy="1296000"/>
          </a:xfrm>
          <a:prstGeom prst="rect">
            <a:avLst/>
          </a:prstGeom>
          <a:solidFill>
            <a:schemeClr val="bg1">
              <a:lumMod val="85000"/>
              <a:alpha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2800" dirty="0" err="1"/>
              <a:t>Pengelolaan</a:t>
            </a:r>
            <a:r>
              <a:rPr lang="en-AU" sz="2800" dirty="0"/>
              <a:t> </a:t>
            </a:r>
            <a:r>
              <a:rPr lang="en-AU" sz="2800" dirty="0" err="1"/>
              <a:t>bersama</a:t>
            </a:r>
            <a:endParaRPr lang="en-AU" sz="2800" dirty="0"/>
          </a:p>
        </p:txBody>
      </p:sp>
      <p:sp>
        <p:nvSpPr>
          <p:cNvPr id="41" name="Rectangle 40"/>
          <p:cNvSpPr/>
          <p:nvPr/>
        </p:nvSpPr>
        <p:spPr>
          <a:xfrm>
            <a:off x="6909669" y="5342852"/>
            <a:ext cx="3582377" cy="1296000"/>
          </a:xfrm>
          <a:prstGeom prst="rect">
            <a:avLst/>
          </a:prstGeom>
          <a:solidFill>
            <a:schemeClr val="bg1">
              <a:lumMod val="65000"/>
              <a:alpha val="6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2" name="Rectangle 41"/>
          <p:cNvSpPr/>
          <p:nvPr/>
        </p:nvSpPr>
        <p:spPr>
          <a:xfrm>
            <a:off x="6909669" y="5130830"/>
            <a:ext cx="3582377" cy="1771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2800" dirty="0" err="1"/>
              <a:t>Dipimpin</a:t>
            </a:r>
            <a:r>
              <a:rPr lang="en-AU" sz="2800" dirty="0"/>
              <a:t> </a:t>
            </a:r>
            <a:r>
              <a:rPr lang="en-AU" sz="2800" dirty="0" err="1"/>
              <a:t>lembaga</a:t>
            </a:r>
            <a:endParaRPr lang="en-AU" sz="2800" dirty="0"/>
          </a:p>
        </p:txBody>
      </p:sp>
    </p:spTree>
    <p:extLst>
      <p:ext uri="{BB962C8B-B14F-4D97-AF65-F5344CB8AC3E}">
        <p14:creationId xmlns:p14="http://schemas.microsoft.com/office/powerpoint/2010/main" val="235104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3231" y="5231798"/>
            <a:ext cx="10268814" cy="1512641"/>
            <a:chOff x="190886" y="4745196"/>
            <a:chExt cx="8780934" cy="1371952"/>
          </a:xfrm>
        </p:grpSpPr>
        <p:sp>
          <p:nvSpPr>
            <p:cNvPr id="13" name="Down Arrow 12"/>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14" name="Down Arrow 13"/>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sp>
        <p:nvSpPr>
          <p:cNvPr id="2" name="Title 1"/>
          <p:cNvSpPr>
            <a:spLocks noGrp="1"/>
          </p:cNvSpPr>
          <p:nvPr>
            <p:ph type="title"/>
          </p:nvPr>
        </p:nvSpPr>
        <p:spPr>
          <a:xfrm>
            <a:off x="319042" y="471413"/>
            <a:ext cx="10022312" cy="4376289"/>
          </a:xfrm>
        </p:spPr>
        <p:txBody>
          <a:bodyPr>
            <a:noAutofit/>
          </a:bodyPr>
          <a:lstStyle/>
          <a:p>
            <a:r>
              <a:rPr lang="en-AU" sz="2700" dirty="0" err="1">
                <a:solidFill>
                  <a:srgbClr val="404040"/>
                </a:solidFill>
              </a:rPr>
              <a:t>Untuk</a:t>
            </a:r>
            <a:r>
              <a:rPr lang="en-AU" sz="2700" dirty="0">
                <a:solidFill>
                  <a:srgbClr val="404040"/>
                </a:solidFill>
              </a:rPr>
              <a:t> </a:t>
            </a:r>
            <a:r>
              <a:rPr lang="en-AU" sz="2700" dirty="0" err="1">
                <a:solidFill>
                  <a:srgbClr val="404040"/>
                </a:solidFill>
              </a:rPr>
              <a:t>membantu</a:t>
            </a:r>
            <a:r>
              <a:rPr lang="en-AU" sz="2700" dirty="0">
                <a:solidFill>
                  <a:srgbClr val="404040"/>
                </a:solidFill>
              </a:rPr>
              <a:t> </a:t>
            </a:r>
            <a:r>
              <a:rPr lang="en-AU" sz="2700" dirty="0" err="1">
                <a:solidFill>
                  <a:srgbClr val="404040"/>
                </a:solidFill>
              </a:rPr>
              <a:t>sistem</a:t>
            </a:r>
            <a:r>
              <a:rPr lang="en-AU" sz="2700" dirty="0">
                <a:solidFill>
                  <a:srgbClr val="404040"/>
                </a:solidFill>
              </a:rPr>
              <a:t> </a:t>
            </a:r>
            <a:r>
              <a:rPr lang="en-AU" sz="2700" dirty="0" err="1">
                <a:solidFill>
                  <a:srgbClr val="404040"/>
                </a:solidFill>
              </a:rPr>
              <a:t>skala</a:t>
            </a:r>
            <a:r>
              <a:rPr lang="en-AU" sz="2700" dirty="0">
                <a:solidFill>
                  <a:srgbClr val="404040"/>
                </a:solidFill>
              </a:rPr>
              <a:t> </a:t>
            </a:r>
            <a:r>
              <a:rPr lang="en-AU" sz="2700" dirty="0" err="1">
                <a:solidFill>
                  <a:srgbClr val="404040"/>
                </a:solidFill>
              </a:rPr>
              <a:t>lokal</a:t>
            </a:r>
            <a:r>
              <a:rPr lang="en-AU" sz="2700" dirty="0">
                <a:solidFill>
                  <a:srgbClr val="404040"/>
                </a:solidFill>
              </a:rPr>
              <a:t> agar </a:t>
            </a:r>
            <a:r>
              <a:rPr lang="en-AU" sz="2700" dirty="0" err="1">
                <a:solidFill>
                  <a:srgbClr val="404040"/>
                </a:solidFill>
              </a:rPr>
              <a:t>dapat</a:t>
            </a:r>
            <a:r>
              <a:rPr lang="en-AU" sz="2700" dirty="0">
                <a:solidFill>
                  <a:srgbClr val="404040"/>
                </a:solidFill>
              </a:rPr>
              <a:t> </a:t>
            </a:r>
            <a:r>
              <a:rPr lang="en-AU" sz="2700" dirty="0" err="1">
                <a:solidFill>
                  <a:srgbClr val="404040"/>
                </a:solidFill>
              </a:rPr>
              <a:t>beroperasi</a:t>
            </a:r>
            <a:r>
              <a:rPr lang="en-AU" sz="2700" dirty="0">
                <a:solidFill>
                  <a:srgbClr val="404040"/>
                </a:solidFill>
              </a:rPr>
              <a:t> </a:t>
            </a:r>
            <a:r>
              <a:rPr lang="en-AU" sz="2700" dirty="0" err="1">
                <a:solidFill>
                  <a:srgbClr val="404040"/>
                </a:solidFill>
              </a:rPr>
              <a:t>dengan</a:t>
            </a:r>
            <a:r>
              <a:rPr lang="en-AU" sz="2700" dirty="0">
                <a:solidFill>
                  <a:srgbClr val="404040"/>
                </a:solidFill>
              </a:rPr>
              <a:t> </a:t>
            </a:r>
            <a:r>
              <a:rPr lang="en-AU" sz="2700" dirty="0" err="1">
                <a:solidFill>
                  <a:srgbClr val="404040"/>
                </a:solidFill>
              </a:rPr>
              <a:t>baik</a:t>
            </a:r>
            <a:r>
              <a:rPr lang="en-AU" sz="2700" dirty="0">
                <a:solidFill>
                  <a:srgbClr val="404040"/>
                </a:solidFill>
              </a:rPr>
              <a:t> </a:t>
            </a:r>
            <a:r>
              <a:rPr lang="en-AU" sz="2700" dirty="0" err="1">
                <a:solidFill>
                  <a:srgbClr val="404040"/>
                </a:solidFill>
              </a:rPr>
              <a:t>selama</a:t>
            </a:r>
            <a:r>
              <a:rPr lang="en-AU" sz="2700" dirty="0">
                <a:solidFill>
                  <a:srgbClr val="404040"/>
                </a:solidFill>
              </a:rPr>
              <a:t> </a:t>
            </a:r>
            <a:r>
              <a:rPr lang="en-AU" sz="2700" dirty="0" err="1">
                <a:solidFill>
                  <a:srgbClr val="404040"/>
                </a:solidFill>
              </a:rPr>
              <a:t>puluhan</a:t>
            </a:r>
            <a:r>
              <a:rPr lang="en-AU" sz="2700" dirty="0">
                <a:solidFill>
                  <a:srgbClr val="404040"/>
                </a:solidFill>
              </a:rPr>
              <a:t> </a:t>
            </a:r>
            <a:r>
              <a:rPr lang="en-AU" sz="2700" dirty="0" err="1">
                <a:solidFill>
                  <a:srgbClr val="404040"/>
                </a:solidFill>
              </a:rPr>
              <a:t>tahun</a:t>
            </a:r>
            <a:r>
              <a:rPr lang="en-AU" sz="2700" dirty="0">
                <a:solidFill>
                  <a:srgbClr val="404040"/>
                </a:solidFill>
              </a:rPr>
              <a:t>, </a:t>
            </a:r>
            <a:r>
              <a:rPr lang="en-AU" sz="2700" dirty="0" err="1">
                <a:solidFill>
                  <a:srgbClr val="404040"/>
                </a:solidFill>
              </a:rPr>
              <a:t>tata</a:t>
            </a:r>
            <a:r>
              <a:rPr lang="en-AU" sz="2700" dirty="0">
                <a:solidFill>
                  <a:srgbClr val="404040"/>
                </a:solidFill>
              </a:rPr>
              <a:t> </a:t>
            </a:r>
            <a:r>
              <a:rPr lang="en-AU" sz="2700" dirty="0" err="1">
                <a:solidFill>
                  <a:srgbClr val="404040"/>
                </a:solidFill>
              </a:rPr>
              <a:t>kelola</a:t>
            </a:r>
            <a:r>
              <a:rPr lang="en-AU" sz="2700" dirty="0">
                <a:solidFill>
                  <a:srgbClr val="404040"/>
                </a:solidFill>
              </a:rPr>
              <a:t> (</a:t>
            </a:r>
            <a:r>
              <a:rPr lang="en-AU" sz="2700" dirty="0" err="1">
                <a:solidFill>
                  <a:srgbClr val="404040"/>
                </a:solidFill>
              </a:rPr>
              <a:t>cara</a:t>
            </a:r>
            <a:r>
              <a:rPr lang="en-AU" sz="2700" dirty="0">
                <a:solidFill>
                  <a:srgbClr val="404040"/>
                </a:solidFill>
              </a:rPr>
              <a:t> </a:t>
            </a:r>
            <a:r>
              <a:rPr lang="en-AU" sz="2700" dirty="0" err="1">
                <a:solidFill>
                  <a:srgbClr val="404040"/>
                </a:solidFill>
              </a:rPr>
              <a:t>kita</a:t>
            </a:r>
            <a:r>
              <a:rPr lang="en-AU" sz="2700" dirty="0">
                <a:solidFill>
                  <a:srgbClr val="404040"/>
                </a:solidFill>
              </a:rPr>
              <a:t> </a:t>
            </a:r>
            <a:r>
              <a:rPr lang="en-AU" sz="2700" dirty="0" err="1">
                <a:solidFill>
                  <a:srgbClr val="404040"/>
                </a:solidFill>
              </a:rPr>
              <a:t>merawatnya</a:t>
            </a:r>
            <a:r>
              <a:rPr lang="en-AU" sz="2700" dirty="0">
                <a:solidFill>
                  <a:srgbClr val="404040"/>
                </a:solidFill>
              </a:rPr>
              <a:t>) </a:t>
            </a:r>
            <a:r>
              <a:rPr lang="en-AU" sz="2700" dirty="0" err="1">
                <a:solidFill>
                  <a:srgbClr val="404040"/>
                </a:solidFill>
              </a:rPr>
              <a:t>perlu</a:t>
            </a:r>
            <a:r>
              <a:rPr lang="en-AU" sz="2700" dirty="0">
                <a:solidFill>
                  <a:srgbClr val="404040"/>
                </a:solidFill>
              </a:rPr>
              <a:t> </a:t>
            </a:r>
            <a:r>
              <a:rPr lang="en-AU" sz="2700" dirty="0" err="1">
                <a:solidFill>
                  <a:srgbClr val="404040"/>
                </a:solidFill>
              </a:rPr>
              <a:t>ditingkatkan</a:t>
            </a:r>
            <a:r>
              <a:rPr lang="en-AU" sz="2700" dirty="0">
                <a:solidFill>
                  <a:srgbClr val="404040"/>
                </a:solidFill>
              </a:rPr>
              <a:t>. </a:t>
            </a:r>
            <a:br>
              <a:rPr lang="en-AU" sz="2700" dirty="0">
                <a:solidFill>
                  <a:srgbClr val="404040"/>
                </a:solidFill>
              </a:rPr>
            </a:br>
            <a:r>
              <a:rPr lang="en-AU" sz="2700" dirty="0">
                <a:solidFill>
                  <a:srgbClr val="404040"/>
                </a:solidFill>
              </a:rPr>
              <a:t/>
            </a:r>
            <a:br>
              <a:rPr lang="en-AU" sz="2700" dirty="0">
                <a:solidFill>
                  <a:srgbClr val="404040"/>
                </a:solidFill>
              </a:rPr>
            </a:br>
            <a:r>
              <a:rPr lang="en-AU" sz="2700" dirty="0">
                <a:solidFill>
                  <a:srgbClr val="404040"/>
                </a:solidFill>
              </a:rPr>
              <a:t>Ada </a:t>
            </a:r>
            <a:r>
              <a:rPr lang="en-AU" sz="2700" dirty="0" err="1">
                <a:solidFill>
                  <a:srgbClr val="404040"/>
                </a:solidFill>
              </a:rPr>
              <a:t>berbagai</a:t>
            </a:r>
            <a:r>
              <a:rPr lang="en-AU" sz="2700" dirty="0">
                <a:solidFill>
                  <a:srgbClr val="404040"/>
                </a:solidFill>
              </a:rPr>
              <a:t> </a:t>
            </a:r>
            <a:r>
              <a:rPr lang="en-AU" sz="2700" dirty="0" err="1">
                <a:solidFill>
                  <a:srgbClr val="404040"/>
                </a:solidFill>
              </a:rPr>
              <a:t>cara</a:t>
            </a:r>
            <a:r>
              <a:rPr lang="en-AU" sz="2700" dirty="0">
                <a:solidFill>
                  <a:srgbClr val="404040"/>
                </a:solidFill>
              </a:rPr>
              <a:t> </a:t>
            </a:r>
            <a:r>
              <a:rPr lang="en-AU" sz="2700" dirty="0" err="1">
                <a:solidFill>
                  <a:srgbClr val="404040"/>
                </a:solidFill>
              </a:rPr>
              <a:t>untuk</a:t>
            </a:r>
            <a:r>
              <a:rPr lang="en-AU" sz="2700" dirty="0">
                <a:solidFill>
                  <a:srgbClr val="404040"/>
                </a:solidFill>
              </a:rPr>
              <a:t> </a:t>
            </a:r>
            <a:r>
              <a:rPr lang="en-AU" sz="2700" dirty="0" err="1">
                <a:solidFill>
                  <a:srgbClr val="404040"/>
                </a:solidFill>
              </a:rPr>
              <a:t>melakukannya</a:t>
            </a:r>
            <a:r>
              <a:rPr lang="en-AU" sz="2700" dirty="0">
                <a:solidFill>
                  <a:srgbClr val="404040"/>
                </a:solidFill>
              </a:rPr>
              <a:t> – </a:t>
            </a:r>
            <a:r>
              <a:rPr lang="en-AU" sz="2700" dirty="0" err="1">
                <a:solidFill>
                  <a:srgbClr val="404040"/>
                </a:solidFill>
              </a:rPr>
              <a:t>kita</a:t>
            </a:r>
            <a:r>
              <a:rPr lang="en-AU" sz="2700" dirty="0">
                <a:solidFill>
                  <a:srgbClr val="404040"/>
                </a:solidFill>
              </a:rPr>
              <a:t> </a:t>
            </a:r>
            <a:r>
              <a:rPr lang="en-AU" sz="2700" dirty="0" err="1">
                <a:solidFill>
                  <a:srgbClr val="404040"/>
                </a:solidFill>
              </a:rPr>
              <a:t>dapat</a:t>
            </a:r>
            <a:r>
              <a:rPr lang="en-AU" sz="2700" dirty="0">
                <a:solidFill>
                  <a:srgbClr val="404040"/>
                </a:solidFill>
              </a:rPr>
              <a:t> </a:t>
            </a:r>
            <a:r>
              <a:rPr lang="en-AU" sz="2700" dirty="0" err="1">
                <a:solidFill>
                  <a:srgbClr val="404040"/>
                </a:solidFill>
              </a:rPr>
              <a:t>membayangkan</a:t>
            </a:r>
            <a:r>
              <a:rPr lang="en-AU" sz="2700" dirty="0">
                <a:solidFill>
                  <a:srgbClr val="404040"/>
                </a:solidFill>
              </a:rPr>
              <a:t> </a:t>
            </a:r>
            <a:r>
              <a:rPr lang="en-AU" sz="2700" b="1" dirty="0" err="1">
                <a:solidFill>
                  <a:srgbClr val="404040"/>
                </a:solidFill>
              </a:rPr>
              <a:t>pendekatan</a:t>
            </a:r>
            <a:r>
              <a:rPr lang="en-AU" sz="2700" b="1" dirty="0">
                <a:solidFill>
                  <a:srgbClr val="404040"/>
                </a:solidFill>
              </a:rPr>
              <a:t> </a:t>
            </a:r>
            <a:r>
              <a:rPr lang="en-AU" sz="2700" dirty="0" err="1">
                <a:solidFill>
                  <a:srgbClr val="404040"/>
                </a:solidFill>
              </a:rPr>
              <a:t>ini</a:t>
            </a:r>
            <a:r>
              <a:rPr lang="en-AU" sz="2700" dirty="0">
                <a:solidFill>
                  <a:srgbClr val="404040"/>
                </a:solidFill>
              </a:rPr>
              <a:t> </a:t>
            </a:r>
            <a:r>
              <a:rPr lang="en-AU" sz="2700" dirty="0" err="1">
                <a:solidFill>
                  <a:srgbClr val="404040"/>
                </a:solidFill>
              </a:rPr>
              <a:t>sebagai</a:t>
            </a:r>
            <a:r>
              <a:rPr lang="en-AU" sz="2700" dirty="0">
                <a:solidFill>
                  <a:srgbClr val="404040"/>
                </a:solidFill>
              </a:rPr>
              <a:t> </a:t>
            </a:r>
            <a:r>
              <a:rPr lang="en-AU" sz="2700" dirty="0" err="1">
                <a:solidFill>
                  <a:srgbClr val="404040"/>
                </a:solidFill>
              </a:rPr>
              <a:t>suatu</a:t>
            </a:r>
            <a:r>
              <a:rPr lang="en-AU" sz="2700" dirty="0">
                <a:solidFill>
                  <a:srgbClr val="404040"/>
                </a:solidFill>
              </a:rPr>
              <a:t> </a:t>
            </a:r>
            <a:r>
              <a:rPr lang="en-AU" sz="2700" b="1" dirty="0" err="1">
                <a:solidFill>
                  <a:srgbClr val="404040"/>
                </a:solidFill>
              </a:rPr>
              <a:t>spektrum</a:t>
            </a:r>
            <a:r>
              <a:rPr lang="en-AU" sz="2700" b="1" dirty="0">
                <a:solidFill>
                  <a:srgbClr val="404040"/>
                </a:solidFill>
              </a:rPr>
              <a:t> </a:t>
            </a:r>
            <a:r>
              <a:rPr lang="en-AU" sz="2700" dirty="0">
                <a:solidFill>
                  <a:srgbClr val="404040"/>
                </a:solidFill>
              </a:rPr>
              <a:t>model </a:t>
            </a:r>
            <a:r>
              <a:rPr lang="en-AU" sz="2700" dirty="0" err="1">
                <a:solidFill>
                  <a:srgbClr val="404040"/>
                </a:solidFill>
              </a:rPr>
              <a:t>tata</a:t>
            </a:r>
            <a:r>
              <a:rPr lang="en-AU" sz="2700" dirty="0">
                <a:solidFill>
                  <a:srgbClr val="404040"/>
                </a:solidFill>
              </a:rPr>
              <a:t> </a:t>
            </a:r>
            <a:r>
              <a:rPr lang="en-AU" sz="2700" dirty="0" err="1">
                <a:solidFill>
                  <a:srgbClr val="404040"/>
                </a:solidFill>
              </a:rPr>
              <a:t>kelola</a:t>
            </a:r>
            <a:r>
              <a:rPr lang="en-AU" sz="2700" dirty="0">
                <a:solidFill>
                  <a:srgbClr val="404040"/>
                </a:solidFill>
              </a:rPr>
              <a:t>. </a:t>
            </a:r>
            <a:r>
              <a:rPr lang="en-AU" sz="2700" dirty="0" err="1">
                <a:solidFill>
                  <a:srgbClr val="404040"/>
                </a:solidFill>
              </a:rPr>
              <a:t>Mereka</a:t>
            </a:r>
            <a:r>
              <a:rPr lang="en-AU" sz="2700" dirty="0">
                <a:solidFill>
                  <a:srgbClr val="404040"/>
                </a:solidFill>
              </a:rPr>
              <a:t> </a:t>
            </a:r>
            <a:r>
              <a:rPr lang="en-AU" sz="2700" dirty="0" err="1">
                <a:solidFill>
                  <a:srgbClr val="404040"/>
                </a:solidFill>
              </a:rPr>
              <a:t>tidak</a:t>
            </a:r>
            <a:r>
              <a:rPr lang="en-AU" sz="2700" dirty="0">
                <a:solidFill>
                  <a:srgbClr val="404040"/>
                </a:solidFill>
              </a:rPr>
              <a:t> </a:t>
            </a:r>
            <a:r>
              <a:rPr lang="en-AU" sz="2700" dirty="0" err="1">
                <a:solidFill>
                  <a:srgbClr val="404040"/>
                </a:solidFill>
              </a:rPr>
              <a:t>saling</a:t>
            </a:r>
            <a:r>
              <a:rPr lang="en-AU" sz="2700" dirty="0">
                <a:solidFill>
                  <a:srgbClr val="404040"/>
                </a:solidFill>
              </a:rPr>
              <a:t> </a:t>
            </a:r>
            <a:r>
              <a:rPr lang="en-AU" sz="2700" dirty="0" err="1">
                <a:solidFill>
                  <a:srgbClr val="404040"/>
                </a:solidFill>
              </a:rPr>
              <a:t>mengecualikan</a:t>
            </a:r>
            <a:r>
              <a:rPr lang="en-AU" sz="2700" dirty="0">
                <a:solidFill>
                  <a:srgbClr val="404040"/>
                </a:solidFill>
              </a:rPr>
              <a:t>. </a:t>
            </a:r>
            <a:br>
              <a:rPr lang="en-AU" sz="2700" dirty="0">
                <a:solidFill>
                  <a:srgbClr val="404040"/>
                </a:solidFill>
              </a:rPr>
            </a:br>
            <a:r>
              <a:rPr lang="en-AU" sz="2700" dirty="0">
                <a:solidFill>
                  <a:srgbClr val="404040"/>
                </a:solidFill>
              </a:rPr>
              <a:t/>
            </a:r>
            <a:br>
              <a:rPr lang="en-AU" sz="2700" dirty="0">
                <a:solidFill>
                  <a:srgbClr val="404040"/>
                </a:solidFill>
              </a:rPr>
            </a:br>
            <a:r>
              <a:rPr lang="en-AU" sz="2700" dirty="0" err="1">
                <a:solidFill>
                  <a:srgbClr val="404040"/>
                </a:solidFill>
              </a:rPr>
              <a:t>Dalam</a:t>
            </a:r>
            <a:r>
              <a:rPr lang="en-AU" sz="2700" dirty="0">
                <a:solidFill>
                  <a:srgbClr val="404040"/>
                </a:solidFill>
              </a:rPr>
              <a:t> </a:t>
            </a:r>
            <a:r>
              <a:rPr lang="en-AU" sz="2700" dirty="0" err="1">
                <a:solidFill>
                  <a:srgbClr val="404040"/>
                </a:solidFill>
              </a:rPr>
              <a:t>pedoman</a:t>
            </a:r>
            <a:r>
              <a:rPr lang="en-AU" sz="2700" dirty="0">
                <a:solidFill>
                  <a:srgbClr val="404040"/>
                </a:solidFill>
              </a:rPr>
              <a:t> </a:t>
            </a:r>
            <a:r>
              <a:rPr lang="en-AU" sz="2700" dirty="0" err="1">
                <a:solidFill>
                  <a:srgbClr val="404040"/>
                </a:solidFill>
              </a:rPr>
              <a:t>ini</a:t>
            </a:r>
            <a:r>
              <a:rPr lang="en-AU" sz="2700" dirty="0">
                <a:solidFill>
                  <a:srgbClr val="404040"/>
                </a:solidFill>
              </a:rPr>
              <a:t>, kami </a:t>
            </a:r>
            <a:r>
              <a:rPr lang="en-AU" sz="2700" dirty="0" err="1">
                <a:solidFill>
                  <a:srgbClr val="404040"/>
                </a:solidFill>
              </a:rPr>
              <a:t>akan</a:t>
            </a:r>
            <a:r>
              <a:rPr lang="en-AU" sz="2700" dirty="0">
                <a:solidFill>
                  <a:srgbClr val="404040"/>
                </a:solidFill>
              </a:rPr>
              <a:t> </a:t>
            </a:r>
            <a:r>
              <a:rPr lang="en-AU" sz="2700" dirty="0" err="1">
                <a:solidFill>
                  <a:srgbClr val="404040"/>
                </a:solidFill>
              </a:rPr>
              <a:t>menelusuri</a:t>
            </a:r>
            <a:r>
              <a:rPr lang="en-AU" sz="2700" dirty="0">
                <a:solidFill>
                  <a:srgbClr val="404040"/>
                </a:solidFill>
              </a:rPr>
              <a:t> </a:t>
            </a:r>
            <a:r>
              <a:rPr lang="en-AU" sz="2700" dirty="0" err="1">
                <a:solidFill>
                  <a:srgbClr val="404040"/>
                </a:solidFill>
              </a:rPr>
              <a:t>setiap</a:t>
            </a:r>
            <a:r>
              <a:rPr lang="en-AU" sz="2700" dirty="0">
                <a:solidFill>
                  <a:srgbClr val="404040"/>
                </a:solidFill>
              </a:rPr>
              <a:t> </a:t>
            </a:r>
            <a:r>
              <a:rPr lang="en-AU" sz="2700" b="1" dirty="0" err="1">
                <a:solidFill>
                  <a:srgbClr val="404040"/>
                </a:solidFill>
              </a:rPr>
              <a:t>pendekatan</a:t>
            </a:r>
            <a:r>
              <a:rPr lang="en-AU" sz="2700" b="1" dirty="0">
                <a:solidFill>
                  <a:srgbClr val="404040"/>
                </a:solidFill>
              </a:rPr>
              <a:t> </a:t>
            </a:r>
            <a:r>
              <a:rPr lang="en-AU" sz="2700" dirty="0" err="1">
                <a:solidFill>
                  <a:srgbClr val="404040"/>
                </a:solidFill>
              </a:rPr>
              <a:t>dalam</a:t>
            </a:r>
            <a:r>
              <a:rPr lang="en-AU" sz="2700" dirty="0">
                <a:solidFill>
                  <a:srgbClr val="404040"/>
                </a:solidFill>
              </a:rPr>
              <a:t> </a:t>
            </a:r>
            <a:r>
              <a:rPr lang="en-AU" sz="2700" dirty="0" err="1">
                <a:solidFill>
                  <a:srgbClr val="404040"/>
                </a:solidFill>
              </a:rPr>
              <a:t>spektrum</a:t>
            </a:r>
            <a:r>
              <a:rPr lang="en-AU" sz="2700" dirty="0">
                <a:solidFill>
                  <a:srgbClr val="404040"/>
                </a:solidFill>
              </a:rPr>
              <a:t> </a:t>
            </a:r>
            <a:r>
              <a:rPr lang="en-AU" sz="2700" dirty="0" err="1">
                <a:solidFill>
                  <a:srgbClr val="404040"/>
                </a:solidFill>
              </a:rPr>
              <a:t>tersebut</a:t>
            </a:r>
            <a:r>
              <a:rPr lang="en-AU" sz="2700" dirty="0">
                <a:solidFill>
                  <a:srgbClr val="404040"/>
                </a:solidFill>
              </a:rPr>
              <a:t> </a:t>
            </a:r>
            <a:r>
              <a:rPr lang="en-AU" sz="2700" dirty="0" err="1">
                <a:solidFill>
                  <a:srgbClr val="404040"/>
                </a:solidFill>
              </a:rPr>
              <a:t>dan</a:t>
            </a:r>
            <a:r>
              <a:rPr lang="en-AU" sz="2700" dirty="0">
                <a:solidFill>
                  <a:srgbClr val="404040"/>
                </a:solidFill>
              </a:rPr>
              <a:t> </a:t>
            </a:r>
            <a:r>
              <a:rPr lang="en-AU" sz="2700" dirty="0" err="1">
                <a:solidFill>
                  <a:srgbClr val="404040"/>
                </a:solidFill>
              </a:rPr>
              <a:t>berbagai</a:t>
            </a:r>
            <a:r>
              <a:rPr lang="en-AU" sz="2700" dirty="0">
                <a:solidFill>
                  <a:srgbClr val="404040"/>
                </a:solidFill>
              </a:rPr>
              <a:t> </a:t>
            </a:r>
            <a:r>
              <a:rPr lang="en-AU" sz="2700" b="1" dirty="0" err="1">
                <a:solidFill>
                  <a:srgbClr val="404040"/>
                </a:solidFill>
              </a:rPr>
              <a:t>strategi</a:t>
            </a:r>
            <a:r>
              <a:rPr lang="en-AU" sz="2700" b="1" dirty="0">
                <a:solidFill>
                  <a:srgbClr val="404040"/>
                </a:solidFill>
              </a:rPr>
              <a:t> </a:t>
            </a:r>
            <a:r>
              <a:rPr lang="en-AU" sz="2700" dirty="0" err="1">
                <a:solidFill>
                  <a:srgbClr val="404040"/>
                </a:solidFill>
              </a:rPr>
              <a:t>dalam</a:t>
            </a:r>
            <a:r>
              <a:rPr lang="en-AU" sz="2700" dirty="0">
                <a:solidFill>
                  <a:srgbClr val="404040"/>
                </a:solidFill>
              </a:rPr>
              <a:t> </a:t>
            </a:r>
            <a:r>
              <a:rPr lang="en-AU" sz="2700" dirty="0" err="1">
                <a:solidFill>
                  <a:srgbClr val="404040"/>
                </a:solidFill>
              </a:rPr>
              <a:t>setiap</a:t>
            </a:r>
            <a:r>
              <a:rPr lang="en-AU" sz="2700" dirty="0">
                <a:solidFill>
                  <a:srgbClr val="404040"/>
                </a:solidFill>
              </a:rPr>
              <a:t> </a:t>
            </a:r>
            <a:r>
              <a:rPr lang="en-AU" sz="2700" dirty="0" err="1">
                <a:solidFill>
                  <a:srgbClr val="404040"/>
                </a:solidFill>
              </a:rPr>
              <a:t>pendekatannya</a:t>
            </a:r>
            <a:r>
              <a:rPr lang="en-AU" sz="2700" dirty="0">
                <a:solidFill>
                  <a:srgbClr val="404040"/>
                </a:solidFill>
              </a:rPr>
              <a:t>.</a:t>
            </a:r>
            <a:endParaRPr lang="en-AU" sz="2700" b="1" dirty="0">
              <a:solidFill>
                <a:srgbClr val="404040"/>
              </a:solidFill>
            </a:endParaRPr>
          </a:p>
        </p:txBody>
      </p:sp>
      <p:grpSp>
        <p:nvGrpSpPr>
          <p:cNvPr id="4" name="Group 3"/>
          <p:cNvGrpSpPr/>
          <p:nvPr/>
        </p:nvGrpSpPr>
        <p:grpSpPr>
          <a:xfrm>
            <a:off x="232934" y="5135338"/>
            <a:ext cx="3033604" cy="1771514"/>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grpSp>
        <p:nvGrpSpPr>
          <p:cNvPr id="5" name="Group 4"/>
          <p:cNvGrpSpPr/>
          <p:nvPr/>
        </p:nvGrpSpPr>
        <p:grpSpPr>
          <a:xfrm>
            <a:off x="3331122" y="5130830"/>
            <a:ext cx="3492439" cy="1771514"/>
            <a:chOff x="2945705" y="450105"/>
            <a:chExt cx="2677914" cy="1606748"/>
          </a:xfrm>
        </p:grpSpPr>
        <p:sp>
          <p:nvSpPr>
            <p:cNvPr id="9" name="Rectangle 8"/>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6909669" y="5130830"/>
            <a:ext cx="3582377" cy="1771514"/>
            <a:chOff x="0" y="2324645"/>
            <a:chExt cx="2677914" cy="1606748"/>
          </a:xfrm>
        </p:grpSpPr>
        <p:sp>
          <p:nvSpPr>
            <p:cNvPr id="7" name="Rectangle 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Tree>
    <p:extLst>
      <p:ext uri="{BB962C8B-B14F-4D97-AF65-F5344CB8AC3E}">
        <p14:creationId xmlns:p14="http://schemas.microsoft.com/office/powerpoint/2010/main" val="111062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20031" y="1844114"/>
            <a:ext cx="10116920" cy="1512641"/>
            <a:chOff x="190886" y="4745196"/>
            <a:chExt cx="8780934" cy="1371952"/>
          </a:xfrm>
        </p:grpSpPr>
        <p:sp>
          <p:nvSpPr>
            <p:cNvPr id="49" name="Down Arrow 48"/>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50" name="Down Arrow 49"/>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sp>
        <p:nvSpPr>
          <p:cNvPr id="2" name="Title 1"/>
          <p:cNvSpPr>
            <a:spLocks noGrp="1"/>
          </p:cNvSpPr>
          <p:nvPr>
            <p:ph type="title"/>
          </p:nvPr>
        </p:nvSpPr>
        <p:spPr/>
        <p:txBody>
          <a:bodyPr>
            <a:normAutofit/>
          </a:bodyPr>
          <a:lstStyle/>
          <a:p>
            <a:r>
              <a:rPr lang="en-AU" dirty="0" err="1"/>
              <a:t>S</a:t>
            </a:r>
            <a:r>
              <a:rPr lang="en-AU" dirty="0" err="1" smtClean="0"/>
              <a:t>eperti</a:t>
            </a:r>
            <a:r>
              <a:rPr lang="en-AU" dirty="0" smtClean="0"/>
              <a:t> </a:t>
            </a:r>
            <a:r>
              <a:rPr lang="en-AU" dirty="0" err="1" smtClean="0"/>
              <a:t>sebuah</a:t>
            </a:r>
            <a:r>
              <a:rPr lang="en-AU" dirty="0" smtClean="0"/>
              <a:t> </a:t>
            </a:r>
            <a:r>
              <a:rPr lang="en-AU" b="1" dirty="0" err="1" smtClean="0"/>
              <a:t>kotak</a:t>
            </a:r>
            <a:r>
              <a:rPr lang="en-AU" b="1" dirty="0" smtClean="0"/>
              <a:t> </a:t>
            </a:r>
            <a:r>
              <a:rPr lang="en-AU" b="1" dirty="0" err="1" smtClean="0"/>
              <a:t>peralatan</a:t>
            </a:r>
            <a:r>
              <a:rPr lang="en-AU" b="1" dirty="0" smtClean="0"/>
              <a:t> </a:t>
            </a:r>
            <a:r>
              <a:rPr lang="en-US" dirty="0" smtClean="0"/>
              <a:t>...</a:t>
            </a:r>
            <a:endParaRPr lang="en-AU" b="1" dirty="0"/>
          </a:p>
        </p:txBody>
      </p:sp>
      <p:grpSp>
        <p:nvGrpSpPr>
          <p:cNvPr id="4" name="Group 3"/>
          <p:cNvGrpSpPr/>
          <p:nvPr/>
        </p:nvGrpSpPr>
        <p:grpSpPr>
          <a:xfrm>
            <a:off x="220031" y="1932615"/>
            <a:ext cx="2871655" cy="1383037"/>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grpSp>
        <p:nvGrpSpPr>
          <p:cNvPr id="5" name="Group 4"/>
          <p:cNvGrpSpPr/>
          <p:nvPr/>
        </p:nvGrpSpPr>
        <p:grpSpPr>
          <a:xfrm>
            <a:off x="3381541" y="1932615"/>
            <a:ext cx="3492439" cy="1383037"/>
            <a:chOff x="2945705" y="450105"/>
            <a:chExt cx="2677914" cy="1606748"/>
          </a:xfrm>
        </p:grpSpPr>
        <p:sp>
          <p:nvSpPr>
            <p:cNvPr id="9" name="Rectangle 8"/>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7115419" y="1932615"/>
            <a:ext cx="3221532" cy="1383037"/>
            <a:chOff x="0" y="2324645"/>
            <a:chExt cx="2677914" cy="1606748"/>
          </a:xfrm>
        </p:grpSpPr>
        <p:sp>
          <p:nvSpPr>
            <p:cNvPr id="7" name="Rectangle 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grpSp>
        <p:nvGrpSpPr>
          <p:cNvPr id="15" name="Group 14"/>
          <p:cNvGrpSpPr/>
          <p:nvPr/>
        </p:nvGrpSpPr>
        <p:grpSpPr>
          <a:xfrm>
            <a:off x="7709835" y="3441625"/>
            <a:ext cx="2024266" cy="1233400"/>
            <a:chOff x="0" y="2324645"/>
            <a:chExt cx="2677914" cy="1606748"/>
          </a:xfrm>
        </p:grpSpPr>
        <p:sp>
          <p:nvSpPr>
            <p:cNvPr id="17" name="Rectangle 1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16" name="Rectangle 1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a:t>Formalisasi</a:t>
              </a:r>
              <a:r>
                <a:rPr lang="en-AU" dirty="0"/>
                <a:t> </a:t>
              </a:r>
              <a:r>
                <a:rPr lang="en-AU" dirty="0" smtClean="0"/>
                <a:t>PPP</a:t>
              </a:r>
              <a:endParaRPr lang="en-AU" dirty="0"/>
            </a:p>
          </p:txBody>
        </p:sp>
      </p:grpSp>
      <p:sp>
        <p:nvSpPr>
          <p:cNvPr id="20" name="Rectangle 19"/>
          <p:cNvSpPr/>
          <p:nvPr/>
        </p:nvSpPr>
        <p:spPr>
          <a:xfrm>
            <a:off x="6257622" y="1398760"/>
            <a:ext cx="2024266" cy="1771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endParaRPr lang="en-AU" sz="3500" dirty="0"/>
          </a:p>
        </p:txBody>
      </p:sp>
      <p:grpSp>
        <p:nvGrpSpPr>
          <p:cNvPr id="24" name="Group 23"/>
          <p:cNvGrpSpPr/>
          <p:nvPr/>
        </p:nvGrpSpPr>
        <p:grpSpPr>
          <a:xfrm>
            <a:off x="7709835" y="4799777"/>
            <a:ext cx="2024266" cy="1233400"/>
            <a:chOff x="0" y="2324645"/>
            <a:chExt cx="2677914" cy="1606748"/>
          </a:xfrm>
        </p:grpSpPr>
        <p:sp>
          <p:nvSpPr>
            <p:cNvPr id="25" name="Rectangle 24"/>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26" name="Rectangle 2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t>Menetapkan</a:t>
              </a:r>
              <a:r>
                <a:rPr lang="en-AU" dirty="0" smtClean="0"/>
                <a:t> </a:t>
              </a:r>
              <a:r>
                <a:rPr lang="en-AU" dirty="0" err="1" smtClean="0"/>
                <a:t>tanggung</a:t>
              </a:r>
              <a:r>
                <a:rPr lang="en-AU" dirty="0" smtClean="0"/>
                <a:t> </a:t>
              </a:r>
              <a:r>
                <a:rPr lang="en-AU" dirty="0" err="1"/>
                <a:t>jawab</a:t>
              </a:r>
              <a:r>
                <a:rPr lang="en-AU" dirty="0"/>
                <a:t> </a:t>
              </a:r>
              <a:r>
                <a:rPr lang="en-AU" dirty="0" err="1"/>
                <a:t>berbasis</a:t>
              </a:r>
              <a:r>
                <a:rPr lang="en-AU" dirty="0"/>
                <a:t> </a:t>
              </a:r>
              <a:r>
                <a:rPr lang="en-AU" dirty="0" err="1" smtClean="0"/>
                <a:t>risiko</a:t>
              </a:r>
              <a:endParaRPr lang="en-AU" dirty="0"/>
            </a:p>
          </p:txBody>
        </p:sp>
      </p:grpSp>
      <p:grpSp>
        <p:nvGrpSpPr>
          <p:cNvPr id="27" name="Group 26"/>
          <p:cNvGrpSpPr/>
          <p:nvPr/>
        </p:nvGrpSpPr>
        <p:grpSpPr>
          <a:xfrm>
            <a:off x="7709835" y="6188931"/>
            <a:ext cx="2024266" cy="1233400"/>
            <a:chOff x="0" y="2324645"/>
            <a:chExt cx="2677914" cy="1606748"/>
          </a:xfrm>
        </p:grpSpPr>
        <p:sp>
          <p:nvSpPr>
            <p:cNvPr id="28" name="Rectangle 27"/>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solidFill>
                  <a:schemeClr val="bg1"/>
                </a:solidFill>
              </a:endParaRPr>
            </a:p>
          </p:txBody>
        </p:sp>
        <p:sp>
          <p:nvSpPr>
            <p:cNvPr id="29" name="Rectangle 2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solidFill>
                    <a:schemeClr val="bg1"/>
                  </a:solidFill>
                </a:rPr>
                <a:t>Menetapkan</a:t>
              </a:r>
              <a:r>
                <a:rPr lang="en-AU" dirty="0" smtClean="0">
                  <a:solidFill>
                    <a:schemeClr val="bg1"/>
                  </a:solidFill>
                </a:rPr>
                <a:t> </a:t>
              </a:r>
              <a:r>
                <a:rPr lang="en-AU" dirty="0" err="1" smtClean="0">
                  <a:solidFill>
                    <a:schemeClr val="bg1"/>
                  </a:solidFill>
                </a:rPr>
                <a:t>tanggung</a:t>
              </a:r>
              <a:r>
                <a:rPr lang="en-AU" dirty="0" smtClean="0">
                  <a:solidFill>
                    <a:schemeClr val="bg1"/>
                  </a:solidFill>
                </a:rPr>
                <a:t> </a:t>
              </a:r>
              <a:r>
                <a:rPr lang="en-AU" dirty="0" err="1" smtClean="0">
                  <a:solidFill>
                    <a:schemeClr val="bg1"/>
                  </a:solidFill>
                </a:rPr>
                <a:t>jawab</a:t>
              </a:r>
              <a:r>
                <a:rPr lang="en-AU" dirty="0" smtClean="0">
                  <a:solidFill>
                    <a:schemeClr val="bg1"/>
                  </a:solidFill>
                </a:rPr>
                <a:t> </a:t>
              </a:r>
              <a:r>
                <a:rPr lang="en-AU" dirty="0" err="1" smtClean="0">
                  <a:solidFill>
                    <a:schemeClr val="bg1"/>
                  </a:solidFill>
                </a:rPr>
                <a:t>secara</a:t>
              </a:r>
              <a:r>
                <a:rPr lang="en-AU" dirty="0" smtClean="0">
                  <a:solidFill>
                    <a:schemeClr val="bg1"/>
                  </a:solidFill>
                </a:rPr>
                <a:t> </a:t>
              </a:r>
              <a:r>
                <a:rPr lang="en-AU" dirty="0" err="1" smtClean="0">
                  <a:solidFill>
                    <a:schemeClr val="bg1"/>
                  </a:solidFill>
                </a:rPr>
                <a:t>kolaboratif</a:t>
              </a:r>
              <a:endParaRPr lang="en-AU" dirty="0">
                <a:solidFill>
                  <a:schemeClr val="bg1"/>
                </a:solidFill>
              </a:endParaRPr>
            </a:p>
          </p:txBody>
        </p:sp>
      </p:grpSp>
      <p:grpSp>
        <p:nvGrpSpPr>
          <p:cNvPr id="30" name="Group 29"/>
          <p:cNvGrpSpPr/>
          <p:nvPr/>
        </p:nvGrpSpPr>
        <p:grpSpPr>
          <a:xfrm>
            <a:off x="4233356" y="6188931"/>
            <a:ext cx="2024266" cy="1233400"/>
            <a:chOff x="2945705" y="450105"/>
            <a:chExt cx="2677914" cy="1606748"/>
          </a:xfrm>
        </p:grpSpPr>
        <p:sp>
          <p:nvSpPr>
            <p:cNvPr id="31" name="Rectangle 30"/>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2" name="Rectangle 31"/>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a:r>
                <a:rPr lang="en-AU" dirty="0" err="1"/>
                <a:t>Pengelolaan</a:t>
              </a:r>
              <a:r>
                <a:rPr lang="en-AU" dirty="0"/>
                <a:t> </a:t>
              </a:r>
              <a:r>
                <a:rPr lang="en-AU" dirty="0" err="1"/>
                <a:t>bersama</a:t>
              </a:r>
              <a:r>
                <a:rPr lang="en-AU" dirty="0"/>
                <a:t> </a:t>
              </a:r>
              <a:r>
                <a:rPr lang="en-AU" dirty="0" err="1"/>
                <a:t>dengan</a:t>
              </a:r>
              <a:r>
                <a:rPr lang="en-AU" dirty="0"/>
                <a:t> </a:t>
              </a:r>
              <a:r>
                <a:rPr lang="en-AU" dirty="0" err="1" smtClean="0"/>
                <a:t>Pemda</a:t>
              </a:r>
              <a:endParaRPr lang="en-AU" dirty="0"/>
            </a:p>
          </p:txBody>
        </p:sp>
      </p:grpSp>
      <p:grpSp>
        <p:nvGrpSpPr>
          <p:cNvPr id="33" name="Group 32"/>
          <p:cNvGrpSpPr/>
          <p:nvPr/>
        </p:nvGrpSpPr>
        <p:grpSpPr>
          <a:xfrm>
            <a:off x="4233356" y="3441625"/>
            <a:ext cx="2024266" cy="1233400"/>
            <a:chOff x="2945705" y="450105"/>
            <a:chExt cx="2677914" cy="1606748"/>
          </a:xfrm>
        </p:grpSpPr>
        <p:sp>
          <p:nvSpPr>
            <p:cNvPr id="34" name="Rectangle 33"/>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5" name="Rectangle 34"/>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Memperkuat</a:t>
              </a:r>
              <a:r>
                <a:rPr lang="en-AU" dirty="0"/>
                <a:t> KSM</a:t>
              </a:r>
            </a:p>
          </p:txBody>
        </p:sp>
      </p:grpSp>
      <p:grpSp>
        <p:nvGrpSpPr>
          <p:cNvPr id="36" name="Group 35"/>
          <p:cNvGrpSpPr/>
          <p:nvPr/>
        </p:nvGrpSpPr>
        <p:grpSpPr>
          <a:xfrm>
            <a:off x="4233356" y="4799776"/>
            <a:ext cx="2024266" cy="1233400"/>
            <a:chOff x="2945705" y="450105"/>
            <a:chExt cx="2677914" cy="1606748"/>
          </a:xfrm>
        </p:grpSpPr>
        <p:sp>
          <p:nvSpPr>
            <p:cNvPr id="37" name="Rectangle 36"/>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8" name="Rectangle 37"/>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Membangun</a:t>
              </a:r>
              <a:r>
                <a:rPr lang="en-AU" dirty="0"/>
                <a:t> </a:t>
              </a:r>
              <a:r>
                <a:rPr lang="en-AU" dirty="0" err="1" smtClean="0"/>
                <a:t>jejaring</a:t>
              </a:r>
              <a:r>
                <a:rPr lang="en-AU" dirty="0" smtClean="0"/>
                <a:t> </a:t>
              </a:r>
              <a:r>
                <a:rPr lang="en-AU" dirty="0" err="1" smtClean="0"/>
                <a:t>dukungan</a:t>
              </a:r>
              <a:endParaRPr lang="en-AU" dirty="0"/>
            </a:p>
          </p:txBody>
        </p:sp>
      </p:grpSp>
      <p:grpSp>
        <p:nvGrpSpPr>
          <p:cNvPr id="39" name="Group 38"/>
          <p:cNvGrpSpPr/>
          <p:nvPr/>
        </p:nvGrpSpPr>
        <p:grpSpPr>
          <a:xfrm>
            <a:off x="684363" y="3441625"/>
            <a:ext cx="2024266" cy="1233400"/>
            <a:chOff x="0" y="450105"/>
            <a:chExt cx="2677914" cy="1606748"/>
          </a:xfrm>
        </p:grpSpPr>
        <p:sp>
          <p:nvSpPr>
            <p:cNvPr id="40" name="Rectangle 39"/>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1" name="Rectangle 40"/>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1800" dirty="0" err="1"/>
                <a:t>Kewenangan</a:t>
              </a:r>
              <a:r>
                <a:rPr lang="en-AU" sz="1800" dirty="0"/>
                <a:t> </a:t>
              </a:r>
              <a:r>
                <a:rPr lang="en-AU" sz="1800" dirty="0" err="1"/>
                <a:t>penetapan</a:t>
              </a:r>
              <a:r>
                <a:rPr lang="en-AU" sz="1800" dirty="0"/>
                <a:t> </a:t>
              </a:r>
              <a:r>
                <a:rPr lang="en-AU" sz="1800" dirty="0" err="1"/>
                <a:t>tarif</a:t>
              </a:r>
              <a:r>
                <a:rPr lang="en-AU" sz="1800" dirty="0"/>
                <a:t> </a:t>
              </a:r>
              <a:r>
                <a:rPr lang="en-AU" sz="1800" dirty="0" err="1"/>
                <a:t>dan</a:t>
              </a:r>
              <a:r>
                <a:rPr lang="en-AU" sz="1800" dirty="0"/>
                <a:t> </a:t>
              </a:r>
              <a:r>
                <a:rPr lang="en-AU" sz="1800" dirty="0" err="1"/>
                <a:t>pemungutan</a:t>
              </a:r>
              <a:r>
                <a:rPr lang="en-AU" sz="1800" dirty="0"/>
                <a:t> </a:t>
              </a:r>
              <a:r>
                <a:rPr lang="en-AU" sz="1800" dirty="0" err="1"/>
                <a:t>iuran</a:t>
              </a:r>
              <a:endParaRPr lang="en-AU" sz="1800" dirty="0"/>
            </a:p>
          </p:txBody>
        </p:sp>
      </p:grpSp>
      <p:grpSp>
        <p:nvGrpSpPr>
          <p:cNvPr id="42" name="Group 41"/>
          <p:cNvGrpSpPr/>
          <p:nvPr/>
        </p:nvGrpSpPr>
        <p:grpSpPr>
          <a:xfrm>
            <a:off x="684363" y="4799777"/>
            <a:ext cx="2024266" cy="1233400"/>
            <a:chOff x="0" y="450105"/>
            <a:chExt cx="2677914" cy="1606748"/>
          </a:xfrm>
        </p:grpSpPr>
        <p:sp>
          <p:nvSpPr>
            <p:cNvPr id="43" name="Rectangle 42"/>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4" name="Rectangle 43"/>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Mencocokkan</a:t>
              </a:r>
              <a:r>
                <a:rPr lang="en-AU" dirty="0"/>
                <a:t> </a:t>
              </a:r>
              <a:r>
                <a:rPr lang="en-AU" dirty="0" err="1"/>
                <a:t>pembiayaan</a:t>
              </a:r>
              <a:r>
                <a:rPr lang="en-AU" dirty="0"/>
                <a:t> </a:t>
              </a:r>
              <a:r>
                <a:rPr lang="en-AU" dirty="0" err="1"/>
                <a:t>inovatif</a:t>
              </a:r>
              <a:r>
                <a:rPr lang="en-AU" dirty="0"/>
                <a:t> </a:t>
              </a:r>
              <a:r>
                <a:rPr lang="en-AU" dirty="0" err="1"/>
                <a:t>sesuai</a:t>
              </a:r>
              <a:r>
                <a:rPr lang="en-AU" dirty="0"/>
                <a:t> </a:t>
              </a:r>
              <a:r>
                <a:rPr lang="en-AU" dirty="0" err="1"/>
                <a:t>kebutuhan</a:t>
              </a:r>
              <a:endParaRPr lang="en-AU" dirty="0"/>
            </a:p>
          </p:txBody>
        </p:sp>
      </p:grpSp>
      <p:grpSp>
        <p:nvGrpSpPr>
          <p:cNvPr id="45" name="Group 44"/>
          <p:cNvGrpSpPr/>
          <p:nvPr/>
        </p:nvGrpSpPr>
        <p:grpSpPr>
          <a:xfrm>
            <a:off x="684363" y="6188932"/>
            <a:ext cx="2024266" cy="1233400"/>
            <a:chOff x="0" y="450105"/>
            <a:chExt cx="2677914" cy="1606748"/>
          </a:xfrm>
        </p:grpSpPr>
        <p:sp>
          <p:nvSpPr>
            <p:cNvPr id="46" name="Rectangle 45"/>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7" name="Rectangle 46"/>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Membina</a:t>
              </a:r>
              <a:r>
                <a:rPr lang="en-AU" dirty="0"/>
                <a:t> </a:t>
              </a:r>
              <a:r>
                <a:rPr lang="en-AU" dirty="0" err="1"/>
                <a:t>wirausaha</a:t>
              </a:r>
              <a:r>
                <a:rPr lang="en-AU" dirty="0"/>
                <a:t> </a:t>
              </a:r>
              <a:r>
                <a:rPr lang="en-AU" dirty="0" err="1"/>
                <a:t>inovasi</a:t>
              </a:r>
              <a:endParaRPr lang="en-AU" dirty="0"/>
            </a:p>
          </p:txBody>
        </p:sp>
      </p:grpSp>
    </p:spTree>
    <p:extLst>
      <p:ext uri="{BB962C8B-B14F-4D97-AF65-F5344CB8AC3E}">
        <p14:creationId xmlns:p14="http://schemas.microsoft.com/office/powerpoint/2010/main" val="364405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707" y="579314"/>
            <a:ext cx="9872140" cy="2059038"/>
          </a:xfrm>
          <a:solidFill>
            <a:schemeClr val="lt1">
              <a:alpha val="90000"/>
            </a:schemeClr>
          </a:solidFill>
        </p:spPr>
        <p:txBody>
          <a:bodyPr anchor="ctr" anchorCtr="0">
            <a:noAutofit/>
          </a:bodyPr>
          <a:lstStyle/>
          <a:p>
            <a:pPr>
              <a:spcAft>
                <a:spcPts val="570"/>
              </a:spcAft>
            </a:pPr>
            <a:r>
              <a:rPr lang="en-US" sz="2300" dirty="0" err="1">
                <a:solidFill>
                  <a:schemeClr val="tx1"/>
                </a:solidFill>
              </a:rPr>
              <a:t>Pedoman</a:t>
            </a:r>
            <a:r>
              <a:rPr lang="en-US" sz="2300" dirty="0">
                <a:solidFill>
                  <a:schemeClr val="tx1"/>
                </a:solidFill>
              </a:rPr>
              <a:t> </a:t>
            </a:r>
            <a:r>
              <a:rPr lang="en-US" sz="2300" dirty="0" err="1">
                <a:solidFill>
                  <a:schemeClr val="tx1"/>
                </a:solidFill>
              </a:rPr>
              <a:t>ini</a:t>
            </a:r>
            <a:r>
              <a:rPr lang="en-US" sz="2300" dirty="0">
                <a:solidFill>
                  <a:schemeClr val="tx1"/>
                </a:solidFill>
              </a:rPr>
              <a:t> </a:t>
            </a:r>
            <a:r>
              <a:rPr lang="en-US" sz="2300" dirty="0" err="1">
                <a:solidFill>
                  <a:schemeClr val="tx1"/>
                </a:solidFill>
              </a:rPr>
              <a:t>dikembangkan</a:t>
            </a:r>
            <a:r>
              <a:rPr lang="en-US" sz="2300" dirty="0">
                <a:solidFill>
                  <a:schemeClr val="tx1"/>
                </a:solidFill>
              </a:rPr>
              <a:t> </a:t>
            </a:r>
            <a:r>
              <a:rPr lang="en-US" sz="2300" dirty="0" err="1">
                <a:solidFill>
                  <a:schemeClr val="tx1"/>
                </a:solidFill>
              </a:rPr>
              <a:t>dari</a:t>
            </a:r>
            <a:r>
              <a:rPr lang="en-US" sz="2300" dirty="0">
                <a:solidFill>
                  <a:schemeClr val="tx1"/>
                </a:solidFill>
              </a:rPr>
              <a:t> </a:t>
            </a:r>
            <a:r>
              <a:rPr lang="en-US" sz="2300" dirty="0" err="1">
                <a:solidFill>
                  <a:schemeClr val="tx1"/>
                </a:solidFill>
              </a:rPr>
              <a:t>sebuah</a:t>
            </a:r>
            <a:r>
              <a:rPr lang="en-US" sz="2300" dirty="0">
                <a:solidFill>
                  <a:schemeClr val="tx1"/>
                </a:solidFill>
              </a:rPr>
              <a:t> </a:t>
            </a:r>
            <a:r>
              <a:rPr lang="en-US" sz="2300" dirty="0" err="1">
                <a:solidFill>
                  <a:schemeClr val="tx1"/>
                </a:solidFill>
              </a:rPr>
              <a:t>sintesis</a:t>
            </a:r>
            <a:r>
              <a:rPr lang="en-US" sz="2300" dirty="0">
                <a:solidFill>
                  <a:schemeClr val="tx1"/>
                </a:solidFill>
              </a:rPr>
              <a:t> </a:t>
            </a:r>
            <a:r>
              <a:rPr lang="en-US" sz="2300" dirty="0" err="1">
                <a:solidFill>
                  <a:schemeClr val="tx1"/>
                </a:solidFill>
              </a:rPr>
              <a:t>proyek</a:t>
            </a:r>
            <a:r>
              <a:rPr lang="en-US" sz="2300" dirty="0">
                <a:solidFill>
                  <a:schemeClr val="tx1"/>
                </a:solidFill>
              </a:rPr>
              <a:t> </a:t>
            </a:r>
            <a:r>
              <a:rPr lang="en-US" sz="2300" dirty="0" err="1">
                <a:solidFill>
                  <a:schemeClr val="tx1"/>
                </a:solidFill>
              </a:rPr>
              <a:t>penelitian</a:t>
            </a:r>
            <a:r>
              <a:rPr lang="en-US" sz="2300" dirty="0">
                <a:solidFill>
                  <a:schemeClr val="tx1"/>
                </a:solidFill>
              </a:rPr>
              <a:t> </a:t>
            </a:r>
            <a:r>
              <a:rPr lang="en-US" sz="2300" dirty="0" err="1">
                <a:solidFill>
                  <a:schemeClr val="tx1"/>
                </a:solidFill>
              </a:rPr>
              <a:t>aksi</a:t>
            </a:r>
            <a:r>
              <a:rPr lang="en-US" sz="2300" dirty="0">
                <a:solidFill>
                  <a:schemeClr val="tx1"/>
                </a:solidFill>
              </a:rPr>
              <a:t> </a:t>
            </a:r>
            <a:r>
              <a:rPr lang="en-US" sz="2300" dirty="0" err="1">
                <a:solidFill>
                  <a:schemeClr val="tx1"/>
                </a:solidFill>
              </a:rPr>
              <a:t>transdisipliner</a:t>
            </a:r>
            <a:r>
              <a:rPr lang="en-US" sz="2300" dirty="0">
                <a:solidFill>
                  <a:schemeClr val="tx1"/>
                </a:solidFill>
              </a:rPr>
              <a:t> </a:t>
            </a:r>
            <a:r>
              <a:rPr lang="en-US" sz="2300" dirty="0" err="1">
                <a:solidFill>
                  <a:schemeClr val="tx1"/>
                </a:solidFill>
              </a:rPr>
              <a:t>selama</a:t>
            </a:r>
            <a:r>
              <a:rPr lang="en-US" sz="2300" dirty="0">
                <a:solidFill>
                  <a:schemeClr val="tx1"/>
                </a:solidFill>
              </a:rPr>
              <a:t> </a:t>
            </a:r>
            <a:r>
              <a:rPr lang="en-US" sz="2300" dirty="0" err="1">
                <a:solidFill>
                  <a:schemeClr val="tx1"/>
                </a:solidFill>
              </a:rPr>
              <a:t>tiga</a:t>
            </a:r>
            <a:r>
              <a:rPr lang="en-US" sz="2300" dirty="0">
                <a:solidFill>
                  <a:schemeClr val="tx1"/>
                </a:solidFill>
              </a:rPr>
              <a:t> </a:t>
            </a:r>
            <a:r>
              <a:rPr lang="en-US" sz="2300" dirty="0" err="1">
                <a:solidFill>
                  <a:schemeClr val="tx1"/>
                </a:solidFill>
              </a:rPr>
              <a:t>tahun</a:t>
            </a:r>
            <a:r>
              <a:rPr lang="en-US" sz="2300" dirty="0">
                <a:solidFill>
                  <a:schemeClr val="tx1"/>
                </a:solidFill>
              </a:rPr>
              <a:t> (</a:t>
            </a:r>
            <a:r>
              <a:rPr lang="en-US" sz="2300" dirty="0" err="1">
                <a:solidFill>
                  <a:schemeClr val="tx1"/>
                </a:solidFill>
              </a:rPr>
              <a:t>lihat</a:t>
            </a:r>
            <a:r>
              <a:rPr lang="en-US" sz="2300" dirty="0">
                <a:solidFill>
                  <a:schemeClr val="tx1"/>
                </a:solidFill>
              </a:rPr>
              <a:t> </a:t>
            </a:r>
            <a:r>
              <a:rPr lang="en-US" sz="2300" dirty="0" err="1">
                <a:solidFill>
                  <a:schemeClr val="tx1"/>
                </a:solidFill>
              </a:rPr>
              <a:t>communitysanitationgovernance.info</a:t>
            </a:r>
            <a:r>
              <a:rPr lang="en-US" sz="2300" dirty="0">
                <a:solidFill>
                  <a:schemeClr val="tx1"/>
                </a:solidFill>
              </a:rPr>
              <a:t>).</a:t>
            </a:r>
            <a:endParaRPr lang="en-AU" sz="2300" dirty="0">
              <a:solidFill>
                <a:schemeClr val="tx1"/>
              </a:solidFill>
            </a:endParaRPr>
          </a:p>
          <a:p>
            <a:pPr>
              <a:spcAft>
                <a:spcPts val="570"/>
              </a:spcAft>
            </a:pPr>
            <a:r>
              <a:rPr lang="en-AU" sz="2300" dirty="0" err="1">
                <a:solidFill>
                  <a:schemeClr val="tx1"/>
                </a:solidFill>
              </a:rPr>
              <a:t>Untuk</a:t>
            </a:r>
            <a:r>
              <a:rPr lang="en-AU" sz="2300" dirty="0">
                <a:solidFill>
                  <a:schemeClr val="tx1"/>
                </a:solidFill>
              </a:rPr>
              <a:t> </a:t>
            </a:r>
            <a:r>
              <a:rPr lang="en-AU" sz="2300" dirty="0" err="1">
                <a:solidFill>
                  <a:schemeClr val="tx1"/>
                </a:solidFill>
              </a:rPr>
              <a:t>memantau</a:t>
            </a:r>
            <a:r>
              <a:rPr lang="en-AU" sz="2300" dirty="0">
                <a:solidFill>
                  <a:schemeClr val="tx1"/>
                </a:solidFill>
              </a:rPr>
              <a:t> </a:t>
            </a:r>
            <a:r>
              <a:rPr lang="en-AU" sz="2300" dirty="0" err="1">
                <a:solidFill>
                  <a:schemeClr val="tx1"/>
                </a:solidFill>
              </a:rPr>
              <a:t>dampak</a:t>
            </a:r>
            <a:r>
              <a:rPr lang="en-AU" sz="2300" dirty="0">
                <a:solidFill>
                  <a:schemeClr val="tx1"/>
                </a:solidFill>
              </a:rPr>
              <a:t> </a:t>
            </a:r>
            <a:r>
              <a:rPr lang="en-AU" sz="2300" dirty="0" err="1">
                <a:solidFill>
                  <a:schemeClr val="tx1"/>
                </a:solidFill>
              </a:rPr>
              <a:t>bahan</a:t>
            </a:r>
            <a:r>
              <a:rPr lang="en-AU" sz="2300" dirty="0">
                <a:solidFill>
                  <a:schemeClr val="tx1"/>
                </a:solidFill>
              </a:rPr>
              <a:t> </a:t>
            </a:r>
            <a:r>
              <a:rPr lang="en-AU" sz="2300" dirty="0" err="1">
                <a:solidFill>
                  <a:schemeClr val="tx1"/>
                </a:solidFill>
              </a:rPr>
              <a:t>pedoman</a:t>
            </a:r>
            <a:r>
              <a:rPr lang="en-AU" sz="2300" dirty="0">
                <a:solidFill>
                  <a:schemeClr val="tx1"/>
                </a:solidFill>
              </a:rPr>
              <a:t> </a:t>
            </a:r>
            <a:r>
              <a:rPr lang="en-AU" sz="2300" dirty="0" err="1">
                <a:solidFill>
                  <a:schemeClr val="tx1"/>
                </a:solidFill>
              </a:rPr>
              <a:t>ini</a:t>
            </a:r>
            <a:r>
              <a:rPr lang="en-AU" sz="2300" dirty="0">
                <a:solidFill>
                  <a:schemeClr val="tx1"/>
                </a:solidFill>
              </a:rPr>
              <a:t>, kami </a:t>
            </a:r>
            <a:r>
              <a:rPr lang="en-AU" sz="2300" dirty="0" err="1">
                <a:solidFill>
                  <a:schemeClr val="tx1"/>
                </a:solidFill>
              </a:rPr>
              <a:t>akan</a:t>
            </a:r>
            <a:r>
              <a:rPr lang="en-AU" sz="2300" dirty="0">
                <a:solidFill>
                  <a:schemeClr val="tx1"/>
                </a:solidFill>
              </a:rPr>
              <a:t> </a:t>
            </a:r>
            <a:r>
              <a:rPr lang="en-AU" sz="2300" dirty="0" err="1">
                <a:solidFill>
                  <a:schemeClr val="tx1"/>
                </a:solidFill>
              </a:rPr>
              <a:t>senang</a:t>
            </a:r>
            <a:r>
              <a:rPr lang="en-AU" sz="2300" dirty="0">
                <a:solidFill>
                  <a:schemeClr val="tx1"/>
                </a:solidFill>
              </a:rPr>
              <a:t> </a:t>
            </a:r>
            <a:r>
              <a:rPr lang="en-AU" sz="2300" dirty="0" err="1">
                <a:solidFill>
                  <a:schemeClr val="tx1"/>
                </a:solidFill>
              </a:rPr>
              <a:t>untuk</a:t>
            </a:r>
            <a:r>
              <a:rPr lang="en-AU" sz="2300" dirty="0">
                <a:solidFill>
                  <a:schemeClr val="tx1"/>
                </a:solidFill>
              </a:rPr>
              <a:t> </a:t>
            </a:r>
            <a:r>
              <a:rPr lang="en-AU" sz="2300" dirty="0" err="1">
                <a:solidFill>
                  <a:schemeClr val="tx1"/>
                </a:solidFill>
              </a:rPr>
              <a:t>mendapatkan</a:t>
            </a:r>
            <a:r>
              <a:rPr lang="en-AU" sz="2300" dirty="0">
                <a:solidFill>
                  <a:schemeClr val="tx1"/>
                </a:solidFill>
              </a:rPr>
              <a:t> </a:t>
            </a:r>
            <a:r>
              <a:rPr lang="en-AU" sz="2300" dirty="0" err="1">
                <a:solidFill>
                  <a:schemeClr val="tx1"/>
                </a:solidFill>
              </a:rPr>
              <a:t>umpan</a:t>
            </a:r>
            <a:r>
              <a:rPr lang="en-AU" sz="2300" dirty="0">
                <a:solidFill>
                  <a:schemeClr val="tx1"/>
                </a:solidFill>
              </a:rPr>
              <a:t> </a:t>
            </a:r>
            <a:r>
              <a:rPr lang="en-AU" sz="2300" dirty="0" err="1">
                <a:solidFill>
                  <a:schemeClr val="tx1"/>
                </a:solidFill>
              </a:rPr>
              <a:t>balik</a:t>
            </a:r>
            <a:r>
              <a:rPr lang="en-AU" sz="2300" dirty="0">
                <a:solidFill>
                  <a:schemeClr val="tx1"/>
                </a:solidFill>
              </a:rPr>
              <a:t> </a:t>
            </a:r>
            <a:r>
              <a:rPr lang="en-AU" sz="2300" dirty="0" err="1">
                <a:solidFill>
                  <a:schemeClr val="tx1"/>
                </a:solidFill>
              </a:rPr>
              <a:t>atas</a:t>
            </a:r>
            <a:r>
              <a:rPr lang="en-AU" sz="2300" dirty="0">
                <a:solidFill>
                  <a:schemeClr val="tx1"/>
                </a:solidFill>
              </a:rPr>
              <a:t> </a:t>
            </a:r>
            <a:r>
              <a:rPr lang="en-AU" sz="2300" dirty="0" err="1">
                <a:solidFill>
                  <a:schemeClr val="tx1"/>
                </a:solidFill>
              </a:rPr>
              <a:t>hal-hal</a:t>
            </a:r>
            <a:r>
              <a:rPr lang="en-AU" sz="2300" dirty="0">
                <a:solidFill>
                  <a:schemeClr val="tx1"/>
                </a:solidFill>
              </a:rPr>
              <a:t> yang </a:t>
            </a:r>
            <a:r>
              <a:rPr lang="en-AU" sz="2300" dirty="0" err="1">
                <a:solidFill>
                  <a:schemeClr val="tx1"/>
                </a:solidFill>
              </a:rPr>
              <a:t>menarik</a:t>
            </a:r>
            <a:r>
              <a:rPr lang="en-AU" sz="2300" dirty="0">
                <a:solidFill>
                  <a:schemeClr val="tx1"/>
                </a:solidFill>
              </a:rPr>
              <a:t> </a:t>
            </a:r>
            <a:r>
              <a:rPr lang="en-AU" sz="2300" dirty="0" err="1">
                <a:solidFill>
                  <a:schemeClr val="tx1"/>
                </a:solidFill>
              </a:rPr>
              <a:t>perhatian</a:t>
            </a:r>
            <a:r>
              <a:rPr lang="en-AU" sz="2300" dirty="0">
                <a:solidFill>
                  <a:schemeClr val="tx1"/>
                </a:solidFill>
              </a:rPr>
              <a:t> </a:t>
            </a:r>
            <a:r>
              <a:rPr lang="en-AU" sz="2300" dirty="0" err="1">
                <a:solidFill>
                  <a:schemeClr val="tx1"/>
                </a:solidFill>
              </a:rPr>
              <a:t>anda</a:t>
            </a:r>
            <a:r>
              <a:rPr lang="en-AU" sz="2300" dirty="0">
                <a:solidFill>
                  <a:schemeClr val="tx1"/>
                </a:solidFill>
              </a:rPr>
              <a:t> </a:t>
            </a:r>
            <a:r>
              <a:rPr lang="en-AU" sz="2300" dirty="0" err="1">
                <a:solidFill>
                  <a:schemeClr val="tx1"/>
                </a:solidFill>
              </a:rPr>
              <a:t>dan</a:t>
            </a:r>
            <a:r>
              <a:rPr lang="en-AU" sz="2300" dirty="0">
                <a:solidFill>
                  <a:schemeClr val="tx1"/>
                </a:solidFill>
              </a:rPr>
              <a:t> </a:t>
            </a:r>
            <a:r>
              <a:rPr lang="en-AU" sz="2300" dirty="0" err="1">
                <a:solidFill>
                  <a:schemeClr val="tx1"/>
                </a:solidFill>
              </a:rPr>
              <a:t>apa</a:t>
            </a:r>
            <a:r>
              <a:rPr lang="en-AU" sz="2300" dirty="0">
                <a:solidFill>
                  <a:schemeClr val="tx1"/>
                </a:solidFill>
              </a:rPr>
              <a:t> yang </a:t>
            </a:r>
            <a:r>
              <a:rPr lang="en-AU" sz="2300" dirty="0" err="1">
                <a:solidFill>
                  <a:schemeClr val="tx1"/>
                </a:solidFill>
              </a:rPr>
              <a:t>dirasa</a:t>
            </a:r>
            <a:r>
              <a:rPr lang="en-AU" sz="2300" dirty="0">
                <a:solidFill>
                  <a:schemeClr val="tx1"/>
                </a:solidFill>
              </a:rPr>
              <a:t> </a:t>
            </a:r>
            <a:r>
              <a:rPr lang="en-AU" sz="2300" dirty="0" err="1">
                <a:solidFill>
                  <a:schemeClr val="tx1"/>
                </a:solidFill>
              </a:rPr>
              <a:t>belum</a:t>
            </a:r>
            <a:r>
              <a:rPr lang="en-AU" sz="2300" dirty="0">
                <a:solidFill>
                  <a:schemeClr val="tx1"/>
                </a:solidFill>
              </a:rPr>
              <a:t> </a:t>
            </a:r>
            <a:r>
              <a:rPr lang="en-AU" sz="2300" dirty="0" err="1">
                <a:solidFill>
                  <a:schemeClr val="tx1"/>
                </a:solidFill>
              </a:rPr>
              <a:t>tercakup</a:t>
            </a:r>
            <a:r>
              <a:rPr lang="en-AU" sz="2300" dirty="0">
                <a:solidFill>
                  <a:schemeClr val="tx1"/>
                </a:solidFill>
              </a:rPr>
              <a:t>. </a:t>
            </a:r>
            <a:r>
              <a:rPr lang="en-AU" sz="2300" dirty="0" err="1">
                <a:solidFill>
                  <a:schemeClr val="tx1"/>
                </a:solidFill>
              </a:rPr>
              <a:t>Jika</a:t>
            </a:r>
            <a:r>
              <a:rPr lang="en-AU" sz="2300" dirty="0">
                <a:solidFill>
                  <a:schemeClr val="tx1"/>
                </a:solidFill>
              </a:rPr>
              <a:t> </a:t>
            </a:r>
            <a:r>
              <a:rPr lang="en-AU" sz="2300" dirty="0" err="1">
                <a:solidFill>
                  <a:schemeClr val="tx1"/>
                </a:solidFill>
              </a:rPr>
              <a:t>anda</a:t>
            </a:r>
            <a:r>
              <a:rPr lang="en-AU" sz="2300" dirty="0">
                <a:solidFill>
                  <a:schemeClr val="tx1"/>
                </a:solidFill>
              </a:rPr>
              <a:t> </a:t>
            </a:r>
            <a:r>
              <a:rPr lang="en-AU" sz="2300" dirty="0" err="1">
                <a:solidFill>
                  <a:schemeClr val="tx1"/>
                </a:solidFill>
              </a:rPr>
              <a:t>memiliki</a:t>
            </a:r>
            <a:r>
              <a:rPr lang="en-AU" sz="2300" dirty="0">
                <a:solidFill>
                  <a:schemeClr val="tx1"/>
                </a:solidFill>
              </a:rPr>
              <a:t> </a:t>
            </a:r>
            <a:r>
              <a:rPr lang="en-AU" sz="2300" dirty="0" err="1">
                <a:solidFill>
                  <a:schemeClr val="tx1"/>
                </a:solidFill>
              </a:rPr>
              <a:t>kritik</a:t>
            </a:r>
            <a:r>
              <a:rPr lang="en-AU" sz="2300" dirty="0">
                <a:solidFill>
                  <a:schemeClr val="tx1"/>
                </a:solidFill>
              </a:rPr>
              <a:t> </a:t>
            </a:r>
            <a:r>
              <a:rPr lang="en-AU" sz="2300" dirty="0" err="1">
                <a:solidFill>
                  <a:schemeClr val="tx1"/>
                </a:solidFill>
              </a:rPr>
              <a:t>atau</a:t>
            </a:r>
            <a:r>
              <a:rPr lang="en-AU" sz="2300" dirty="0">
                <a:solidFill>
                  <a:schemeClr val="tx1"/>
                </a:solidFill>
              </a:rPr>
              <a:t> saran, </a:t>
            </a:r>
            <a:r>
              <a:rPr lang="en-AU" sz="2300" dirty="0" err="1">
                <a:solidFill>
                  <a:schemeClr val="tx1"/>
                </a:solidFill>
              </a:rPr>
              <a:t>silakan</a:t>
            </a:r>
            <a:r>
              <a:rPr lang="en-AU" sz="2300" dirty="0">
                <a:solidFill>
                  <a:schemeClr val="tx1"/>
                </a:solidFill>
              </a:rPr>
              <a:t> </a:t>
            </a:r>
            <a:r>
              <a:rPr lang="en-AU" sz="2300" dirty="0" err="1">
                <a:solidFill>
                  <a:schemeClr val="tx1"/>
                </a:solidFill>
              </a:rPr>
              <a:t>hubungi</a:t>
            </a:r>
            <a:r>
              <a:rPr lang="en-AU" sz="2300" dirty="0">
                <a:solidFill>
                  <a:schemeClr val="tx1"/>
                </a:solidFill>
              </a:rPr>
              <a:t> kami (</a:t>
            </a:r>
            <a:r>
              <a:rPr lang="en-AU" sz="2300" dirty="0" err="1">
                <a:solidFill>
                  <a:schemeClr val="tx1"/>
                </a:solidFill>
              </a:rPr>
              <a:t>lihat</a:t>
            </a:r>
            <a:r>
              <a:rPr lang="en-AU" sz="2300" dirty="0">
                <a:solidFill>
                  <a:schemeClr val="tx1"/>
                </a:solidFill>
              </a:rPr>
              <a:t> slide </a:t>
            </a:r>
            <a:r>
              <a:rPr lang="en-AU" sz="2300" dirty="0" err="1">
                <a:solidFill>
                  <a:schemeClr val="tx1"/>
                </a:solidFill>
              </a:rPr>
              <a:t>terakhir</a:t>
            </a:r>
            <a:r>
              <a:rPr lang="en-AU" sz="2300" dirty="0">
                <a:solidFill>
                  <a:schemeClr val="tx1"/>
                </a:solidFill>
              </a:rPr>
              <a:t>).</a:t>
            </a:r>
          </a:p>
        </p:txBody>
      </p:sp>
      <p:sp>
        <p:nvSpPr>
          <p:cNvPr id="5" name="TextBox 4"/>
          <p:cNvSpPr txBox="1"/>
          <p:nvPr/>
        </p:nvSpPr>
        <p:spPr>
          <a:xfrm>
            <a:off x="447707" y="3097227"/>
            <a:ext cx="9872140" cy="3013813"/>
          </a:xfrm>
          <a:prstGeom prst="rect">
            <a:avLst/>
          </a:prstGeom>
          <a:noFill/>
        </p:spPr>
        <p:txBody>
          <a:bodyPr wrap="square" lIns="104306" tIns="52153" rIns="104306" bIns="52153" rtlCol="0">
            <a:spAutoFit/>
          </a:bodyPr>
          <a:lstStyle/>
          <a:p>
            <a:pPr>
              <a:spcAft>
                <a:spcPts val="570"/>
              </a:spcAft>
              <a:defRPr/>
            </a:pPr>
            <a:r>
              <a:rPr lang="en-AU" sz="1600" b="1" dirty="0" err="1">
                <a:solidFill>
                  <a:schemeClr val="tx1">
                    <a:lumMod val="75000"/>
                    <a:lumOff val="25000"/>
                  </a:schemeClr>
                </a:solidFill>
                <a:cs typeface="Helvetica"/>
              </a:rPr>
              <a:t>Mohon</a:t>
            </a:r>
            <a:r>
              <a:rPr lang="en-AU" sz="1600" b="1" dirty="0">
                <a:solidFill>
                  <a:schemeClr val="tx1">
                    <a:lumMod val="75000"/>
                    <a:lumOff val="25000"/>
                  </a:schemeClr>
                </a:solidFill>
                <a:cs typeface="Helvetica"/>
              </a:rPr>
              <a:t> </a:t>
            </a:r>
            <a:r>
              <a:rPr lang="en-AU" sz="1600" b="1" dirty="0" err="1">
                <a:solidFill>
                  <a:schemeClr val="tx1">
                    <a:lumMod val="75000"/>
                    <a:lumOff val="25000"/>
                  </a:schemeClr>
                </a:solidFill>
                <a:cs typeface="Helvetica"/>
              </a:rPr>
              <a:t>dokumen</a:t>
            </a:r>
            <a:r>
              <a:rPr lang="en-AU" sz="1600" b="1" dirty="0">
                <a:solidFill>
                  <a:schemeClr val="tx1">
                    <a:lumMod val="75000"/>
                    <a:lumOff val="25000"/>
                  </a:schemeClr>
                </a:solidFill>
                <a:cs typeface="Helvetica"/>
              </a:rPr>
              <a:t> </a:t>
            </a:r>
            <a:r>
              <a:rPr lang="en-AU" sz="1600" b="1" dirty="0" err="1">
                <a:solidFill>
                  <a:schemeClr val="tx1">
                    <a:lumMod val="75000"/>
                    <a:lumOff val="25000"/>
                  </a:schemeClr>
                </a:solidFill>
                <a:cs typeface="Helvetica"/>
              </a:rPr>
              <a:t>ini</a:t>
            </a:r>
            <a:r>
              <a:rPr lang="en-AU" sz="1600" b="1" dirty="0">
                <a:solidFill>
                  <a:schemeClr val="tx1">
                    <a:lumMod val="75000"/>
                    <a:lumOff val="25000"/>
                  </a:schemeClr>
                </a:solidFill>
                <a:cs typeface="Helvetica"/>
              </a:rPr>
              <a:t> </a:t>
            </a:r>
            <a:r>
              <a:rPr lang="en-AU" sz="1600" b="1" dirty="0" err="1">
                <a:solidFill>
                  <a:schemeClr val="tx1">
                    <a:lumMod val="75000"/>
                    <a:lumOff val="25000"/>
                  </a:schemeClr>
                </a:solidFill>
                <a:cs typeface="Helvetica"/>
              </a:rPr>
              <a:t>dikutip</a:t>
            </a:r>
            <a:r>
              <a:rPr lang="en-AU" sz="1600" b="1" dirty="0">
                <a:solidFill>
                  <a:schemeClr val="tx1">
                    <a:lumMod val="75000"/>
                    <a:lumOff val="25000"/>
                  </a:schemeClr>
                </a:solidFill>
                <a:cs typeface="Helvetica"/>
              </a:rPr>
              <a:t> </a:t>
            </a:r>
            <a:r>
              <a:rPr lang="en-AU" sz="1600" b="1" dirty="0" err="1">
                <a:solidFill>
                  <a:schemeClr val="tx1">
                    <a:lumMod val="75000"/>
                    <a:lumOff val="25000"/>
                  </a:schemeClr>
                </a:solidFill>
                <a:cs typeface="Helvetica"/>
              </a:rPr>
              <a:t>sebagai</a:t>
            </a:r>
            <a:r>
              <a:rPr lang="en-AU" sz="1600" b="1" dirty="0">
                <a:solidFill>
                  <a:schemeClr val="tx1">
                    <a:lumMod val="75000"/>
                    <a:lumOff val="25000"/>
                  </a:schemeClr>
                </a:solidFill>
                <a:cs typeface="Helvetica"/>
              </a:rPr>
              <a:t> </a:t>
            </a:r>
            <a:r>
              <a:rPr lang="en-AU" sz="1600" b="1" dirty="0" err="1">
                <a:solidFill>
                  <a:schemeClr val="tx1">
                    <a:lumMod val="75000"/>
                    <a:lumOff val="25000"/>
                  </a:schemeClr>
                </a:solidFill>
                <a:cs typeface="Helvetica"/>
              </a:rPr>
              <a:t>berikut</a:t>
            </a:r>
            <a:r>
              <a:rPr lang="en-AU" sz="1600" b="1" dirty="0">
                <a:solidFill>
                  <a:schemeClr val="tx1">
                    <a:lumMod val="75000"/>
                    <a:lumOff val="25000"/>
                  </a:schemeClr>
                </a:solidFill>
                <a:cs typeface="Helvetica"/>
              </a:rPr>
              <a:t>: </a:t>
            </a:r>
          </a:p>
          <a:p>
            <a:pPr>
              <a:defRPr/>
            </a:pPr>
            <a:r>
              <a:rPr lang="en-AU" sz="1400" dirty="0">
                <a:solidFill>
                  <a:schemeClr val="tx1">
                    <a:lumMod val="75000"/>
                    <a:lumOff val="25000"/>
                  </a:schemeClr>
                </a:solidFill>
                <a:cs typeface="Helvetica"/>
              </a:rPr>
              <a:t>Mitchell C, Ross K, </a:t>
            </a:r>
            <a:r>
              <a:rPr lang="en-AU" sz="1400" dirty="0" err="1">
                <a:solidFill>
                  <a:schemeClr val="tx1">
                    <a:lumMod val="75000"/>
                    <a:lumOff val="25000"/>
                  </a:schemeClr>
                </a:solidFill>
                <a:cs typeface="Helvetica"/>
              </a:rPr>
              <a:t>Puspowardoyo</a:t>
            </a:r>
            <a:r>
              <a:rPr lang="en-AU" sz="1400" dirty="0">
                <a:solidFill>
                  <a:schemeClr val="tx1">
                    <a:lumMod val="75000"/>
                    <a:lumOff val="25000"/>
                  </a:schemeClr>
                </a:solidFill>
                <a:cs typeface="Helvetica"/>
              </a:rPr>
              <a:t> P, </a:t>
            </a:r>
            <a:r>
              <a:rPr lang="en-AU" sz="1400" dirty="0" err="1">
                <a:solidFill>
                  <a:schemeClr val="tx1">
                    <a:lumMod val="75000"/>
                    <a:lumOff val="25000"/>
                  </a:schemeClr>
                </a:solidFill>
                <a:cs typeface="Helvetica"/>
              </a:rPr>
              <a:t>Rosenqvist</a:t>
            </a:r>
            <a:r>
              <a:rPr lang="en-AU" sz="1400" dirty="0">
                <a:solidFill>
                  <a:schemeClr val="tx1">
                    <a:lumMod val="75000"/>
                    <a:lumOff val="25000"/>
                  </a:schemeClr>
                </a:solidFill>
                <a:cs typeface="Helvetica"/>
              </a:rPr>
              <a:t> T, </a:t>
            </a:r>
            <a:r>
              <a:rPr lang="en-AU" sz="1400" dirty="0" err="1" smtClean="0">
                <a:solidFill>
                  <a:schemeClr val="tx1">
                    <a:lumMod val="75000"/>
                    <a:lumOff val="25000"/>
                  </a:schemeClr>
                </a:solidFill>
                <a:cs typeface="Helvetica"/>
              </a:rPr>
              <a:t>dan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Wedahuditama</a:t>
            </a:r>
            <a:r>
              <a:rPr lang="en-AU" sz="1400" dirty="0" smtClean="0">
                <a:solidFill>
                  <a:schemeClr val="tx1">
                    <a:lumMod val="75000"/>
                    <a:lumOff val="25000"/>
                  </a:schemeClr>
                </a:solidFill>
                <a:cs typeface="Helvetica"/>
              </a:rPr>
              <a:t> </a:t>
            </a:r>
            <a:r>
              <a:rPr lang="en-AU" sz="1400" dirty="0">
                <a:solidFill>
                  <a:schemeClr val="tx1">
                    <a:lumMod val="75000"/>
                    <a:lumOff val="25000"/>
                  </a:schemeClr>
                </a:solidFill>
                <a:cs typeface="Helvetica"/>
              </a:rPr>
              <a:t>F. 2016. </a:t>
            </a:r>
          </a:p>
          <a:p>
            <a:pPr>
              <a:defRPr/>
            </a:pPr>
            <a:r>
              <a:rPr lang="en-AU" sz="1400" i="1" dirty="0">
                <a:solidFill>
                  <a:schemeClr val="tx1">
                    <a:lumMod val="75000"/>
                    <a:lumOff val="25000"/>
                  </a:schemeClr>
                </a:solidFill>
                <a:cs typeface="Helvetica"/>
              </a:rPr>
              <a:t>How to design governance for lasting service? Visual resource for workshop, guided stakeholder discussion and group/individual </a:t>
            </a:r>
            <a:r>
              <a:rPr lang="en-AU" sz="1400" i="1" dirty="0" smtClean="0">
                <a:solidFill>
                  <a:schemeClr val="tx1">
                    <a:lumMod val="75000"/>
                    <a:lumOff val="25000"/>
                  </a:schemeClr>
                </a:solidFill>
                <a:cs typeface="Helvetica"/>
              </a:rPr>
              <a:t>reflection </a:t>
            </a:r>
            <a:r>
              <a:rPr lang="en-AU" sz="1400" dirty="0" smtClean="0">
                <a:solidFill>
                  <a:schemeClr val="tx1">
                    <a:lumMod val="75000"/>
                    <a:lumOff val="25000"/>
                  </a:schemeClr>
                </a:solidFill>
                <a:cs typeface="Helvetica"/>
              </a:rPr>
              <a:t>(</a:t>
            </a:r>
            <a:r>
              <a:rPr lang="en-AU" sz="1400" dirty="0" err="1" smtClean="0">
                <a:solidFill>
                  <a:schemeClr val="tx1">
                    <a:lumMod val="75000"/>
                    <a:lumOff val="25000"/>
                  </a:schemeClr>
                </a:solidFill>
                <a:cs typeface="Helvetica"/>
              </a:rPr>
              <a:t>terj</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Bagaimana</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merancang</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tata</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kelola</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untuk</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layanan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lestari</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Sumber</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daya</a:t>
            </a:r>
            <a:r>
              <a:rPr lang="en-AU" sz="1400" dirty="0" smtClean="0">
                <a:solidFill>
                  <a:schemeClr val="tx1">
                    <a:lumMod val="75000"/>
                    <a:lumOff val="25000"/>
                  </a:schemeClr>
                </a:solidFill>
                <a:cs typeface="Helvetica"/>
              </a:rPr>
              <a:t> visual </a:t>
            </a:r>
            <a:r>
              <a:rPr lang="en-AU" sz="1400" dirty="0" err="1" smtClean="0">
                <a:solidFill>
                  <a:schemeClr val="tx1">
                    <a:lumMod val="75000"/>
                    <a:lumOff val="25000"/>
                  </a:schemeClr>
                </a:solidFill>
                <a:cs typeface="Helvetica"/>
              </a:rPr>
              <a:t>untuk</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lokakarya</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diskusi</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pemangku</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kepentingan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berpanduan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dan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refleksi</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kelompok</a:t>
            </a:r>
            <a:r>
              <a:rPr lang="en-AU" sz="1400" dirty="0" smtClean="0">
                <a:solidFill>
                  <a:schemeClr val="tx1">
                    <a:lumMod val="75000"/>
                    <a:lumOff val="25000"/>
                  </a:schemeClr>
                </a:solidFill>
                <a:cs typeface="Helvetica"/>
              </a:rPr>
              <a:t>/</a:t>
            </a:r>
            <a:r>
              <a:rPr lang="en-AU" sz="1400" dirty="0" err="1" smtClean="0">
                <a:solidFill>
                  <a:schemeClr val="tx1">
                    <a:lumMod val="75000"/>
                    <a:lumOff val="25000"/>
                  </a:schemeClr>
                </a:solidFill>
                <a:cs typeface="Helvetica"/>
              </a:rPr>
              <a:t>perorangan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Disiapkan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oleh</a:t>
            </a:r>
            <a:r>
              <a:rPr lang="en-AU" sz="1400" dirty="0" smtClean="0">
                <a:solidFill>
                  <a:schemeClr val="tx1">
                    <a:lumMod val="75000"/>
                    <a:lumOff val="25000"/>
                  </a:schemeClr>
                </a:solidFill>
                <a:cs typeface="Helvetica"/>
              </a:rPr>
              <a:t> Institute for Sustainable Futures, University of Technology Sydney, </a:t>
            </a:r>
            <a:r>
              <a:rPr lang="en-AU" sz="1400" dirty="0" err="1" smtClean="0">
                <a:solidFill>
                  <a:schemeClr val="tx1">
                    <a:lumMod val="75000"/>
                    <a:lumOff val="25000"/>
                  </a:schemeClr>
                </a:solidFill>
                <a:cs typeface="Helvetica"/>
              </a:rPr>
              <a:t>sebagai</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bagian</a:t>
            </a:r>
            <a:r>
              <a:rPr lang="en-AU" sz="1400" dirty="0" smtClean="0">
                <a:solidFill>
                  <a:schemeClr val="tx1">
                    <a:lumMod val="75000"/>
                    <a:lumOff val="25000"/>
                  </a:schemeClr>
                </a:solidFill>
                <a:cs typeface="Helvetica"/>
              </a:rPr>
              <a:t> </a:t>
            </a:r>
            <a:r>
              <a:rPr lang="en-AU" sz="1400" dirty="0" err="1" smtClean="0">
                <a:solidFill>
                  <a:schemeClr val="tx1">
                    <a:lumMod val="75000"/>
                    <a:lumOff val="25000"/>
                  </a:schemeClr>
                </a:solidFill>
                <a:cs typeface="Helvetica"/>
              </a:rPr>
              <a:t>dari</a:t>
            </a:r>
            <a:r>
              <a:rPr lang="en-AU" sz="1400" dirty="0" smtClean="0">
                <a:solidFill>
                  <a:schemeClr val="tx1">
                    <a:lumMod val="75000"/>
                    <a:lumOff val="25000"/>
                  </a:schemeClr>
                </a:solidFill>
                <a:cs typeface="Helvetica"/>
              </a:rPr>
              <a:t> Australian Development Research Award Scheme Project: </a:t>
            </a:r>
            <a:r>
              <a:rPr lang="en-AU" sz="1400" i="1" dirty="0">
                <a:solidFill>
                  <a:schemeClr val="tx1">
                    <a:lumMod val="75000"/>
                    <a:lumOff val="25000"/>
                  </a:schemeClr>
                </a:solidFill>
                <a:cs typeface="Helvetica"/>
              </a:rPr>
              <a:t>Effective governance for the successful long-term operation of local scale wastewater systems </a:t>
            </a:r>
            <a:r>
              <a:rPr lang="en-AU" sz="1400" dirty="0">
                <a:solidFill>
                  <a:schemeClr val="tx1">
                    <a:lumMod val="75000"/>
                    <a:lumOff val="25000"/>
                  </a:schemeClr>
                </a:solidFill>
                <a:cs typeface="Helvetica"/>
              </a:rPr>
              <a:t>(Tata </a:t>
            </a:r>
            <a:r>
              <a:rPr lang="en-AU" sz="1400" dirty="0" err="1">
                <a:solidFill>
                  <a:schemeClr val="tx1">
                    <a:lumMod val="75000"/>
                    <a:lumOff val="25000"/>
                  </a:schemeClr>
                </a:solidFill>
                <a:cs typeface="Helvetica"/>
              </a:rPr>
              <a:t>kelola</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efektif</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untuk</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keberhasilan</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penyelenggaraan</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jangka</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panjang</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sistem</a:t>
            </a:r>
            <a:r>
              <a:rPr lang="en-AU" sz="1400" dirty="0">
                <a:solidFill>
                  <a:schemeClr val="tx1">
                    <a:lumMod val="75000"/>
                    <a:lumOff val="25000"/>
                  </a:schemeClr>
                </a:solidFill>
                <a:cs typeface="Helvetica"/>
              </a:rPr>
              <a:t> air </a:t>
            </a:r>
            <a:r>
              <a:rPr lang="en-AU" sz="1400" dirty="0" err="1">
                <a:solidFill>
                  <a:schemeClr val="tx1">
                    <a:lumMod val="75000"/>
                    <a:lumOff val="25000"/>
                  </a:schemeClr>
                </a:solidFill>
                <a:cs typeface="Helvetica"/>
              </a:rPr>
              <a:t>limbah</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skala</a:t>
            </a:r>
            <a:r>
              <a:rPr lang="en-AU" sz="1400" dirty="0">
                <a:solidFill>
                  <a:schemeClr val="tx1">
                    <a:lumMod val="75000"/>
                    <a:lumOff val="25000"/>
                  </a:schemeClr>
                </a:solidFill>
                <a:cs typeface="Helvetica"/>
              </a:rPr>
              <a:t> </a:t>
            </a:r>
            <a:r>
              <a:rPr lang="en-AU" sz="1400" dirty="0" err="1">
                <a:solidFill>
                  <a:schemeClr val="tx1">
                    <a:lumMod val="75000"/>
                    <a:lumOff val="25000"/>
                  </a:schemeClr>
                </a:solidFill>
                <a:cs typeface="Helvetica"/>
              </a:rPr>
              <a:t>lokal</a:t>
            </a:r>
            <a:r>
              <a:rPr lang="en-AU" sz="1400" dirty="0">
                <a:solidFill>
                  <a:schemeClr val="tx1">
                    <a:lumMod val="75000"/>
                    <a:lumOff val="25000"/>
                  </a:schemeClr>
                </a:solidFill>
                <a:cs typeface="Helvetica"/>
              </a:rPr>
              <a:t>).</a:t>
            </a:r>
          </a:p>
          <a:p>
            <a:endParaRPr lang="en-US" sz="1400" b="1" dirty="0">
              <a:solidFill>
                <a:schemeClr val="tx1">
                  <a:lumMod val="75000"/>
                  <a:lumOff val="25000"/>
                </a:schemeClr>
              </a:solidFill>
            </a:endParaRPr>
          </a:p>
          <a:p>
            <a:r>
              <a:rPr lang="en-US" sz="1400" b="1" dirty="0" err="1">
                <a:solidFill>
                  <a:schemeClr val="tx1">
                    <a:lumMod val="75000"/>
                    <a:lumOff val="25000"/>
                  </a:schemeClr>
                </a:solidFill>
              </a:rPr>
              <a:t>Penyangkalan</a:t>
            </a:r>
            <a:r>
              <a:rPr lang="en-US" sz="1400" b="1" dirty="0">
                <a:solidFill>
                  <a:schemeClr val="tx1">
                    <a:lumMod val="75000"/>
                    <a:lumOff val="25000"/>
                  </a:schemeClr>
                </a:solidFill>
              </a:rPr>
              <a:t>:</a:t>
            </a:r>
            <a:r>
              <a:rPr lang="en-US" sz="1400" dirty="0">
                <a:solidFill>
                  <a:schemeClr val="tx1">
                    <a:lumMod val="75000"/>
                    <a:lumOff val="25000"/>
                  </a:schemeClr>
                </a:solidFill>
              </a:rPr>
              <a:t> </a:t>
            </a:r>
            <a:br>
              <a:rPr lang="en-US" sz="1400" dirty="0">
                <a:solidFill>
                  <a:schemeClr val="tx1">
                    <a:lumMod val="75000"/>
                    <a:lumOff val="25000"/>
                  </a:schemeClr>
                </a:solidFill>
              </a:rPr>
            </a:br>
            <a:r>
              <a:rPr lang="en-US" sz="1400" dirty="0" err="1">
                <a:solidFill>
                  <a:schemeClr val="tx1">
                    <a:lumMod val="75000"/>
                    <a:lumOff val="25000"/>
                  </a:schemeClr>
                </a:solidFill>
              </a:rPr>
              <a:t>Walau</a:t>
            </a:r>
            <a:r>
              <a:rPr lang="en-US" sz="1400" dirty="0">
                <a:solidFill>
                  <a:schemeClr val="tx1">
                    <a:lumMod val="75000"/>
                    <a:lumOff val="25000"/>
                  </a:schemeClr>
                </a:solidFill>
              </a:rPr>
              <a:t> </a:t>
            </a:r>
            <a:r>
              <a:rPr lang="en-US" sz="1400" dirty="0" err="1">
                <a:solidFill>
                  <a:schemeClr val="tx1">
                    <a:lumMod val="75000"/>
                    <a:lumOff val="25000"/>
                  </a:schemeClr>
                </a:solidFill>
              </a:rPr>
              <a:t>segala</a:t>
            </a:r>
            <a:r>
              <a:rPr lang="en-US" sz="1400" dirty="0">
                <a:solidFill>
                  <a:schemeClr val="tx1">
                    <a:lumMod val="75000"/>
                    <a:lumOff val="25000"/>
                  </a:schemeClr>
                </a:solidFill>
              </a:rPr>
              <a:t> </a:t>
            </a:r>
            <a:r>
              <a:rPr lang="en-US" sz="1400" dirty="0" err="1">
                <a:solidFill>
                  <a:schemeClr val="tx1">
                    <a:lumMod val="75000"/>
                    <a:lumOff val="25000"/>
                  </a:schemeClr>
                </a:solidFill>
              </a:rPr>
              <a:t>upaya</a:t>
            </a:r>
            <a:r>
              <a:rPr lang="en-US" sz="1400" dirty="0">
                <a:solidFill>
                  <a:schemeClr val="tx1">
                    <a:lumMod val="75000"/>
                    <a:lumOff val="25000"/>
                  </a:schemeClr>
                </a:solidFill>
              </a:rPr>
              <a:t> </a:t>
            </a:r>
            <a:r>
              <a:rPr lang="en-US" sz="1400" dirty="0" err="1">
                <a:solidFill>
                  <a:schemeClr val="tx1">
                    <a:lumMod val="75000"/>
                    <a:lumOff val="25000"/>
                  </a:schemeClr>
                </a:solidFill>
              </a:rPr>
              <a:t>sudah</a:t>
            </a:r>
            <a:r>
              <a:rPr lang="en-US" sz="1400" dirty="0">
                <a:solidFill>
                  <a:schemeClr val="tx1">
                    <a:lumMod val="75000"/>
                    <a:lumOff val="25000"/>
                  </a:schemeClr>
                </a:solidFill>
              </a:rPr>
              <a:t> </a:t>
            </a:r>
            <a:r>
              <a:rPr lang="en-US" sz="1400" dirty="0" err="1">
                <a:solidFill>
                  <a:schemeClr val="tx1">
                    <a:lumMod val="75000"/>
                    <a:lumOff val="25000"/>
                  </a:schemeClr>
                </a:solidFill>
              </a:rPr>
              <a:t>dilakukan</a:t>
            </a:r>
            <a:r>
              <a:rPr lang="en-US" sz="1400" dirty="0">
                <a:solidFill>
                  <a:schemeClr val="tx1">
                    <a:lumMod val="75000"/>
                    <a:lumOff val="25000"/>
                  </a:schemeClr>
                </a:solidFill>
              </a:rPr>
              <a:t> </a:t>
            </a:r>
            <a:r>
              <a:rPr lang="en-US" sz="1400" dirty="0" err="1">
                <a:solidFill>
                  <a:schemeClr val="tx1">
                    <a:lumMod val="75000"/>
                    <a:lumOff val="25000"/>
                  </a:schemeClr>
                </a:solidFill>
              </a:rPr>
              <a:t>dengan</a:t>
            </a:r>
            <a:r>
              <a:rPr lang="en-US" sz="1400" dirty="0">
                <a:solidFill>
                  <a:schemeClr val="tx1">
                    <a:lumMod val="75000"/>
                    <a:lumOff val="25000"/>
                  </a:schemeClr>
                </a:solidFill>
              </a:rPr>
              <a:t> </a:t>
            </a:r>
            <a:r>
              <a:rPr lang="en-US" sz="1400" dirty="0" err="1">
                <a:solidFill>
                  <a:schemeClr val="tx1">
                    <a:lumMod val="75000"/>
                    <a:lumOff val="25000"/>
                  </a:schemeClr>
                </a:solidFill>
              </a:rPr>
              <a:t>saksama</a:t>
            </a:r>
            <a:r>
              <a:rPr lang="en-US" sz="1400" dirty="0">
                <a:solidFill>
                  <a:schemeClr val="tx1">
                    <a:lumMod val="75000"/>
                    <a:lumOff val="25000"/>
                  </a:schemeClr>
                </a:solidFill>
              </a:rPr>
              <a:t> </a:t>
            </a:r>
            <a:r>
              <a:rPr lang="en-US" sz="1400" dirty="0" err="1">
                <a:solidFill>
                  <a:schemeClr val="tx1">
                    <a:lumMod val="75000"/>
                    <a:lumOff val="25000"/>
                  </a:schemeClr>
                </a:solidFill>
              </a:rPr>
              <a:t>untuk</a:t>
            </a:r>
            <a:r>
              <a:rPr lang="en-US" sz="1400" dirty="0">
                <a:solidFill>
                  <a:schemeClr val="tx1">
                    <a:lumMod val="75000"/>
                    <a:lumOff val="25000"/>
                  </a:schemeClr>
                </a:solidFill>
              </a:rPr>
              <a:t> </a:t>
            </a:r>
            <a:r>
              <a:rPr lang="en-US" sz="1400" dirty="0" err="1">
                <a:solidFill>
                  <a:schemeClr val="tx1">
                    <a:lumMod val="75000"/>
                    <a:lumOff val="25000"/>
                  </a:schemeClr>
                </a:solidFill>
              </a:rPr>
              <a:t>menjamin</a:t>
            </a:r>
            <a:r>
              <a:rPr lang="en-US" sz="1400" dirty="0">
                <a:solidFill>
                  <a:schemeClr val="tx1">
                    <a:lumMod val="75000"/>
                    <a:lumOff val="25000"/>
                  </a:schemeClr>
                </a:solidFill>
              </a:rPr>
              <a:t> </a:t>
            </a:r>
            <a:r>
              <a:rPr lang="en-US" sz="1400" dirty="0" err="1">
                <a:solidFill>
                  <a:schemeClr val="tx1">
                    <a:lumMod val="75000"/>
                    <a:lumOff val="25000"/>
                  </a:schemeClr>
                </a:solidFill>
              </a:rPr>
              <a:t>ketepatan</a:t>
            </a:r>
            <a:r>
              <a:rPr lang="en-US" sz="1400" dirty="0">
                <a:solidFill>
                  <a:schemeClr val="tx1">
                    <a:lumMod val="75000"/>
                    <a:lumOff val="25000"/>
                  </a:schemeClr>
                </a:solidFill>
              </a:rPr>
              <a:t> </a:t>
            </a:r>
            <a:r>
              <a:rPr lang="en-US" sz="1400" dirty="0" err="1">
                <a:solidFill>
                  <a:schemeClr val="tx1">
                    <a:lumMod val="75000"/>
                    <a:lumOff val="25000"/>
                  </a:schemeClr>
                </a:solidFill>
              </a:rPr>
              <a:t>materi</a:t>
            </a:r>
            <a:r>
              <a:rPr lang="en-US" sz="1400" dirty="0">
                <a:solidFill>
                  <a:schemeClr val="tx1">
                    <a:lumMod val="75000"/>
                    <a:lumOff val="25000"/>
                  </a:schemeClr>
                </a:solidFill>
              </a:rPr>
              <a:t> yang </a:t>
            </a:r>
            <a:r>
              <a:rPr lang="en-US" sz="1400" dirty="0" err="1">
                <a:solidFill>
                  <a:schemeClr val="tx1">
                    <a:lumMod val="75000"/>
                    <a:lumOff val="25000"/>
                  </a:schemeClr>
                </a:solidFill>
              </a:rPr>
              <a:t>dipublikasikan</a:t>
            </a:r>
            <a:r>
              <a:rPr lang="en-US" sz="1400" dirty="0">
                <a:solidFill>
                  <a:schemeClr val="tx1">
                    <a:lumMod val="75000"/>
                    <a:lumOff val="25000"/>
                  </a:schemeClr>
                </a:solidFill>
              </a:rPr>
              <a:t>, UTS/ISF </a:t>
            </a:r>
            <a:r>
              <a:rPr lang="en-US" sz="1400" dirty="0" err="1">
                <a:solidFill>
                  <a:schemeClr val="tx1">
                    <a:lumMod val="75000"/>
                    <a:lumOff val="25000"/>
                  </a:schemeClr>
                </a:solidFill>
              </a:rPr>
              <a:t>dan</a:t>
            </a:r>
            <a:r>
              <a:rPr lang="en-US" sz="1400" dirty="0">
                <a:solidFill>
                  <a:schemeClr val="tx1">
                    <a:lumMod val="75000"/>
                    <a:lumOff val="25000"/>
                  </a:schemeClr>
                </a:solidFill>
              </a:rPr>
              <a:t> </a:t>
            </a:r>
            <a:r>
              <a:rPr lang="en-US" sz="1400" dirty="0" err="1">
                <a:solidFill>
                  <a:schemeClr val="tx1">
                    <a:lumMod val="75000"/>
                    <a:lumOff val="25000"/>
                  </a:schemeClr>
                </a:solidFill>
              </a:rPr>
              <a:t>para</a:t>
            </a:r>
            <a:r>
              <a:rPr lang="en-US" sz="1400" dirty="0">
                <a:solidFill>
                  <a:schemeClr val="tx1">
                    <a:lumMod val="75000"/>
                    <a:lumOff val="25000"/>
                  </a:schemeClr>
                </a:solidFill>
              </a:rPr>
              <a:t> </a:t>
            </a:r>
            <a:r>
              <a:rPr lang="en-US" sz="1400" dirty="0" err="1">
                <a:solidFill>
                  <a:schemeClr val="tx1">
                    <a:lumMod val="75000"/>
                    <a:lumOff val="25000"/>
                  </a:schemeClr>
                </a:solidFill>
              </a:rPr>
              <a:t>penulis</a:t>
            </a:r>
            <a:r>
              <a:rPr lang="en-US" sz="1400" dirty="0">
                <a:solidFill>
                  <a:schemeClr val="tx1">
                    <a:lumMod val="75000"/>
                    <a:lumOff val="25000"/>
                  </a:schemeClr>
                </a:solidFill>
              </a:rPr>
              <a:t> </a:t>
            </a:r>
            <a:r>
              <a:rPr lang="en-US" sz="1400" dirty="0" err="1">
                <a:solidFill>
                  <a:schemeClr val="tx1">
                    <a:lumMod val="75000"/>
                    <a:lumOff val="25000"/>
                  </a:schemeClr>
                </a:solidFill>
              </a:rPr>
              <a:t>melepaskan</a:t>
            </a:r>
            <a:r>
              <a:rPr lang="en-US" sz="1400" dirty="0">
                <a:solidFill>
                  <a:schemeClr val="tx1">
                    <a:lumMod val="75000"/>
                    <a:lumOff val="25000"/>
                  </a:schemeClr>
                </a:solidFill>
              </a:rPr>
              <a:t> </a:t>
            </a:r>
            <a:r>
              <a:rPr lang="en-US" sz="1400" dirty="0" err="1">
                <a:solidFill>
                  <a:schemeClr val="tx1">
                    <a:lumMod val="75000"/>
                    <a:lumOff val="25000"/>
                  </a:schemeClr>
                </a:solidFill>
              </a:rPr>
              <a:t>tanggung</a:t>
            </a:r>
            <a:r>
              <a:rPr lang="en-US" sz="1400" dirty="0">
                <a:solidFill>
                  <a:schemeClr val="tx1">
                    <a:lumMod val="75000"/>
                    <a:lumOff val="25000"/>
                  </a:schemeClr>
                </a:solidFill>
              </a:rPr>
              <a:t> </a:t>
            </a:r>
            <a:r>
              <a:rPr lang="en-US" sz="1400" dirty="0" err="1">
                <a:solidFill>
                  <a:schemeClr val="tx1">
                    <a:lumMod val="75000"/>
                    <a:lumOff val="25000"/>
                  </a:schemeClr>
                </a:solidFill>
              </a:rPr>
              <a:t>jawab</a:t>
            </a:r>
            <a:r>
              <a:rPr lang="en-US" sz="1400" dirty="0">
                <a:solidFill>
                  <a:schemeClr val="tx1">
                    <a:lumMod val="75000"/>
                    <a:lumOff val="25000"/>
                  </a:schemeClr>
                </a:solidFill>
              </a:rPr>
              <a:t> </a:t>
            </a:r>
            <a:r>
              <a:rPr lang="en-US" sz="1400" dirty="0" err="1">
                <a:solidFill>
                  <a:schemeClr val="tx1">
                    <a:lumMod val="75000"/>
                    <a:lumOff val="25000"/>
                  </a:schemeClr>
                </a:solidFill>
              </a:rPr>
              <a:t>dari</a:t>
            </a:r>
            <a:r>
              <a:rPr lang="en-US" sz="1400" dirty="0">
                <a:solidFill>
                  <a:schemeClr val="tx1">
                    <a:lumMod val="75000"/>
                    <a:lumOff val="25000"/>
                  </a:schemeClr>
                </a:solidFill>
              </a:rPr>
              <a:t> </a:t>
            </a:r>
            <a:r>
              <a:rPr lang="en-US" sz="1400" dirty="0" err="1">
                <a:solidFill>
                  <a:schemeClr val="tx1">
                    <a:lumMod val="75000"/>
                    <a:lumOff val="25000"/>
                  </a:schemeClr>
                </a:solidFill>
              </a:rPr>
              <a:t>segala</a:t>
            </a:r>
            <a:r>
              <a:rPr lang="en-US" sz="1400" dirty="0">
                <a:solidFill>
                  <a:schemeClr val="tx1">
                    <a:lumMod val="75000"/>
                    <a:lumOff val="25000"/>
                  </a:schemeClr>
                </a:solidFill>
              </a:rPr>
              <a:t> </a:t>
            </a:r>
            <a:r>
              <a:rPr lang="en-US" sz="1400" dirty="0" err="1">
                <a:solidFill>
                  <a:schemeClr val="tx1">
                    <a:lumMod val="75000"/>
                    <a:lumOff val="25000"/>
                  </a:schemeClr>
                </a:solidFill>
              </a:rPr>
              <a:t>kerugian</a:t>
            </a:r>
            <a:r>
              <a:rPr lang="en-US" sz="1400" dirty="0">
                <a:solidFill>
                  <a:schemeClr val="tx1">
                    <a:lumMod val="75000"/>
                    <a:lumOff val="25000"/>
                  </a:schemeClr>
                </a:solidFill>
              </a:rPr>
              <a:t> yang </a:t>
            </a:r>
            <a:r>
              <a:rPr lang="en-US" sz="1400" dirty="0" err="1">
                <a:solidFill>
                  <a:schemeClr val="tx1">
                    <a:lumMod val="75000"/>
                    <a:lumOff val="25000"/>
                  </a:schemeClr>
                </a:solidFill>
              </a:rPr>
              <a:t>mungkin</a:t>
            </a:r>
            <a:r>
              <a:rPr lang="en-US" sz="1400" dirty="0">
                <a:solidFill>
                  <a:schemeClr val="tx1">
                    <a:lumMod val="75000"/>
                    <a:lumOff val="25000"/>
                  </a:schemeClr>
                </a:solidFill>
              </a:rPr>
              <a:t> </a:t>
            </a:r>
            <a:r>
              <a:rPr lang="en-US" sz="1400" dirty="0" err="1">
                <a:solidFill>
                  <a:schemeClr val="tx1">
                    <a:lumMod val="75000"/>
                    <a:lumOff val="25000"/>
                  </a:schemeClr>
                </a:solidFill>
              </a:rPr>
              <a:t>timbul</a:t>
            </a:r>
            <a:r>
              <a:rPr lang="en-US" sz="1400" dirty="0">
                <a:solidFill>
                  <a:schemeClr val="tx1">
                    <a:lumMod val="75000"/>
                    <a:lumOff val="25000"/>
                  </a:schemeClr>
                </a:solidFill>
              </a:rPr>
              <a:t> </a:t>
            </a:r>
            <a:r>
              <a:rPr lang="en-US" sz="1400" dirty="0" err="1">
                <a:solidFill>
                  <a:schemeClr val="tx1">
                    <a:lumMod val="75000"/>
                    <a:lumOff val="25000"/>
                  </a:schemeClr>
                </a:solidFill>
              </a:rPr>
              <a:t>pada</a:t>
            </a:r>
            <a:r>
              <a:rPr lang="en-US" sz="1400" dirty="0">
                <a:solidFill>
                  <a:schemeClr val="tx1">
                    <a:lumMod val="75000"/>
                    <a:lumOff val="25000"/>
                  </a:schemeClr>
                </a:solidFill>
              </a:rPr>
              <a:t> </a:t>
            </a:r>
            <a:r>
              <a:rPr lang="en-US" sz="1400" dirty="0" err="1">
                <a:solidFill>
                  <a:schemeClr val="tx1">
                    <a:lumMod val="75000"/>
                    <a:lumOff val="25000"/>
                  </a:schemeClr>
                </a:solidFill>
              </a:rPr>
              <a:t>semua</a:t>
            </a:r>
            <a:r>
              <a:rPr lang="en-US" sz="1400" dirty="0">
                <a:solidFill>
                  <a:schemeClr val="tx1">
                    <a:lumMod val="75000"/>
                    <a:lumOff val="25000"/>
                  </a:schemeClr>
                </a:solidFill>
              </a:rPr>
              <a:t> </a:t>
            </a:r>
            <a:r>
              <a:rPr lang="en-US" sz="1400" dirty="0" err="1">
                <a:solidFill>
                  <a:schemeClr val="tx1">
                    <a:lumMod val="75000"/>
                    <a:lumOff val="25000"/>
                  </a:schemeClr>
                </a:solidFill>
              </a:rPr>
              <a:t>pihak</a:t>
            </a:r>
            <a:r>
              <a:rPr lang="en-US" sz="1400" dirty="0">
                <a:solidFill>
                  <a:schemeClr val="tx1">
                    <a:lumMod val="75000"/>
                    <a:lumOff val="25000"/>
                  </a:schemeClr>
                </a:solidFill>
              </a:rPr>
              <a:t> yang </a:t>
            </a:r>
            <a:r>
              <a:rPr lang="en-US" sz="1400" dirty="0" err="1">
                <a:solidFill>
                  <a:schemeClr val="tx1">
                    <a:lumMod val="75000"/>
                    <a:lumOff val="25000"/>
                  </a:schemeClr>
                </a:solidFill>
              </a:rPr>
              <a:t>menggunakan</a:t>
            </a:r>
            <a:r>
              <a:rPr lang="en-US" sz="1400" dirty="0">
                <a:solidFill>
                  <a:schemeClr val="tx1">
                    <a:lumMod val="75000"/>
                    <a:lumOff val="25000"/>
                  </a:schemeClr>
                </a:solidFill>
              </a:rPr>
              <a:t> </a:t>
            </a:r>
            <a:r>
              <a:rPr lang="en-US" sz="1400" dirty="0" err="1">
                <a:solidFill>
                  <a:schemeClr val="tx1">
                    <a:lumMod val="75000"/>
                    <a:lumOff val="25000"/>
                  </a:schemeClr>
                </a:solidFill>
              </a:rPr>
              <a:t>isi</a:t>
            </a:r>
            <a:r>
              <a:rPr lang="en-US" sz="1400" dirty="0">
                <a:solidFill>
                  <a:schemeClr val="tx1">
                    <a:lumMod val="75000"/>
                    <a:lumOff val="25000"/>
                  </a:schemeClr>
                </a:solidFill>
              </a:rPr>
              <a:t> </a:t>
            </a:r>
            <a:r>
              <a:rPr lang="en-US" sz="1400" dirty="0" err="1">
                <a:solidFill>
                  <a:schemeClr val="tx1">
                    <a:lumMod val="75000"/>
                    <a:lumOff val="25000"/>
                  </a:schemeClr>
                </a:solidFill>
              </a:rPr>
              <a:t>dokumen</a:t>
            </a:r>
            <a:r>
              <a:rPr lang="en-US" sz="1400" dirty="0">
                <a:solidFill>
                  <a:schemeClr val="tx1">
                    <a:lumMod val="75000"/>
                    <a:lumOff val="25000"/>
                  </a:schemeClr>
                </a:solidFill>
              </a:rPr>
              <a:t> </a:t>
            </a:r>
            <a:r>
              <a:rPr lang="en-US" sz="1400" dirty="0" err="1">
                <a:solidFill>
                  <a:schemeClr val="tx1">
                    <a:lumMod val="75000"/>
                    <a:lumOff val="25000"/>
                  </a:schemeClr>
                </a:solidFill>
              </a:rPr>
              <a:t>ini</a:t>
            </a:r>
            <a:r>
              <a:rPr lang="en-US" sz="1400" dirty="0">
                <a:solidFill>
                  <a:schemeClr val="tx1">
                    <a:lumMod val="75000"/>
                    <a:lumOff val="25000"/>
                  </a:schemeClr>
                </a:solidFill>
              </a:rPr>
              <a:t>.</a:t>
            </a:r>
            <a:endParaRPr lang="en-AU" sz="1400" dirty="0">
              <a:solidFill>
                <a:schemeClr val="tx1">
                  <a:lumMod val="75000"/>
                  <a:lumOff val="25000"/>
                </a:schemeClr>
              </a:solidFill>
              <a:cs typeface="Helvetica"/>
            </a:endParaRPr>
          </a:p>
          <a:p>
            <a:endParaRPr lang="en-AU" sz="1400" dirty="0">
              <a:solidFill>
                <a:schemeClr val="tx1">
                  <a:lumMod val="75000"/>
                  <a:lumOff val="25000"/>
                </a:schemeClr>
              </a:solidFill>
              <a:cs typeface="Helvetic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276" y="6334679"/>
            <a:ext cx="1808769" cy="859814"/>
          </a:xfrm>
          <a:prstGeom prst="rect">
            <a:avLst/>
          </a:prstGeom>
        </p:spPr>
      </p:pic>
      <p:pic>
        <p:nvPicPr>
          <p:cNvPr id="6" name="Picture 5" descr="BORDA Germany logo neu.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5916" y="6391447"/>
            <a:ext cx="1600319" cy="798097"/>
          </a:xfrm>
          <a:prstGeom prst="rect">
            <a:avLst/>
          </a:prstGeom>
        </p:spPr>
      </p:pic>
      <p:pic>
        <p:nvPicPr>
          <p:cNvPr id="7" name="Picture 6" descr="Screen shot 2013-05-09 at 10.33.49 AM.png"/>
          <p:cNvPicPr/>
          <p:nvPr/>
        </p:nvPicPr>
        <p:blipFill rotWithShape="1">
          <a:blip r:embed="rId4" cstate="email">
            <a:extLst>
              <a:ext uri="{28A0092B-C50C-407E-A947-70E740481C1C}">
                <a14:useLocalDpi xmlns:a14="http://schemas.microsoft.com/office/drawing/2010/main"/>
              </a:ext>
            </a:extLst>
          </a:blip>
          <a:srcRect/>
          <a:stretch/>
        </p:blipFill>
        <p:spPr>
          <a:xfrm>
            <a:off x="4894141" y="6334680"/>
            <a:ext cx="935837" cy="759468"/>
          </a:xfrm>
          <a:prstGeom prst="rect">
            <a:avLst/>
          </a:prstGeom>
          <a:extLst>
            <a:ext uri="{FAA26D3D-D897-4be2-8F04-BA451C77F1D7}">
              <ma14:placeholderFlag xmlns="" xmlns:ma14="http://schemas.microsoft.com/office/mac/drawingml/2011/main"/>
            </a:ext>
          </a:extLst>
        </p:spPr>
      </p:pic>
      <p:pic>
        <p:nvPicPr>
          <p:cNvPr id="8" name="Picture 7" descr="ISF Logo_Colou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6956" y="6212510"/>
            <a:ext cx="2112152" cy="954086"/>
          </a:xfrm>
          <a:prstGeom prst="rect">
            <a:avLst/>
          </a:prstGeom>
        </p:spPr>
      </p:pic>
      <p:pic>
        <p:nvPicPr>
          <p:cNvPr id="9" name="Picture 8" descr="CRPG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259" y="6296774"/>
            <a:ext cx="1354490" cy="764577"/>
          </a:xfrm>
          <a:prstGeom prst="rect">
            <a:avLst/>
          </a:prstGeom>
        </p:spPr>
      </p:pic>
    </p:spTree>
    <p:extLst>
      <p:ext uri="{BB962C8B-B14F-4D97-AF65-F5344CB8AC3E}">
        <p14:creationId xmlns:p14="http://schemas.microsoft.com/office/powerpoint/2010/main" val="336721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20031" y="1844114"/>
            <a:ext cx="10116920" cy="1512641"/>
            <a:chOff x="190886" y="4745196"/>
            <a:chExt cx="8780934" cy="1371952"/>
          </a:xfrm>
        </p:grpSpPr>
        <p:sp>
          <p:nvSpPr>
            <p:cNvPr id="49" name="Down Arrow 48"/>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50" name="Down Arrow 49"/>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sp>
        <p:nvSpPr>
          <p:cNvPr id="2" name="Title 1"/>
          <p:cNvSpPr>
            <a:spLocks noGrp="1"/>
          </p:cNvSpPr>
          <p:nvPr>
            <p:ph type="title"/>
          </p:nvPr>
        </p:nvSpPr>
        <p:spPr/>
        <p:txBody>
          <a:bodyPr>
            <a:normAutofit fontScale="90000"/>
          </a:bodyPr>
          <a:lstStyle/>
          <a:p>
            <a:r>
              <a:rPr lang="en-AU" dirty="0" err="1"/>
              <a:t>S</a:t>
            </a:r>
            <a:r>
              <a:rPr lang="en-AU" dirty="0" err="1" smtClean="0"/>
              <a:t>eperti</a:t>
            </a:r>
            <a:r>
              <a:rPr lang="en-AU" dirty="0" smtClean="0"/>
              <a:t> </a:t>
            </a:r>
            <a:r>
              <a:rPr lang="en-AU" dirty="0" err="1" smtClean="0"/>
              <a:t>sebuah</a:t>
            </a:r>
            <a:r>
              <a:rPr lang="en-AU" dirty="0" smtClean="0"/>
              <a:t> </a:t>
            </a:r>
            <a:r>
              <a:rPr lang="en-AU" b="1" dirty="0" err="1" smtClean="0">
                <a:solidFill>
                  <a:srgbClr val="404040"/>
                </a:solidFill>
              </a:rPr>
              <a:t>kotak</a:t>
            </a:r>
            <a:r>
              <a:rPr lang="en-AU" b="1" dirty="0" smtClean="0">
                <a:solidFill>
                  <a:srgbClr val="404040"/>
                </a:solidFill>
              </a:rPr>
              <a:t> </a:t>
            </a:r>
            <a:r>
              <a:rPr lang="en-AU" b="1" dirty="0" err="1" smtClean="0">
                <a:solidFill>
                  <a:srgbClr val="404040"/>
                </a:solidFill>
              </a:rPr>
              <a:t>peralatan</a:t>
            </a:r>
            <a:r>
              <a:rPr lang="en-AU" dirty="0" smtClean="0"/>
              <a:t>…</a:t>
            </a:r>
            <a:r>
              <a:rPr lang="en-AU" dirty="0"/>
              <a:t> </a:t>
            </a:r>
            <a:r>
              <a:rPr lang="en-AU" dirty="0" smtClean="0"/>
              <a:t/>
            </a:r>
            <a:br>
              <a:rPr lang="en-AU" dirty="0" smtClean="0"/>
            </a:br>
            <a:r>
              <a:rPr lang="en-AU" dirty="0" err="1" smtClean="0"/>
              <a:t>Satu</a:t>
            </a:r>
            <a:r>
              <a:rPr lang="en-AU" dirty="0" smtClean="0"/>
              <a:t> </a:t>
            </a:r>
            <a:r>
              <a:rPr lang="en-AU" b="1" dirty="0" err="1" smtClean="0">
                <a:solidFill>
                  <a:srgbClr val="FF6600"/>
                </a:solidFill>
              </a:rPr>
              <a:t>Pemda</a:t>
            </a:r>
            <a:r>
              <a:rPr lang="en-AU" b="1" dirty="0" smtClean="0">
                <a:solidFill>
                  <a:srgbClr val="FF6600"/>
                </a:solidFill>
              </a:rPr>
              <a:t> </a:t>
            </a:r>
            <a:r>
              <a:rPr lang="en-AU" dirty="0" err="1" smtClean="0">
                <a:solidFill>
                  <a:srgbClr val="404040"/>
                </a:solidFill>
              </a:rPr>
              <a:t>bisa</a:t>
            </a:r>
            <a:r>
              <a:rPr lang="en-AU" dirty="0" smtClean="0">
                <a:solidFill>
                  <a:srgbClr val="404040"/>
                </a:solidFill>
              </a:rPr>
              <a:t> </a:t>
            </a:r>
            <a:r>
              <a:rPr lang="en-AU" dirty="0" err="1" smtClean="0">
                <a:solidFill>
                  <a:srgbClr val="404040"/>
                </a:solidFill>
              </a:rPr>
              <a:t>saja</a:t>
            </a:r>
            <a:r>
              <a:rPr lang="en-AU" dirty="0" smtClean="0">
                <a:solidFill>
                  <a:srgbClr val="404040"/>
                </a:solidFill>
              </a:rPr>
              <a:t> </a:t>
            </a:r>
            <a:r>
              <a:rPr lang="en-AU" dirty="0" err="1" smtClean="0">
                <a:solidFill>
                  <a:srgbClr val="404040"/>
                </a:solidFill>
              </a:rPr>
              <a:t>mencoba</a:t>
            </a:r>
            <a:r>
              <a:rPr lang="en-AU" dirty="0" smtClean="0">
                <a:solidFill>
                  <a:srgbClr val="404040"/>
                </a:solidFill>
              </a:rPr>
              <a:t> </a:t>
            </a:r>
            <a:r>
              <a:rPr lang="en-AU" dirty="0" err="1" smtClean="0">
                <a:solidFill>
                  <a:srgbClr val="404040"/>
                </a:solidFill>
              </a:rPr>
              <a:t>strategi</a:t>
            </a:r>
            <a:r>
              <a:rPr lang="en-AU" dirty="0" smtClean="0">
                <a:solidFill>
                  <a:srgbClr val="404040"/>
                </a:solidFill>
              </a:rPr>
              <a:t> </a:t>
            </a:r>
            <a:r>
              <a:rPr lang="en-AU" dirty="0" err="1" smtClean="0">
                <a:solidFill>
                  <a:srgbClr val="404040"/>
                </a:solidFill>
              </a:rPr>
              <a:t>ini</a:t>
            </a:r>
            <a:r>
              <a:rPr lang="en-AU" dirty="0" smtClean="0">
                <a:solidFill>
                  <a:srgbClr val="404040"/>
                </a:solidFill>
              </a:rPr>
              <a:t> </a:t>
            </a:r>
            <a:r>
              <a:rPr lang="en-AU" dirty="0" err="1" smtClean="0">
                <a:solidFill>
                  <a:srgbClr val="404040"/>
                </a:solidFill>
              </a:rPr>
              <a:t>berdasarkan</a:t>
            </a:r>
            <a:r>
              <a:rPr lang="en-AU" dirty="0" smtClean="0">
                <a:solidFill>
                  <a:srgbClr val="404040"/>
                </a:solidFill>
              </a:rPr>
              <a:t> </a:t>
            </a:r>
            <a:r>
              <a:rPr lang="en-AU" dirty="0" err="1" smtClean="0">
                <a:solidFill>
                  <a:srgbClr val="404040"/>
                </a:solidFill>
              </a:rPr>
              <a:t>kebutuhan</a:t>
            </a:r>
            <a:r>
              <a:rPr lang="en-AU" dirty="0" smtClean="0">
                <a:solidFill>
                  <a:srgbClr val="404040"/>
                </a:solidFill>
              </a:rPr>
              <a:t> </a:t>
            </a:r>
            <a:r>
              <a:rPr lang="en-AU" dirty="0" err="1" smtClean="0">
                <a:solidFill>
                  <a:srgbClr val="404040"/>
                </a:solidFill>
              </a:rPr>
              <a:t>dan</a:t>
            </a:r>
            <a:r>
              <a:rPr lang="en-AU" dirty="0" smtClean="0">
                <a:solidFill>
                  <a:srgbClr val="404040"/>
                </a:solidFill>
              </a:rPr>
              <a:t> </a:t>
            </a:r>
            <a:r>
              <a:rPr lang="en-AU" dirty="0" err="1" smtClean="0">
                <a:solidFill>
                  <a:srgbClr val="404040"/>
                </a:solidFill>
              </a:rPr>
              <a:t>kekuatannya</a:t>
            </a:r>
            <a:r>
              <a:rPr lang="en-AU" dirty="0" smtClean="0">
                <a:solidFill>
                  <a:srgbClr val="404040"/>
                </a:solidFill>
              </a:rPr>
              <a:t>.</a:t>
            </a:r>
            <a:endParaRPr lang="en-AU" b="1" dirty="0">
              <a:solidFill>
                <a:srgbClr val="404040"/>
              </a:solidFill>
            </a:endParaRPr>
          </a:p>
        </p:txBody>
      </p:sp>
      <p:grpSp>
        <p:nvGrpSpPr>
          <p:cNvPr id="4" name="Group 3"/>
          <p:cNvGrpSpPr/>
          <p:nvPr/>
        </p:nvGrpSpPr>
        <p:grpSpPr>
          <a:xfrm>
            <a:off x="220031" y="1932615"/>
            <a:ext cx="2871655" cy="1383037"/>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grpSp>
        <p:nvGrpSpPr>
          <p:cNvPr id="5" name="Group 4"/>
          <p:cNvGrpSpPr/>
          <p:nvPr/>
        </p:nvGrpSpPr>
        <p:grpSpPr>
          <a:xfrm>
            <a:off x="3381541" y="1932615"/>
            <a:ext cx="3492439" cy="1383037"/>
            <a:chOff x="2945705" y="450105"/>
            <a:chExt cx="2677914" cy="1606748"/>
          </a:xfrm>
        </p:grpSpPr>
        <p:sp>
          <p:nvSpPr>
            <p:cNvPr id="9" name="Rectangle 8"/>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7115419" y="1932615"/>
            <a:ext cx="3221532" cy="1383037"/>
            <a:chOff x="0" y="2324645"/>
            <a:chExt cx="2677914" cy="1606748"/>
          </a:xfrm>
        </p:grpSpPr>
        <p:sp>
          <p:nvSpPr>
            <p:cNvPr id="7" name="Rectangle 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grpSp>
        <p:nvGrpSpPr>
          <p:cNvPr id="15" name="Group 14"/>
          <p:cNvGrpSpPr/>
          <p:nvPr/>
        </p:nvGrpSpPr>
        <p:grpSpPr>
          <a:xfrm>
            <a:off x="7709835" y="3441625"/>
            <a:ext cx="2024266" cy="1233400"/>
            <a:chOff x="0" y="2324645"/>
            <a:chExt cx="2677914" cy="1606748"/>
          </a:xfrm>
        </p:grpSpPr>
        <p:sp>
          <p:nvSpPr>
            <p:cNvPr id="17" name="Rectangle 1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16" name="Rectangle 1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t>Formalisasi</a:t>
              </a:r>
              <a:r>
                <a:rPr lang="en-AU" dirty="0" smtClean="0"/>
                <a:t> PPPS</a:t>
              </a:r>
              <a:endParaRPr lang="en-AU" dirty="0"/>
            </a:p>
          </p:txBody>
        </p:sp>
      </p:grpSp>
      <p:sp>
        <p:nvSpPr>
          <p:cNvPr id="20" name="Rectangle 19"/>
          <p:cNvSpPr/>
          <p:nvPr/>
        </p:nvSpPr>
        <p:spPr>
          <a:xfrm>
            <a:off x="6257622" y="1398760"/>
            <a:ext cx="2024266" cy="1771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endParaRPr lang="en-AU" sz="3500" dirty="0"/>
          </a:p>
        </p:txBody>
      </p:sp>
      <p:grpSp>
        <p:nvGrpSpPr>
          <p:cNvPr id="24" name="Group 23"/>
          <p:cNvGrpSpPr/>
          <p:nvPr/>
        </p:nvGrpSpPr>
        <p:grpSpPr>
          <a:xfrm>
            <a:off x="7709835" y="4799777"/>
            <a:ext cx="2024266" cy="1233400"/>
            <a:chOff x="0" y="2324645"/>
            <a:chExt cx="2677914" cy="1606748"/>
          </a:xfrm>
        </p:grpSpPr>
        <p:sp>
          <p:nvSpPr>
            <p:cNvPr id="25" name="Rectangle 24"/>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26" name="Rectangle 2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t>Menetapkan</a:t>
              </a:r>
              <a:r>
                <a:rPr lang="en-AU" dirty="0" smtClean="0"/>
                <a:t> </a:t>
              </a:r>
              <a:r>
                <a:rPr lang="en-AU" dirty="0" err="1" smtClean="0"/>
                <a:t>tanggung</a:t>
              </a:r>
              <a:r>
                <a:rPr lang="en-AU" dirty="0" smtClean="0"/>
                <a:t> </a:t>
              </a:r>
              <a:r>
                <a:rPr lang="en-AU" dirty="0" err="1"/>
                <a:t>jawab</a:t>
              </a:r>
              <a:r>
                <a:rPr lang="en-AU" dirty="0"/>
                <a:t> </a:t>
              </a:r>
              <a:r>
                <a:rPr lang="en-AU" dirty="0" err="1"/>
                <a:t>berbasis</a:t>
              </a:r>
              <a:r>
                <a:rPr lang="en-AU" dirty="0"/>
                <a:t> </a:t>
              </a:r>
              <a:r>
                <a:rPr lang="en-AU" dirty="0" err="1" smtClean="0"/>
                <a:t>risiko</a:t>
              </a:r>
              <a:endParaRPr lang="en-AU" dirty="0"/>
            </a:p>
          </p:txBody>
        </p:sp>
      </p:grpSp>
      <p:grpSp>
        <p:nvGrpSpPr>
          <p:cNvPr id="27" name="Group 26"/>
          <p:cNvGrpSpPr/>
          <p:nvPr/>
        </p:nvGrpSpPr>
        <p:grpSpPr>
          <a:xfrm>
            <a:off x="7709835" y="6188931"/>
            <a:ext cx="2024266" cy="1233400"/>
            <a:chOff x="0" y="2324645"/>
            <a:chExt cx="2677914" cy="1606748"/>
          </a:xfrm>
        </p:grpSpPr>
        <p:sp>
          <p:nvSpPr>
            <p:cNvPr id="28" name="Rectangle 27"/>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solidFill>
                  <a:schemeClr val="bg1"/>
                </a:solidFill>
              </a:endParaRPr>
            </a:p>
          </p:txBody>
        </p:sp>
        <p:sp>
          <p:nvSpPr>
            <p:cNvPr id="29" name="Rectangle 2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solidFill>
                    <a:schemeClr val="bg1"/>
                  </a:solidFill>
                </a:rPr>
                <a:t>Menetapkan</a:t>
              </a:r>
              <a:r>
                <a:rPr lang="en-AU" dirty="0" smtClean="0">
                  <a:solidFill>
                    <a:schemeClr val="bg1"/>
                  </a:solidFill>
                </a:rPr>
                <a:t> </a:t>
              </a:r>
              <a:r>
                <a:rPr lang="en-AU" dirty="0" err="1" smtClean="0">
                  <a:solidFill>
                    <a:schemeClr val="bg1"/>
                  </a:solidFill>
                </a:rPr>
                <a:t>tanggung</a:t>
              </a:r>
              <a:r>
                <a:rPr lang="en-AU" dirty="0" smtClean="0">
                  <a:solidFill>
                    <a:schemeClr val="bg1"/>
                  </a:solidFill>
                </a:rPr>
                <a:t> </a:t>
              </a:r>
              <a:r>
                <a:rPr lang="en-AU" dirty="0" err="1" smtClean="0">
                  <a:solidFill>
                    <a:schemeClr val="bg1"/>
                  </a:solidFill>
                </a:rPr>
                <a:t>jawab</a:t>
              </a:r>
              <a:r>
                <a:rPr lang="en-AU" dirty="0" smtClean="0">
                  <a:solidFill>
                    <a:schemeClr val="bg1"/>
                  </a:solidFill>
                </a:rPr>
                <a:t> </a:t>
              </a:r>
              <a:r>
                <a:rPr lang="en-AU" dirty="0" err="1" smtClean="0">
                  <a:solidFill>
                    <a:schemeClr val="bg1"/>
                  </a:solidFill>
                </a:rPr>
                <a:t>secara</a:t>
              </a:r>
              <a:r>
                <a:rPr lang="en-AU" dirty="0" smtClean="0">
                  <a:solidFill>
                    <a:schemeClr val="bg1"/>
                  </a:solidFill>
                </a:rPr>
                <a:t> </a:t>
              </a:r>
              <a:r>
                <a:rPr lang="en-AU" dirty="0" err="1" smtClean="0">
                  <a:solidFill>
                    <a:schemeClr val="bg1"/>
                  </a:solidFill>
                </a:rPr>
                <a:t>kolaboratif</a:t>
              </a:r>
              <a:endParaRPr lang="en-AU" dirty="0">
                <a:solidFill>
                  <a:schemeClr val="bg1"/>
                </a:solidFill>
              </a:endParaRPr>
            </a:p>
          </p:txBody>
        </p:sp>
      </p:grpSp>
      <p:grpSp>
        <p:nvGrpSpPr>
          <p:cNvPr id="30" name="Group 29"/>
          <p:cNvGrpSpPr/>
          <p:nvPr/>
        </p:nvGrpSpPr>
        <p:grpSpPr>
          <a:xfrm>
            <a:off x="4233356" y="6188931"/>
            <a:ext cx="2024266" cy="1233400"/>
            <a:chOff x="2945705" y="450105"/>
            <a:chExt cx="2677914" cy="1606748"/>
          </a:xfrm>
        </p:grpSpPr>
        <p:sp>
          <p:nvSpPr>
            <p:cNvPr id="31" name="Rectangle 30"/>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2" name="Rectangle 31"/>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a:r>
                <a:rPr lang="en-AU" dirty="0" err="1"/>
                <a:t>Pengelolaan</a:t>
              </a:r>
              <a:r>
                <a:rPr lang="en-AU" dirty="0"/>
                <a:t> </a:t>
              </a:r>
              <a:r>
                <a:rPr lang="en-AU" dirty="0" err="1"/>
                <a:t>bersama</a:t>
              </a:r>
              <a:r>
                <a:rPr lang="en-AU" dirty="0"/>
                <a:t> </a:t>
              </a:r>
              <a:r>
                <a:rPr lang="en-AU" dirty="0" err="1"/>
                <a:t>dengan</a:t>
              </a:r>
              <a:r>
                <a:rPr lang="en-AU" dirty="0"/>
                <a:t> </a:t>
              </a:r>
              <a:r>
                <a:rPr lang="en-AU" dirty="0" err="1" smtClean="0"/>
                <a:t>Pemda</a:t>
              </a:r>
              <a:endParaRPr lang="en-AU" dirty="0"/>
            </a:p>
          </p:txBody>
        </p:sp>
      </p:grpSp>
      <p:grpSp>
        <p:nvGrpSpPr>
          <p:cNvPr id="33" name="Group 32"/>
          <p:cNvGrpSpPr/>
          <p:nvPr/>
        </p:nvGrpSpPr>
        <p:grpSpPr>
          <a:xfrm>
            <a:off x="4233356" y="3441625"/>
            <a:ext cx="2024266" cy="1233400"/>
            <a:chOff x="2945705" y="450105"/>
            <a:chExt cx="2677914" cy="1606748"/>
          </a:xfrm>
        </p:grpSpPr>
        <p:sp>
          <p:nvSpPr>
            <p:cNvPr id="34" name="Rectangle 33"/>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5" name="Rectangle 34"/>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Memperkuat</a:t>
              </a:r>
              <a:r>
                <a:rPr lang="en-AU" dirty="0"/>
                <a:t> KSM</a:t>
              </a:r>
            </a:p>
          </p:txBody>
        </p:sp>
      </p:grpSp>
      <p:grpSp>
        <p:nvGrpSpPr>
          <p:cNvPr id="36" name="Group 35"/>
          <p:cNvGrpSpPr/>
          <p:nvPr/>
        </p:nvGrpSpPr>
        <p:grpSpPr>
          <a:xfrm>
            <a:off x="4233356" y="4799776"/>
            <a:ext cx="2024266" cy="1233400"/>
            <a:chOff x="2945705" y="450105"/>
            <a:chExt cx="2677914" cy="1606748"/>
          </a:xfrm>
        </p:grpSpPr>
        <p:sp>
          <p:nvSpPr>
            <p:cNvPr id="37" name="Rectangle 36"/>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8" name="Rectangle 37"/>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Membangun</a:t>
              </a:r>
              <a:r>
                <a:rPr lang="en-AU" dirty="0"/>
                <a:t> </a:t>
              </a:r>
              <a:r>
                <a:rPr lang="en-AU" dirty="0" err="1" smtClean="0"/>
                <a:t>jejaring</a:t>
              </a:r>
              <a:r>
                <a:rPr lang="en-AU" dirty="0" smtClean="0"/>
                <a:t> </a:t>
              </a:r>
              <a:r>
                <a:rPr lang="en-AU" dirty="0" err="1" smtClean="0"/>
                <a:t>dukungan</a:t>
              </a:r>
              <a:endParaRPr lang="en-AU" dirty="0"/>
            </a:p>
          </p:txBody>
        </p:sp>
      </p:grpSp>
      <p:grpSp>
        <p:nvGrpSpPr>
          <p:cNvPr id="39" name="Group 38"/>
          <p:cNvGrpSpPr/>
          <p:nvPr/>
        </p:nvGrpSpPr>
        <p:grpSpPr>
          <a:xfrm>
            <a:off x="684363" y="3441625"/>
            <a:ext cx="2024266" cy="1233400"/>
            <a:chOff x="0" y="450105"/>
            <a:chExt cx="2677914" cy="1606748"/>
          </a:xfrm>
        </p:grpSpPr>
        <p:sp>
          <p:nvSpPr>
            <p:cNvPr id="40" name="Rectangle 39"/>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1" name="Rectangle 40"/>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1800" dirty="0" err="1"/>
                <a:t>Kewenangan</a:t>
              </a:r>
              <a:r>
                <a:rPr lang="en-AU" sz="1800" dirty="0"/>
                <a:t> </a:t>
              </a:r>
              <a:r>
                <a:rPr lang="en-AU" sz="1800" dirty="0" err="1"/>
                <a:t>penetapan</a:t>
              </a:r>
              <a:r>
                <a:rPr lang="en-AU" sz="1800" dirty="0"/>
                <a:t> </a:t>
              </a:r>
              <a:r>
                <a:rPr lang="en-AU" sz="1800" dirty="0" err="1"/>
                <a:t>tarif</a:t>
              </a:r>
              <a:r>
                <a:rPr lang="en-AU" sz="1800" dirty="0"/>
                <a:t> </a:t>
              </a:r>
              <a:r>
                <a:rPr lang="en-AU" sz="1800" dirty="0" err="1"/>
                <a:t>dan</a:t>
              </a:r>
              <a:r>
                <a:rPr lang="en-AU" sz="1800" dirty="0"/>
                <a:t> </a:t>
              </a:r>
              <a:r>
                <a:rPr lang="en-AU" sz="1800" dirty="0" err="1"/>
                <a:t>pemungutan</a:t>
              </a:r>
              <a:r>
                <a:rPr lang="en-AU" sz="1800" dirty="0"/>
                <a:t> </a:t>
              </a:r>
              <a:r>
                <a:rPr lang="en-AU" sz="1800" dirty="0" err="1"/>
                <a:t>iuran</a:t>
              </a:r>
              <a:endParaRPr lang="en-AU" sz="1800" dirty="0"/>
            </a:p>
          </p:txBody>
        </p:sp>
      </p:grpSp>
      <p:grpSp>
        <p:nvGrpSpPr>
          <p:cNvPr id="42" name="Group 41"/>
          <p:cNvGrpSpPr/>
          <p:nvPr/>
        </p:nvGrpSpPr>
        <p:grpSpPr>
          <a:xfrm>
            <a:off x="684363" y="4799777"/>
            <a:ext cx="2024266" cy="1233400"/>
            <a:chOff x="0" y="450105"/>
            <a:chExt cx="2677914" cy="1606748"/>
          </a:xfrm>
        </p:grpSpPr>
        <p:sp>
          <p:nvSpPr>
            <p:cNvPr id="43" name="Rectangle 42"/>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4" name="Rectangle 43"/>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1800" dirty="0" err="1"/>
                <a:t>Mencocokkan</a:t>
              </a:r>
              <a:r>
                <a:rPr lang="en-AU" sz="1800" dirty="0"/>
                <a:t> </a:t>
              </a:r>
              <a:r>
                <a:rPr lang="en-AU" sz="1800" dirty="0" err="1"/>
                <a:t>pembiayaan</a:t>
              </a:r>
              <a:r>
                <a:rPr lang="en-AU" sz="1800" dirty="0"/>
                <a:t> </a:t>
              </a:r>
              <a:r>
                <a:rPr lang="en-AU" sz="1800" dirty="0" err="1"/>
                <a:t>inovatif</a:t>
              </a:r>
              <a:r>
                <a:rPr lang="en-AU" sz="1800" dirty="0"/>
                <a:t> </a:t>
              </a:r>
              <a:r>
                <a:rPr lang="en-AU" sz="1800" dirty="0" err="1"/>
                <a:t>sesuai</a:t>
              </a:r>
              <a:r>
                <a:rPr lang="en-AU" sz="1800" dirty="0"/>
                <a:t> </a:t>
              </a:r>
              <a:r>
                <a:rPr lang="en-AU" sz="1800" dirty="0" err="1"/>
                <a:t>kebutuhan</a:t>
              </a:r>
              <a:endParaRPr lang="en-AU" sz="1800" dirty="0"/>
            </a:p>
          </p:txBody>
        </p:sp>
      </p:grpSp>
      <p:grpSp>
        <p:nvGrpSpPr>
          <p:cNvPr id="45" name="Group 44"/>
          <p:cNvGrpSpPr/>
          <p:nvPr/>
        </p:nvGrpSpPr>
        <p:grpSpPr>
          <a:xfrm>
            <a:off x="684363" y="6188932"/>
            <a:ext cx="2024266" cy="1233400"/>
            <a:chOff x="0" y="450105"/>
            <a:chExt cx="2677914" cy="1606748"/>
          </a:xfrm>
        </p:grpSpPr>
        <p:sp>
          <p:nvSpPr>
            <p:cNvPr id="46" name="Rectangle 45"/>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7" name="Rectangle 46"/>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smtClean="0"/>
                <a:t>Membina</a:t>
              </a:r>
              <a:r>
                <a:rPr lang="en-AU" dirty="0" smtClean="0"/>
                <a:t> </a:t>
              </a:r>
              <a:r>
                <a:rPr lang="en-AU" dirty="0" err="1" smtClean="0"/>
                <a:t>wirausaha</a:t>
              </a:r>
              <a:r>
                <a:rPr lang="en-AU" dirty="0" smtClean="0"/>
                <a:t> </a:t>
              </a:r>
              <a:r>
                <a:rPr lang="en-AU" dirty="0" err="1" smtClean="0"/>
                <a:t>inovasi</a:t>
              </a:r>
              <a:endParaRPr lang="en-AU" dirty="0"/>
            </a:p>
          </p:txBody>
        </p:sp>
      </p:grpSp>
      <p:sp>
        <p:nvSpPr>
          <p:cNvPr id="3" name="Oval 2"/>
          <p:cNvSpPr/>
          <p:nvPr/>
        </p:nvSpPr>
        <p:spPr>
          <a:xfrm>
            <a:off x="422367" y="3217408"/>
            <a:ext cx="2407324" cy="1735361"/>
          </a:xfrm>
          <a:prstGeom prst="ellipse">
            <a:avLst/>
          </a:prstGeom>
          <a:noFill/>
          <a:ln w="76200" cmpd="sng">
            <a:solidFill>
              <a:srgbClr val="FF6600"/>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1" name="Oval 50"/>
          <p:cNvSpPr/>
          <p:nvPr/>
        </p:nvSpPr>
        <p:spPr>
          <a:xfrm>
            <a:off x="4047056" y="5811334"/>
            <a:ext cx="2407324" cy="1735361"/>
          </a:xfrm>
          <a:prstGeom prst="ellipse">
            <a:avLst/>
          </a:prstGeom>
          <a:noFill/>
          <a:ln w="76200" cmpd="sng">
            <a:solidFill>
              <a:srgbClr val="FF6600"/>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2" name="Oval 51"/>
          <p:cNvSpPr/>
          <p:nvPr/>
        </p:nvSpPr>
        <p:spPr>
          <a:xfrm>
            <a:off x="7533778" y="3377974"/>
            <a:ext cx="2407324" cy="2832174"/>
          </a:xfrm>
          <a:prstGeom prst="ellipse">
            <a:avLst/>
          </a:prstGeom>
          <a:noFill/>
          <a:ln w="76200" cmpd="sng">
            <a:solidFill>
              <a:srgbClr val="FF6600"/>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3"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20</a:t>
            </a:fld>
            <a:endParaRPr lang="en-AU"/>
          </a:p>
        </p:txBody>
      </p:sp>
      <p:sp>
        <p:nvSpPr>
          <p:cNvPr id="13" name="TextBox 12"/>
          <p:cNvSpPr txBox="1"/>
          <p:nvPr/>
        </p:nvSpPr>
        <p:spPr>
          <a:xfrm>
            <a:off x="3209843" y="4753715"/>
            <a:ext cx="210714" cy="490045"/>
          </a:xfrm>
          <a:prstGeom prst="rect">
            <a:avLst/>
          </a:prstGeom>
          <a:noFill/>
        </p:spPr>
        <p:txBody>
          <a:bodyPr wrap="none" lIns="104306" tIns="52153" rIns="104306" bIns="52153" rtlCol="0">
            <a:spAutoFit/>
          </a:bodyPr>
          <a:lstStyle/>
          <a:p>
            <a:pPr algn="r"/>
            <a:endParaRPr lang="en-US" sz="2500" b="1" dirty="0">
              <a:solidFill>
                <a:schemeClr val="bg1"/>
              </a:solidFill>
            </a:endParaRPr>
          </a:p>
        </p:txBody>
      </p:sp>
    </p:spTree>
    <p:extLst>
      <p:ext uri="{BB962C8B-B14F-4D97-AF65-F5344CB8AC3E}">
        <p14:creationId xmlns:p14="http://schemas.microsoft.com/office/powerpoint/2010/main" val="302100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20031" y="1844114"/>
            <a:ext cx="10116920" cy="1512641"/>
            <a:chOff x="190886" y="4745196"/>
            <a:chExt cx="8780934" cy="1371952"/>
          </a:xfrm>
        </p:grpSpPr>
        <p:sp>
          <p:nvSpPr>
            <p:cNvPr id="49" name="Down Arrow 48"/>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50" name="Down Arrow 49"/>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sp>
        <p:nvSpPr>
          <p:cNvPr id="2" name="Title 1"/>
          <p:cNvSpPr>
            <a:spLocks noGrp="1"/>
          </p:cNvSpPr>
          <p:nvPr>
            <p:ph type="title"/>
          </p:nvPr>
        </p:nvSpPr>
        <p:spPr/>
        <p:txBody>
          <a:bodyPr>
            <a:normAutofit fontScale="90000"/>
          </a:bodyPr>
          <a:lstStyle/>
          <a:p>
            <a:r>
              <a:rPr lang="en-AU" dirty="0" err="1" smtClean="0"/>
              <a:t>Seperti</a:t>
            </a:r>
            <a:r>
              <a:rPr lang="en-AU" dirty="0" smtClean="0"/>
              <a:t> </a:t>
            </a:r>
            <a:r>
              <a:rPr lang="en-AU" dirty="0" err="1" smtClean="0"/>
              <a:t>sebuah</a:t>
            </a:r>
            <a:r>
              <a:rPr lang="en-AU" dirty="0" smtClean="0"/>
              <a:t> </a:t>
            </a:r>
            <a:r>
              <a:rPr lang="en-AU" b="1" dirty="0" err="1" smtClean="0">
                <a:solidFill>
                  <a:srgbClr val="404040"/>
                </a:solidFill>
              </a:rPr>
              <a:t>kotak</a:t>
            </a:r>
            <a:r>
              <a:rPr lang="en-AU" b="1" dirty="0" smtClean="0">
                <a:solidFill>
                  <a:srgbClr val="404040"/>
                </a:solidFill>
              </a:rPr>
              <a:t> </a:t>
            </a:r>
            <a:r>
              <a:rPr lang="en-AU" b="1" dirty="0" err="1" smtClean="0">
                <a:solidFill>
                  <a:srgbClr val="404040"/>
                </a:solidFill>
              </a:rPr>
              <a:t>peralatan</a:t>
            </a:r>
            <a:r>
              <a:rPr lang="en-AU" dirty="0" smtClean="0">
                <a:solidFill>
                  <a:srgbClr val="404040"/>
                </a:solidFill>
              </a:rPr>
              <a:t>…. </a:t>
            </a:r>
            <a:br>
              <a:rPr lang="en-AU" dirty="0" smtClean="0">
                <a:solidFill>
                  <a:srgbClr val="404040"/>
                </a:solidFill>
              </a:rPr>
            </a:br>
            <a:r>
              <a:rPr lang="en-AU" dirty="0" err="1" smtClean="0">
                <a:solidFill>
                  <a:srgbClr val="404040"/>
                </a:solidFill>
              </a:rPr>
              <a:t>Sementara</a:t>
            </a:r>
            <a:r>
              <a:rPr lang="en-AU" dirty="0" smtClean="0">
                <a:solidFill>
                  <a:srgbClr val="404040"/>
                </a:solidFill>
              </a:rPr>
              <a:t> </a:t>
            </a:r>
            <a:r>
              <a:rPr lang="en-AU" b="1" dirty="0" err="1" smtClean="0">
                <a:solidFill>
                  <a:srgbClr val="3366FF"/>
                </a:solidFill>
              </a:rPr>
              <a:t>Pemda</a:t>
            </a:r>
            <a:r>
              <a:rPr lang="en-AU" b="1" dirty="0" smtClean="0">
                <a:solidFill>
                  <a:srgbClr val="3366FF"/>
                </a:solidFill>
              </a:rPr>
              <a:t> </a:t>
            </a:r>
            <a:r>
              <a:rPr lang="en-AU" dirty="0" err="1" smtClean="0">
                <a:solidFill>
                  <a:srgbClr val="404040"/>
                </a:solidFill>
              </a:rPr>
              <a:t>lainnya</a:t>
            </a:r>
            <a:r>
              <a:rPr lang="en-AU" dirty="0" smtClean="0">
                <a:solidFill>
                  <a:srgbClr val="404040"/>
                </a:solidFill>
              </a:rPr>
              <a:t> </a:t>
            </a:r>
            <a:r>
              <a:rPr lang="en-AU" dirty="0" err="1" smtClean="0">
                <a:solidFill>
                  <a:srgbClr val="404040"/>
                </a:solidFill>
              </a:rPr>
              <a:t>dapat</a:t>
            </a:r>
            <a:r>
              <a:rPr lang="en-AU" dirty="0" smtClean="0">
                <a:solidFill>
                  <a:srgbClr val="404040"/>
                </a:solidFill>
              </a:rPr>
              <a:t> </a:t>
            </a:r>
            <a:r>
              <a:rPr lang="en-AU" dirty="0" err="1" smtClean="0">
                <a:solidFill>
                  <a:srgbClr val="404040"/>
                </a:solidFill>
              </a:rPr>
              <a:t>mencoba</a:t>
            </a:r>
            <a:r>
              <a:rPr lang="en-AU" dirty="0" smtClean="0">
                <a:solidFill>
                  <a:srgbClr val="404040"/>
                </a:solidFill>
              </a:rPr>
              <a:t> </a:t>
            </a:r>
            <a:r>
              <a:rPr lang="en-AU" dirty="0" err="1" smtClean="0">
                <a:solidFill>
                  <a:srgbClr val="404040"/>
                </a:solidFill>
              </a:rPr>
              <a:t>pendekatan</a:t>
            </a:r>
            <a:r>
              <a:rPr lang="en-AU" dirty="0" smtClean="0">
                <a:solidFill>
                  <a:srgbClr val="404040"/>
                </a:solidFill>
              </a:rPr>
              <a:t> </a:t>
            </a:r>
            <a:r>
              <a:rPr lang="en-AU" dirty="0" err="1" smtClean="0">
                <a:solidFill>
                  <a:srgbClr val="404040"/>
                </a:solidFill>
              </a:rPr>
              <a:t>ini</a:t>
            </a:r>
            <a:r>
              <a:rPr lang="en-AU" dirty="0" smtClean="0">
                <a:solidFill>
                  <a:srgbClr val="404040"/>
                </a:solidFill>
              </a:rPr>
              <a:t> </a:t>
            </a:r>
            <a:r>
              <a:rPr lang="en-AU" dirty="0" err="1" smtClean="0">
                <a:solidFill>
                  <a:srgbClr val="404040"/>
                </a:solidFill>
              </a:rPr>
              <a:t>berdasarkan</a:t>
            </a:r>
            <a:r>
              <a:rPr lang="en-AU" dirty="0" smtClean="0">
                <a:solidFill>
                  <a:srgbClr val="404040"/>
                </a:solidFill>
              </a:rPr>
              <a:t> </a:t>
            </a:r>
            <a:r>
              <a:rPr lang="en-AU" dirty="0" err="1" smtClean="0">
                <a:solidFill>
                  <a:srgbClr val="404040"/>
                </a:solidFill>
              </a:rPr>
              <a:t>kebutuhan</a:t>
            </a:r>
            <a:r>
              <a:rPr lang="en-AU" dirty="0" smtClean="0">
                <a:solidFill>
                  <a:srgbClr val="404040"/>
                </a:solidFill>
              </a:rPr>
              <a:t> </a:t>
            </a:r>
            <a:r>
              <a:rPr lang="en-AU" dirty="0" err="1" smtClean="0">
                <a:solidFill>
                  <a:srgbClr val="404040"/>
                </a:solidFill>
              </a:rPr>
              <a:t>dan</a:t>
            </a:r>
            <a:r>
              <a:rPr lang="en-AU" dirty="0" smtClean="0">
                <a:solidFill>
                  <a:srgbClr val="404040"/>
                </a:solidFill>
              </a:rPr>
              <a:t> </a:t>
            </a:r>
            <a:r>
              <a:rPr lang="en-AU" dirty="0" err="1" smtClean="0">
                <a:solidFill>
                  <a:srgbClr val="404040"/>
                </a:solidFill>
              </a:rPr>
              <a:t>kekuatannya</a:t>
            </a:r>
            <a:r>
              <a:rPr lang="en-AU" dirty="0" smtClean="0"/>
              <a:t>.</a:t>
            </a:r>
            <a:endParaRPr lang="en-AU" b="1" dirty="0"/>
          </a:p>
        </p:txBody>
      </p:sp>
      <p:grpSp>
        <p:nvGrpSpPr>
          <p:cNvPr id="4" name="Group 3"/>
          <p:cNvGrpSpPr/>
          <p:nvPr/>
        </p:nvGrpSpPr>
        <p:grpSpPr>
          <a:xfrm>
            <a:off x="220031" y="1932615"/>
            <a:ext cx="2871655" cy="1383037"/>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grpSp>
        <p:nvGrpSpPr>
          <p:cNvPr id="5" name="Group 4"/>
          <p:cNvGrpSpPr/>
          <p:nvPr/>
        </p:nvGrpSpPr>
        <p:grpSpPr>
          <a:xfrm>
            <a:off x="3381541" y="1932615"/>
            <a:ext cx="3492439" cy="1383037"/>
            <a:chOff x="2945705" y="450105"/>
            <a:chExt cx="2677914" cy="1606748"/>
          </a:xfrm>
        </p:grpSpPr>
        <p:sp>
          <p:nvSpPr>
            <p:cNvPr id="9" name="Rectangle 8"/>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7115419" y="1932615"/>
            <a:ext cx="3221532" cy="1383037"/>
            <a:chOff x="0" y="2324645"/>
            <a:chExt cx="2677914" cy="1606748"/>
          </a:xfrm>
        </p:grpSpPr>
        <p:sp>
          <p:nvSpPr>
            <p:cNvPr id="7" name="Rectangle 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grpSp>
        <p:nvGrpSpPr>
          <p:cNvPr id="15" name="Group 14"/>
          <p:cNvGrpSpPr/>
          <p:nvPr/>
        </p:nvGrpSpPr>
        <p:grpSpPr>
          <a:xfrm>
            <a:off x="7709835" y="3441625"/>
            <a:ext cx="2024266" cy="1233400"/>
            <a:chOff x="0" y="2324645"/>
            <a:chExt cx="2677914" cy="1606748"/>
          </a:xfrm>
        </p:grpSpPr>
        <p:sp>
          <p:nvSpPr>
            <p:cNvPr id="17" name="Rectangle 1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16" name="Rectangle 1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t>Formalisasi</a:t>
              </a:r>
              <a:r>
                <a:rPr lang="en-AU" dirty="0" smtClean="0"/>
                <a:t> PPPS</a:t>
              </a:r>
              <a:endParaRPr lang="en-AU" dirty="0"/>
            </a:p>
          </p:txBody>
        </p:sp>
      </p:grpSp>
      <p:sp>
        <p:nvSpPr>
          <p:cNvPr id="20" name="Rectangle 19"/>
          <p:cNvSpPr/>
          <p:nvPr/>
        </p:nvSpPr>
        <p:spPr>
          <a:xfrm>
            <a:off x="6257622" y="1398760"/>
            <a:ext cx="2024266" cy="1771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endParaRPr lang="en-AU" sz="3500" dirty="0"/>
          </a:p>
        </p:txBody>
      </p:sp>
      <p:grpSp>
        <p:nvGrpSpPr>
          <p:cNvPr id="24" name="Group 23"/>
          <p:cNvGrpSpPr/>
          <p:nvPr/>
        </p:nvGrpSpPr>
        <p:grpSpPr>
          <a:xfrm>
            <a:off x="7709835" y="4799777"/>
            <a:ext cx="2024266" cy="1233400"/>
            <a:chOff x="0" y="2324645"/>
            <a:chExt cx="2677914" cy="1606748"/>
          </a:xfrm>
        </p:grpSpPr>
        <p:sp>
          <p:nvSpPr>
            <p:cNvPr id="25" name="Rectangle 24"/>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26" name="Rectangle 2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a:t>Menetapkan</a:t>
              </a:r>
              <a:r>
                <a:rPr lang="en-AU" dirty="0"/>
                <a:t> </a:t>
              </a:r>
              <a:r>
                <a:rPr lang="en-AU" dirty="0" err="1"/>
                <a:t>tanggung</a:t>
              </a:r>
              <a:r>
                <a:rPr lang="en-AU" dirty="0"/>
                <a:t> </a:t>
              </a:r>
              <a:r>
                <a:rPr lang="en-AU" dirty="0" err="1"/>
                <a:t>jawab</a:t>
              </a:r>
              <a:r>
                <a:rPr lang="en-AU" dirty="0"/>
                <a:t> </a:t>
              </a:r>
              <a:r>
                <a:rPr lang="en-AU" dirty="0" err="1"/>
                <a:t>berbasis</a:t>
              </a:r>
              <a:r>
                <a:rPr lang="en-AU" dirty="0"/>
                <a:t> </a:t>
              </a:r>
              <a:r>
                <a:rPr lang="en-AU" dirty="0" err="1"/>
                <a:t>risiko</a:t>
              </a:r>
              <a:endParaRPr lang="en-AU" dirty="0"/>
            </a:p>
          </p:txBody>
        </p:sp>
      </p:grpSp>
      <p:grpSp>
        <p:nvGrpSpPr>
          <p:cNvPr id="27" name="Group 26"/>
          <p:cNvGrpSpPr/>
          <p:nvPr/>
        </p:nvGrpSpPr>
        <p:grpSpPr>
          <a:xfrm>
            <a:off x="7709835" y="6188931"/>
            <a:ext cx="2024266" cy="1233400"/>
            <a:chOff x="0" y="2324645"/>
            <a:chExt cx="2677914" cy="1606748"/>
          </a:xfrm>
        </p:grpSpPr>
        <p:sp>
          <p:nvSpPr>
            <p:cNvPr id="28" name="Rectangle 27"/>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solidFill>
                  <a:schemeClr val="bg1"/>
                </a:solidFill>
              </a:endParaRPr>
            </a:p>
          </p:txBody>
        </p:sp>
        <p:sp>
          <p:nvSpPr>
            <p:cNvPr id="29" name="Rectangle 2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a:solidFill>
                    <a:schemeClr val="bg1"/>
                  </a:solidFill>
                </a:rPr>
                <a:t>Menetapkan</a:t>
              </a:r>
              <a:r>
                <a:rPr lang="en-AU" dirty="0">
                  <a:solidFill>
                    <a:schemeClr val="bg1"/>
                  </a:solidFill>
                </a:rPr>
                <a:t> </a:t>
              </a:r>
              <a:r>
                <a:rPr lang="en-AU" dirty="0" err="1">
                  <a:solidFill>
                    <a:schemeClr val="bg1"/>
                  </a:solidFill>
                </a:rPr>
                <a:t>tanggung</a:t>
              </a:r>
              <a:r>
                <a:rPr lang="en-AU" dirty="0">
                  <a:solidFill>
                    <a:schemeClr val="bg1"/>
                  </a:solidFill>
                </a:rPr>
                <a:t> </a:t>
              </a:r>
              <a:r>
                <a:rPr lang="en-AU" dirty="0" err="1">
                  <a:solidFill>
                    <a:schemeClr val="bg1"/>
                  </a:solidFill>
                </a:rPr>
                <a:t>jawab</a:t>
              </a:r>
              <a:r>
                <a:rPr lang="en-AU" dirty="0">
                  <a:solidFill>
                    <a:schemeClr val="bg1"/>
                  </a:solidFill>
                </a:rPr>
                <a:t> </a:t>
              </a:r>
              <a:r>
                <a:rPr lang="en-AU" dirty="0" err="1">
                  <a:solidFill>
                    <a:schemeClr val="bg1"/>
                  </a:solidFill>
                </a:rPr>
                <a:t>secara</a:t>
              </a:r>
              <a:r>
                <a:rPr lang="en-AU" dirty="0">
                  <a:solidFill>
                    <a:schemeClr val="bg1"/>
                  </a:solidFill>
                </a:rPr>
                <a:t> </a:t>
              </a:r>
              <a:r>
                <a:rPr lang="en-AU" dirty="0" err="1">
                  <a:solidFill>
                    <a:schemeClr val="bg1"/>
                  </a:solidFill>
                </a:rPr>
                <a:t>kolaboratif</a:t>
              </a:r>
              <a:endParaRPr lang="en-AU" dirty="0">
                <a:solidFill>
                  <a:schemeClr val="bg1"/>
                </a:solidFill>
              </a:endParaRPr>
            </a:p>
          </p:txBody>
        </p:sp>
      </p:grpSp>
      <p:grpSp>
        <p:nvGrpSpPr>
          <p:cNvPr id="30" name="Group 29"/>
          <p:cNvGrpSpPr/>
          <p:nvPr/>
        </p:nvGrpSpPr>
        <p:grpSpPr>
          <a:xfrm>
            <a:off x="4233356" y="6188931"/>
            <a:ext cx="2024266" cy="1233400"/>
            <a:chOff x="2945705" y="450105"/>
            <a:chExt cx="2677914" cy="1606748"/>
          </a:xfrm>
        </p:grpSpPr>
        <p:sp>
          <p:nvSpPr>
            <p:cNvPr id="31" name="Rectangle 30"/>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2" name="Rectangle 31"/>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a:r>
                <a:rPr lang="en-AU" dirty="0" err="1"/>
                <a:t>Pengelolaan</a:t>
              </a:r>
              <a:r>
                <a:rPr lang="en-AU" dirty="0"/>
                <a:t> </a:t>
              </a:r>
              <a:r>
                <a:rPr lang="en-AU" dirty="0" err="1"/>
                <a:t>bersama</a:t>
              </a:r>
              <a:r>
                <a:rPr lang="en-AU" dirty="0"/>
                <a:t> </a:t>
              </a:r>
              <a:r>
                <a:rPr lang="en-AU" dirty="0" err="1"/>
                <a:t>dengan</a:t>
              </a:r>
              <a:r>
                <a:rPr lang="en-AU" dirty="0"/>
                <a:t> PEMDA</a:t>
              </a:r>
            </a:p>
          </p:txBody>
        </p:sp>
      </p:grpSp>
      <p:grpSp>
        <p:nvGrpSpPr>
          <p:cNvPr id="33" name="Group 32"/>
          <p:cNvGrpSpPr/>
          <p:nvPr/>
        </p:nvGrpSpPr>
        <p:grpSpPr>
          <a:xfrm>
            <a:off x="4233356" y="3441625"/>
            <a:ext cx="2024266" cy="1233400"/>
            <a:chOff x="2945705" y="450105"/>
            <a:chExt cx="2677914" cy="1606748"/>
          </a:xfrm>
        </p:grpSpPr>
        <p:sp>
          <p:nvSpPr>
            <p:cNvPr id="34" name="Rectangle 33"/>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5" name="Rectangle 34"/>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Memperkuat</a:t>
              </a:r>
              <a:r>
                <a:rPr lang="en-AU" dirty="0"/>
                <a:t> KSM</a:t>
              </a:r>
            </a:p>
          </p:txBody>
        </p:sp>
      </p:grpSp>
      <p:grpSp>
        <p:nvGrpSpPr>
          <p:cNvPr id="36" name="Group 35"/>
          <p:cNvGrpSpPr/>
          <p:nvPr/>
        </p:nvGrpSpPr>
        <p:grpSpPr>
          <a:xfrm>
            <a:off x="4233356" y="4799776"/>
            <a:ext cx="2024266" cy="1233400"/>
            <a:chOff x="2945705" y="450105"/>
            <a:chExt cx="2677914" cy="1606748"/>
          </a:xfrm>
        </p:grpSpPr>
        <p:sp>
          <p:nvSpPr>
            <p:cNvPr id="37" name="Rectangle 36"/>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8" name="Rectangle 37"/>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Membangun</a:t>
              </a:r>
              <a:r>
                <a:rPr lang="en-AU" dirty="0"/>
                <a:t> </a:t>
              </a:r>
              <a:r>
                <a:rPr lang="en-AU" dirty="0" err="1" smtClean="0"/>
                <a:t>jejaring</a:t>
              </a:r>
              <a:r>
                <a:rPr lang="en-AU" dirty="0" smtClean="0"/>
                <a:t> </a:t>
              </a:r>
              <a:r>
                <a:rPr lang="en-AU" dirty="0" err="1" smtClean="0"/>
                <a:t>dukungan</a:t>
              </a:r>
              <a:endParaRPr lang="en-AU" dirty="0"/>
            </a:p>
          </p:txBody>
        </p:sp>
      </p:grpSp>
      <p:grpSp>
        <p:nvGrpSpPr>
          <p:cNvPr id="39" name="Group 38"/>
          <p:cNvGrpSpPr/>
          <p:nvPr/>
        </p:nvGrpSpPr>
        <p:grpSpPr>
          <a:xfrm>
            <a:off x="684363" y="3441625"/>
            <a:ext cx="2024266" cy="1233400"/>
            <a:chOff x="0" y="450105"/>
            <a:chExt cx="2677914" cy="1606748"/>
          </a:xfrm>
        </p:grpSpPr>
        <p:sp>
          <p:nvSpPr>
            <p:cNvPr id="40" name="Rectangle 39"/>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1" name="Rectangle 40"/>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1800" dirty="0" err="1"/>
                <a:t>Kewenangan</a:t>
              </a:r>
              <a:r>
                <a:rPr lang="en-AU" sz="1800" dirty="0"/>
                <a:t> </a:t>
              </a:r>
              <a:r>
                <a:rPr lang="en-AU" sz="1800" dirty="0" err="1"/>
                <a:t>penetapan</a:t>
              </a:r>
              <a:r>
                <a:rPr lang="en-AU" sz="1800" dirty="0"/>
                <a:t> </a:t>
              </a:r>
              <a:r>
                <a:rPr lang="en-AU" sz="1800" dirty="0" err="1"/>
                <a:t>tarif</a:t>
              </a:r>
              <a:r>
                <a:rPr lang="en-AU" sz="1800" dirty="0"/>
                <a:t> </a:t>
              </a:r>
              <a:r>
                <a:rPr lang="en-AU" sz="1800" dirty="0" err="1"/>
                <a:t>dan</a:t>
              </a:r>
              <a:r>
                <a:rPr lang="en-AU" sz="1800" dirty="0"/>
                <a:t> </a:t>
              </a:r>
              <a:r>
                <a:rPr lang="en-AU" sz="1800" dirty="0" err="1"/>
                <a:t>pemungutan</a:t>
              </a:r>
              <a:r>
                <a:rPr lang="en-AU" sz="1800" dirty="0"/>
                <a:t> </a:t>
              </a:r>
              <a:r>
                <a:rPr lang="en-AU" sz="1800" dirty="0" err="1"/>
                <a:t>iuran</a:t>
              </a:r>
              <a:endParaRPr lang="en-AU" sz="1800" dirty="0"/>
            </a:p>
          </p:txBody>
        </p:sp>
      </p:grpSp>
      <p:grpSp>
        <p:nvGrpSpPr>
          <p:cNvPr id="42" name="Group 41"/>
          <p:cNvGrpSpPr/>
          <p:nvPr/>
        </p:nvGrpSpPr>
        <p:grpSpPr>
          <a:xfrm>
            <a:off x="684363" y="4799777"/>
            <a:ext cx="2024266" cy="1233400"/>
            <a:chOff x="0" y="450105"/>
            <a:chExt cx="2677914" cy="1606748"/>
          </a:xfrm>
        </p:grpSpPr>
        <p:sp>
          <p:nvSpPr>
            <p:cNvPr id="43" name="Rectangle 42"/>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4" name="Rectangle 43"/>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1800" dirty="0" err="1"/>
                <a:t>Mencocokkan</a:t>
              </a:r>
              <a:r>
                <a:rPr lang="en-AU" sz="1800" dirty="0"/>
                <a:t> </a:t>
              </a:r>
              <a:r>
                <a:rPr lang="en-AU" sz="1800" dirty="0" err="1"/>
                <a:t>pembiayaan</a:t>
              </a:r>
              <a:r>
                <a:rPr lang="en-AU" sz="1800" dirty="0"/>
                <a:t> </a:t>
              </a:r>
              <a:r>
                <a:rPr lang="en-AU" sz="1800" dirty="0" err="1"/>
                <a:t>inovatif</a:t>
              </a:r>
              <a:r>
                <a:rPr lang="en-AU" sz="1800" dirty="0"/>
                <a:t> </a:t>
              </a:r>
              <a:r>
                <a:rPr lang="en-AU" sz="1800" dirty="0" err="1"/>
                <a:t>sesuai</a:t>
              </a:r>
              <a:r>
                <a:rPr lang="en-AU" sz="1800" dirty="0"/>
                <a:t> </a:t>
              </a:r>
              <a:r>
                <a:rPr lang="en-AU" sz="1800" dirty="0" err="1"/>
                <a:t>kebutuhan</a:t>
              </a:r>
              <a:endParaRPr lang="en-AU" sz="1800" dirty="0"/>
            </a:p>
          </p:txBody>
        </p:sp>
      </p:grpSp>
      <p:grpSp>
        <p:nvGrpSpPr>
          <p:cNvPr id="45" name="Group 44"/>
          <p:cNvGrpSpPr/>
          <p:nvPr/>
        </p:nvGrpSpPr>
        <p:grpSpPr>
          <a:xfrm>
            <a:off x="684363" y="6188932"/>
            <a:ext cx="2024266" cy="1233400"/>
            <a:chOff x="0" y="450105"/>
            <a:chExt cx="2677914" cy="1606748"/>
          </a:xfrm>
        </p:grpSpPr>
        <p:sp>
          <p:nvSpPr>
            <p:cNvPr id="46" name="Rectangle 45"/>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7" name="Rectangle 46"/>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smtClean="0"/>
                <a:t>Membina</a:t>
              </a:r>
              <a:r>
                <a:rPr lang="en-AU" dirty="0" smtClean="0"/>
                <a:t> </a:t>
              </a:r>
              <a:r>
                <a:rPr lang="en-AU" dirty="0" err="1" smtClean="0"/>
                <a:t>wirausaha</a:t>
              </a:r>
              <a:r>
                <a:rPr lang="en-AU" dirty="0" smtClean="0"/>
                <a:t> </a:t>
              </a:r>
              <a:r>
                <a:rPr lang="en-AU" dirty="0" err="1" smtClean="0"/>
                <a:t>inovasi</a:t>
              </a:r>
              <a:endParaRPr lang="en-AU" dirty="0"/>
            </a:p>
          </p:txBody>
        </p:sp>
      </p:grpSp>
      <p:sp>
        <p:nvSpPr>
          <p:cNvPr id="56" name="Oval 55"/>
          <p:cNvSpPr/>
          <p:nvPr/>
        </p:nvSpPr>
        <p:spPr>
          <a:xfrm>
            <a:off x="422367" y="4453571"/>
            <a:ext cx="2407324" cy="1735361"/>
          </a:xfrm>
          <a:prstGeom prst="ellipse">
            <a:avLst/>
          </a:prstGeom>
          <a:noFill/>
          <a:ln w="76200" cmpd="sng">
            <a:solidFill>
              <a:srgbClr val="3366FF"/>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7" name="Oval 56"/>
          <p:cNvSpPr/>
          <p:nvPr/>
        </p:nvSpPr>
        <p:spPr>
          <a:xfrm>
            <a:off x="3983695" y="3315652"/>
            <a:ext cx="2407324" cy="1735361"/>
          </a:xfrm>
          <a:prstGeom prst="ellipse">
            <a:avLst/>
          </a:prstGeom>
          <a:noFill/>
          <a:ln w="76200" cmpd="sng">
            <a:solidFill>
              <a:srgbClr val="3366FF"/>
            </a:solid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1"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21</a:t>
            </a:fld>
            <a:endParaRPr lang="en-AU"/>
          </a:p>
        </p:txBody>
      </p:sp>
    </p:spTree>
    <p:extLst>
      <p:ext uri="{BB962C8B-B14F-4D97-AF65-F5344CB8AC3E}">
        <p14:creationId xmlns:p14="http://schemas.microsoft.com/office/powerpoint/2010/main" val="1603502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9318" y="1498250"/>
            <a:ext cx="10021350" cy="4024554"/>
          </a:xfrm>
        </p:spPr>
        <p:txBody>
          <a:bodyPr/>
          <a:lstStyle/>
          <a:p>
            <a:pPr algn="ctr"/>
            <a:r>
              <a:rPr lang="en-AU" sz="4100" dirty="0" err="1">
                <a:solidFill>
                  <a:srgbClr val="404040"/>
                </a:solidFill>
              </a:rPr>
              <a:t>Posisi</a:t>
            </a:r>
            <a:r>
              <a:rPr lang="en-AU" sz="4100" dirty="0">
                <a:solidFill>
                  <a:srgbClr val="404040"/>
                </a:solidFill>
              </a:rPr>
              <a:t> </a:t>
            </a:r>
            <a:r>
              <a:rPr lang="en-AU" sz="4100" dirty="0" err="1">
                <a:solidFill>
                  <a:srgbClr val="404040"/>
                </a:solidFill>
              </a:rPr>
              <a:t>suatu</a:t>
            </a:r>
            <a:r>
              <a:rPr lang="en-AU" sz="4100" dirty="0">
                <a:solidFill>
                  <a:srgbClr val="404040"/>
                </a:solidFill>
              </a:rPr>
              <a:t> </a:t>
            </a:r>
            <a:r>
              <a:rPr lang="en-AU" sz="4100" dirty="0" err="1">
                <a:solidFill>
                  <a:srgbClr val="404040"/>
                </a:solidFill>
              </a:rPr>
              <a:t>Pemerintah</a:t>
            </a:r>
            <a:r>
              <a:rPr lang="en-AU" sz="4100" dirty="0">
                <a:solidFill>
                  <a:srgbClr val="404040"/>
                </a:solidFill>
              </a:rPr>
              <a:t> Daerah </a:t>
            </a:r>
            <a:r>
              <a:rPr lang="en-AU" sz="4100" dirty="0" err="1">
                <a:solidFill>
                  <a:srgbClr val="404040"/>
                </a:solidFill>
              </a:rPr>
              <a:t>dalam</a:t>
            </a:r>
            <a:r>
              <a:rPr lang="en-AU" sz="4100" dirty="0">
                <a:solidFill>
                  <a:srgbClr val="404040"/>
                </a:solidFill>
              </a:rPr>
              <a:t> </a:t>
            </a:r>
            <a:r>
              <a:rPr lang="en-AU" sz="4100" dirty="0" err="1">
                <a:solidFill>
                  <a:srgbClr val="404040"/>
                </a:solidFill>
              </a:rPr>
              <a:t>spektrum</a:t>
            </a:r>
            <a:r>
              <a:rPr lang="en-AU" sz="4100" dirty="0">
                <a:solidFill>
                  <a:srgbClr val="404040"/>
                </a:solidFill>
              </a:rPr>
              <a:t> </a:t>
            </a:r>
            <a:r>
              <a:rPr lang="en-AU" sz="4100" dirty="0" err="1">
                <a:solidFill>
                  <a:srgbClr val="404040"/>
                </a:solidFill>
              </a:rPr>
              <a:t>ini</a:t>
            </a:r>
            <a:r>
              <a:rPr lang="en-AU" sz="4100" dirty="0">
                <a:solidFill>
                  <a:srgbClr val="404040"/>
                </a:solidFill>
              </a:rPr>
              <a:t> </a:t>
            </a:r>
          </a:p>
          <a:p>
            <a:pPr algn="ctr"/>
            <a:r>
              <a:rPr lang="en-AU" sz="4100" dirty="0" err="1">
                <a:solidFill>
                  <a:srgbClr val="404040"/>
                </a:solidFill>
              </a:rPr>
              <a:t>tahun</a:t>
            </a:r>
            <a:r>
              <a:rPr lang="en-AU" sz="4100" dirty="0">
                <a:solidFill>
                  <a:srgbClr val="404040"/>
                </a:solidFill>
              </a:rPr>
              <a:t> </a:t>
            </a:r>
            <a:r>
              <a:rPr lang="en-AU" sz="4100" dirty="0" err="1">
                <a:solidFill>
                  <a:srgbClr val="404040"/>
                </a:solidFill>
              </a:rPr>
              <a:t>ini</a:t>
            </a:r>
            <a:r>
              <a:rPr lang="en-AU" sz="4100" dirty="0">
                <a:solidFill>
                  <a:srgbClr val="404040"/>
                </a:solidFill>
              </a:rPr>
              <a:t> </a:t>
            </a:r>
            <a:r>
              <a:rPr lang="en-AU" sz="4100" dirty="0" err="1">
                <a:solidFill>
                  <a:srgbClr val="404040"/>
                </a:solidFill>
              </a:rPr>
              <a:t>dan</a:t>
            </a:r>
            <a:r>
              <a:rPr lang="en-AU" sz="4100" dirty="0">
                <a:solidFill>
                  <a:srgbClr val="404040"/>
                </a:solidFill>
              </a:rPr>
              <a:t> di </a:t>
            </a:r>
            <a:r>
              <a:rPr lang="en-AU" sz="4100" dirty="0" err="1">
                <a:solidFill>
                  <a:srgbClr val="404040"/>
                </a:solidFill>
              </a:rPr>
              <a:t>tahun-tahun</a:t>
            </a:r>
            <a:r>
              <a:rPr lang="en-AU" sz="4100" dirty="0">
                <a:solidFill>
                  <a:srgbClr val="404040"/>
                </a:solidFill>
              </a:rPr>
              <a:t> </a:t>
            </a:r>
            <a:r>
              <a:rPr lang="en-AU" sz="4100" dirty="0" err="1">
                <a:solidFill>
                  <a:srgbClr val="404040"/>
                </a:solidFill>
              </a:rPr>
              <a:t>mendatang</a:t>
            </a:r>
            <a:r>
              <a:rPr lang="en-AU" sz="4100" dirty="0">
                <a:solidFill>
                  <a:srgbClr val="404040"/>
                </a:solidFill>
              </a:rPr>
              <a:t>, </a:t>
            </a:r>
            <a:r>
              <a:rPr lang="en-AU" sz="4100" dirty="0" err="1">
                <a:solidFill>
                  <a:srgbClr val="404040"/>
                </a:solidFill>
              </a:rPr>
              <a:t>akan</a:t>
            </a:r>
            <a:r>
              <a:rPr lang="en-AU" sz="4100" dirty="0">
                <a:solidFill>
                  <a:srgbClr val="404040"/>
                </a:solidFill>
              </a:rPr>
              <a:t> </a:t>
            </a:r>
            <a:r>
              <a:rPr lang="en-AU" sz="4100" dirty="0" err="1">
                <a:solidFill>
                  <a:srgbClr val="404040"/>
                </a:solidFill>
              </a:rPr>
              <a:t>bergantung</a:t>
            </a:r>
            <a:r>
              <a:rPr lang="en-AU" sz="4100" dirty="0">
                <a:solidFill>
                  <a:srgbClr val="404040"/>
                </a:solidFill>
              </a:rPr>
              <a:t> </a:t>
            </a:r>
            <a:r>
              <a:rPr lang="en-AU" sz="4100" dirty="0" err="1">
                <a:solidFill>
                  <a:srgbClr val="404040"/>
                </a:solidFill>
              </a:rPr>
              <a:t>pada</a:t>
            </a:r>
            <a:r>
              <a:rPr lang="en-AU" sz="4100" dirty="0">
                <a:solidFill>
                  <a:srgbClr val="404040"/>
                </a:solidFill>
              </a:rPr>
              <a:t> </a:t>
            </a:r>
            <a:r>
              <a:rPr lang="en-AU" sz="4100" dirty="0" err="1">
                <a:solidFill>
                  <a:srgbClr val="404040"/>
                </a:solidFill>
              </a:rPr>
              <a:t>kekuatan</a:t>
            </a:r>
            <a:r>
              <a:rPr lang="en-AU" sz="4100" dirty="0">
                <a:solidFill>
                  <a:srgbClr val="404040"/>
                </a:solidFill>
              </a:rPr>
              <a:t>, </a:t>
            </a:r>
            <a:r>
              <a:rPr lang="en-AU" sz="4100" dirty="0" err="1">
                <a:solidFill>
                  <a:srgbClr val="404040"/>
                </a:solidFill>
              </a:rPr>
              <a:t>kebutuhan</a:t>
            </a:r>
            <a:r>
              <a:rPr lang="en-AU" sz="4100" dirty="0">
                <a:solidFill>
                  <a:srgbClr val="404040"/>
                </a:solidFill>
              </a:rPr>
              <a:t>, </a:t>
            </a:r>
            <a:r>
              <a:rPr lang="en-AU" sz="4100" dirty="0" err="1">
                <a:solidFill>
                  <a:srgbClr val="404040"/>
                </a:solidFill>
              </a:rPr>
              <a:t>dan</a:t>
            </a:r>
            <a:r>
              <a:rPr lang="en-AU" sz="4100" dirty="0">
                <a:solidFill>
                  <a:srgbClr val="404040"/>
                </a:solidFill>
              </a:rPr>
              <a:t> </a:t>
            </a:r>
            <a:r>
              <a:rPr lang="en-AU" sz="4100" dirty="0" err="1">
                <a:solidFill>
                  <a:srgbClr val="404040"/>
                </a:solidFill>
              </a:rPr>
              <a:t>peluang</a:t>
            </a:r>
            <a:r>
              <a:rPr lang="en-AU" sz="4100" dirty="0">
                <a:solidFill>
                  <a:srgbClr val="404040"/>
                </a:solidFill>
              </a:rPr>
              <a:t> </a:t>
            </a:r>
            <a:r>
              <a:rPr lang="en-AU" sz="4100" dirty="0" err="1">
                <a:solidFill>
                  <a:srgbClr val="404040"/>
                </a:solidFill>
              </a:rPr>
              <a:t>masing-masing</a:t>
            </a:r>
            <a:r>
              <a:rPr lang="en-AU" sz="4100" dirty="0">
                <a:solidFill>
                  <a:srgbClr val="404040"/>
                </a:solidFill>
              </a:rPr>
              <a:t>. </a:t>
            </a:r>
          </a:p>
        </p:txBody>
      </p:sp>
      <p:grpSp>
        <p:nvGrpSpPr>
          <p:cNvPr id="16" name="Group 15"/>
          <p:cNvGrpSpPr/>
          <p:nvPr/>
        </p:nvGrpSpPr>
        <p:grpSpPr>
          <a:xfrm>
            <a:off x="319318" y="5399948"/>
            <a:ext cx="10116920" cy="1512641"/>
            <a:chOff x="190886" y="4745196"/>
            <a:chExt cx="8780934" cy="1371952"/>
          </a:xfrm>
        </p:grpSpPr>
        <p:sp>
          <p:nvSpPr>
            <p:cNvPr id="17" name="Down Arrow 16"/>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18" name="Down Arrow 17"/>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grpSp>
        <p:nvGrpSpPr>
          <p:cNvPr id="19" name="Group 18"/>
          <p:cNvGrpSpPr/>
          <p:nvPr/>
        </p:nvGrpSpPr>
        <p:grpSpPr>
          <a:xfrm>
            <a:off x="319318" y="5488448"/>
            <a:ext cx="2871655" cy="1383037"/>
            <a:chOff x="0" y="450105"/>
            <a:chExt cx="2677914" cy="1606748"/>
          </a:xfrm>
        </p:grpSpPr>
        <p:sp>
          <p:nvSpPr>
            <p:cNvPr id="20" name="Rectangle 19"/>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1" name="Rectangle 20"/>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grpSp>
        <p:nvGrpSpPr>
          <p:cNvPr id="22" name="Group 21"/>
          <p:cNvGrpSpPr/>
          <p:nvPr/>
        </p:nvGrpSpPr>
        <p:grpSpPr>
          <a:xfrm>
            <a:off x="3480828" y="5488448"/>
            <a:ext cx="3492439" cy="1383037"/>
            <a:chOff x="2945705" y="450105"/>
            <a:chExt cx="2677914" cy="1606748"/>
          </a:xfrm>
        </p:grpSpPr>
        <p:sp>
          <p:nvSpPr>
            <p:cNvPr id="23" name="Rectangle 22"/>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4" name="Rectangle 23"/>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25" name="Group 24"/>
          <p:cNvGrpSpPr/>
          <p:nvPr/>
        </p:nvGrpSpPr>
        <p:grpSpPr>
          <a:xfrm>
            <a:off x="7214706" y="5488448"/>
            <a:ext cx="3221532" cy="1383037"/>
            <a:chOff x="0" y="2324645"/>
            <a:chExt cx="2677914" cy="1606748"/>
          </a:xfrm>
        </p:grpSpPr>
        <p:sp>
          <p:nvSpPr>
            <p:cNvPr id="26" name="Rectangle 2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7" name="Rectangle 26"/>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Tree>
    <p:extLst>
      <p:ext uri="{BB962C8B-B14F-4D97-AF65-F5344CB8AC3E}">
        <p14:creationId xmlns:p14="http://schemas.microsoft.com/office/powerpoint/2010/main" val="270135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20031" y="1844114"/>
            <a:ext cx="10116920" cy="1512641"/>
            <a:chOff x="190886" y="4745196"/>
            <a:chExt cx="8780934" cy="1371952"/>
          </a:xfrm>
        </p:grpSpPr>
        <p:sp>
          <p:nvSpPr>
            <p:cNvPr id="49" name="Down Arrow 48"/>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50" name="Down Arrow 49"/>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sp>
        <p:nvSpPr>
          <p:cNvPr id="2" name="Title 1"/>
          <p:cNvSpPr>
            <a:spLocks noGrp="1"/>
          </p:cNvSpPr>
          <p:nvPr>
            <p:ph type="title"/>
          </p:nvPr>
        </p:nvSpPr>
        <p:spPr>
          <a:xfrm>
            <a:off x="138616" y="190921"/>
            <a:ext cx="10341354" cy="1397818"/>
          </a:xfrm>
        </p:spPr>
        <p:txBody>
          <a:bodyPr>
            <a:normAutofit fontScale="90000"/>
          </a:bodyPr>
          <a:lstStyle/>
          <a:p>
            <a:r>
              <a:rPr lang="en-AU" dirty="0" err="1" smtClean="0"/>
              <a:t>Tujuan</a:t>
            </a:r>
            <a:r>
              <a:rPr lang="en-AU" dirty="0" smtClean="0"/>
              <a:t> </a:t>
            </a:r>
            <a:r>
              <a:rPr lang="en-AU" dirty="0" err="1" smtClean="0"/>
              <a:t>pedoman</a:t>
            </a:r>
            <a:r>
              <a:rPr lang="en-AU" dirty="0" smtClean="0"/>
              <a:t> </a:t>
            </a:r>
            <a:r>
              <a:rPr lang="en-AU" dirty="0" err="1" smtClean="0"/>
              <a:t>ini</a:t>
            </a:r>
            <a:r>
              <a:rPr lang="en-AU" dirty="0" smtClean="0"/>
              <a:t> </a:t>
            </a:r>
            <a:r>
              <a:rPr lang="en-AU" dirty="0" err="1" smtClean="0"/>
              <a:t>adalah</a:t>
            </a:r>
            <a:r>
              <a:rPr lang="en-AU" dirty="0" smtClean="0"/>
              <a:t> </a:t>
            </a:r>
            <a:r>
              <a:rPr lang="en-AU" dirty="0" err="1" smtClean="0"/>
              <a:t>untuk</a:t>
            </a:r>
            <a:r>
              <a:rPr lang="en-AU" dirty="0" smtClean="0"/>
              <a:t> </a:t>
            </a:r>
            <a:r>
              <a:rPr lang="en-AU" dirty="0" err="1" smtClean="0">
                <a:solidFill>
                  <a:srgbClr val="404040"/>
                </a:solidFill>
              </a:rPr>
              <a:t>membantu</a:t>
            </a:r>
            <a:r>
              <a:rPr lang="en-AU" dirty="0" smtClean="0">
                <a:solidFill>
                  <a:srgbClr val="404040"/>
                </a:solidFill>
              </a:rPr>
              <a:t> </a:t>
            </a:r>
            <a:r>
              <a:rPr lang="en-AU" b="1" dirty="0" err="1" smtClean="0">
                <a:solidFill>
                  <a:srgbClr val="B1005D"/>
                </a:solidFill>
              </a:rPr>
              <a:t>Pemerintah</a:t>
            </a:r>
            <a:r>
              <a:rPr lang="en-AU" b="1" dirty="0" smtClean="0">
                <a:solidFill>
                  <a:srgbClr val="B1005D"/>
                </a:solidFill>
              </a:rPr>
              <a:t> Daerah </a:t>
            </a:r>
            <a:r>
              <a:rPr lang="en-AU" dirty="0" err="1" smtClean="0">
                <a:solidFill>
                  <a:srgbClr val="404040"/>
                </a:solidFill>
              </a:rPr>
              <a:t>mengeksplorasi</a:t>
            </a:r>
            <a:r>
              <a:rPr lang="en-AU" dirty="0" smtClean="0">
                <a:solidFill>
                  <a:srgbClr val="404040"/>
                </a:solidFill>
              </a:rPr>
              <a:t> </a:t>
            </a:r>
            <a:r>
              <a:rPr lang="en-AU" b="1" dirty="0" err="1" smtClean="0">
                <a:solidFill>
                  <a:srgbClr val="404040"/>
                </a:solidFill>
              </a:rPr>
              <a:t>perangkat</a:t>
            </a:r>
            <a:r>
              <a:rPr lang="en-AU" b="1" dirty="0" smtClean="0">
                <a:solidFill>
                  <a:srgbClr val="404040"/>
                </a:solidFill>
              </a:rPr>
              <a:t> </a:t>
            </a:r>
            <a:r>
              <a:rPr lang="en-AU" dirty="0" err="1" smtClean="0">
                <a:solidFill>
                  <a:srgbClr val="404040"/>
                </a:solidFill>
              </a:rPr>
              <a:t>apa</a:t>
            </a:r>
            <a:r>
              <a:rPr lang="en-AU" dirty="0" smtClean="0">
                <a:solidFill>
                  <a:srgbClr val="404040"/>
                </a:solidFill>
              </a:rPr>
              <a:t> </a:t>
            </a:r>
            <a:r>
              <a:rPr lang="en-AU" dirty="0" err="1" smtClean="0">
                <a:solidFill>
                  <a:srgbClr val="404040"/>
                </a:solidFill>
              </a:rPr>
              <a:t>saja</a:t>
            </a:r>
            <a:r>
              <a:rPr lang="en-AU" dirty="0" smtClean="0">
                <a:solidFill>
                  <a:srgbClr val="404040"/>
                </a:solidFill>
              </a:rPr>
              <a:t> yang </a:t>
            </a:r>
            <a:r>
              <a:rPr lang="en-AU" dirty="0" err="1" smtClean="0">
                <a:solidFill>
                  <a:srgbClr val="404040"/>
                </a:solidFill>
              </a:rPr>
              <a:t>dapat</a:t>
            </a:r>
            <a:r>
              <a:rPr lang="en-AU" dirty="0">
                <a:solidFill>
                  <a:srgbClr val="404040"/>
                </a:solidFill>
              </a:rPr>
              <a:t> </a:t>
            </a:r>
            <a:r>
              <a:rPr lang="en-AU" dirty="0" err="1" smtClean="0">
                <a:solidFill>
                  <a:srgbClr val="404040"/>
                </a:solidFill>
              </a:rPr>
              <a:t>membantu</a:t>
            </a:r>
            <a:r>
              <a:rPr lang="en-AU" dirty="0" smtClean="0">
                <a:solidFill>
                  <a:srgbClr val="404040"/>
                </a:solidFill>
              </a:rPr>
              <a:t> </a:t>
            </a:r>
            <a:r>
              <a:rPr lang="en-AU" dirty="0" err="1" smtClean="0">
                <a:solidFill>
                  <a:srgbClr val="404040"/>
                </a:solidFill>
              </a:rPr>
              <a:t>mereka</a:t>
            </a:r>
            <a:r>
              <a:rPr lang="en-AU" dirty="0" smtClean="0">
                <a:solidFill>
                  <a:srgbClr val="404040"/>
                </a:solidFill>
              </a:rPr>
              <a:t> </a:t>
            </a:r>
            <a:r>
              <a:rPr lang="en-AU" dirty="0" err="1" smtClean="0">
                <a:solidFill>
                  <a:srgbClr val="404040"/>
                </a:solidFill>
              </a:rPr>
              <a:t>meningkatkan</a:t>
            </a:r>
            <a:r>
              <a:rPr lang="en-AU" dirty="0" smtClean="0">
                <a:solidFill>
                  <a:srgbClr val="404040"/>
                </a:solidFill>
              </a:rPr>
              <a:t> </a:t>
            </a:r>
            <a:r>
              <a:rPr lang="en-AU" dirty="0" err="1" smtClean="0">
                <a:solidFill>
                  <a:srgbClr val="404040"/>
                </a:solidFill>
              </a:rPr>
              <a:t>pengelolaan</a:t>
            </a:r>
            <a:r>
              <a:rPr lang="en-AU" dirty="0" smtClean="0">
                <a:solidFill>
                  <a:srgbClr val="404040"/>
                </a:solidFill>
              </a:rPr>
              <a:t> </a:t>
            </a:r>
            <a:r>
              <a:rPr lang="en-AU" dirty="0" err="1" smtClean="0">
                <a:solidFill>
                  <a:srgbClr val="404040"/>
                </a:solidFill>
              </a:rPr>
              <a:t>sistem-sistem</a:t>
            </a:r>
            <a:r>
              <a:rPr lang="en-AU" dirty="0" smtClean="0">
                <a:solidFill>
                  <a:srgbClr val="404040"/>
                </a:solidFill>
              </a:rPr>
              <a:t> </a:t>
            </a:r>
            <a:r>
              <a:rPr lang="en-AU" dirty="0" err="1" smtClean="0">
                <a:solidFill>
                  <a:srgbClr val="404040"/>
                </a:solidFill>
              </a:rPr>
              <a:t>ini</a:t>
            </a:r>
            <a:r>
              <a:rPr lang="en-AU" dirty="0" smtClean="0">
                <a:solidFill>
                  <a:srgbClr val="404040"/>
                </a:solidFill>
              </a:rPr>
              <a:t> </a:t>
            </a:r>
            <a:r>
              <a:rPr lang="en-AU" dirty="0" err="1" smtClean="0">
                <a:solidFill>
                  <a:srgbClr val="404040"/>
                </a:solidFill>
              </a:rPr>
              <a:t>berdasarkan</a:t>
            </a:r>
            <a:r>
              <a:rPr lang="en-AU" dirty="0" smtClean="0">
                <a:solidFill>
                  <a:srgbClr val="404040"/>
                </a:solidFill>
              </a:rPr>
              <a:t> </a:t>
            </a:r>
            <a:r>
              <a:rPr lang="en-AU" dirty="0" err="1" smtClean="0">
                <a:solidFill>
                  <a:srgbClr val="404040"/>
                </a:solidFill>
              </a:rPr>
              <a:t>konteks</a:t>
            </a:r>
            <a:r>
              <a:rPr lang="en-AU" dirty="0" smtClean="0">
                <a:solidFill>
                  <a:srgbClr val="404040"/>
                </a:solidFill>
              </a:rPr>
              <a:t> </a:t>
            </a:r>
            <a:r>
              <a:rPr lang="en-AU" dirty="0" err="1" smtClean="0">
                <a:solidFill>
                  <a:srgbClr val="404040"/>
                </a:solidFill>
              </a:rPr>
              <a:t>unik</a:t>
            </a:r>
            <a:r>
              <a:rPr lang="en-AU" dirty="0" smtClean="0">
                <a:solidFill>
                  <a:srgbClr val="404040"/>
                </a:solidFill>
              </a:rPr>
              <a:t> </a:t>
            </a:r>
            <a:r>
              <a:rPr lang="en-AU" dirty="0" err="1" smtClean="0">
                <a:solidFill>
                  <a:srgbClr val="404040"/>
                </a:solidFill>
              </a:rPr>
              <a:t>masing-masing</a:t>
            </a:r>
            <a:r>
              <a:rPr lang="en-AU" dirty="0" smtClean="0">
                <a:solidFill>
                  <a:srgbClr val="404040"/>
                </a:solidFill>
              </a:rPr>
              <a:t>. </a:t>
            </a:r>
            <a:endParaRPr lang="en-AU" b="1" dirty="0">
              <a:solidFill>
                <a:srgbClr val="404040"/>
              </a:solidFill>
            </a:endParaRPr>
          </a:p>
        </p:txBody>
      </p:sp>
      <p:grpSp>
        <p:nvGrpSpPr>
          <p:cNvPr id="4" name="Group 3"/>
          <p:cNvGrpSpPr/>
          <p:nvPr/>
        </p:nvGrpSpPr>
        <p:grpSpPr>
          <a:xfrm>
            <a:off x="220031" y="1932615"/>
            <a:ext cx="2871655" cy="1383037"/>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grpSp>
        <p:nvGrpSpPr>
          <p:cNvPr id="5" name="Group 4"/>
          <p:cNvGrpSpPr/>
          <p:nvPr/>
        </p:nvGrpSpPr>
        <p:grpSpPr>
          <a:xfrm>
            <a:off x="3381541" y="1932615"/>
            <a:ext cx="3492439" cy="1383037"/>
            <a:chOff x="2945705" y="450105"/>
            <a:chExt cx="2677914" cy="1606748"/>
          </a:xfrm>
        </p:grpSpPr>
        <p:sp>
          <p:nvSpPr>
            <p:cNvPr id="9" name="Rectangle 8"/>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7115419" y="1932615"/>
            <a:ext cx="3221532" cy="1383037"/>
            <a:chOff x="0" y="2324645"/>
            <a:chExt cx="2677914" cy="1606748"/>
          </a:xfrm>
        </p:grpSpPr>
        <p:sp>
          <p:nvSpPr>
            <p:cNvPr id="7" name="Rectangle 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grpSp>
        <p:nvGrpSpPr>
          <p:cNvPr id="15" name="Group 14"/>
          <p:cNvGrpSpPr/>
          <p:nvPr/>
        </p:nvGrpSpPr>
        <p:grpSpPr>
          <a:xfrm>
            <a:off x="7709835" y="3441625"/>
            <a:ext cx="2024266" cy="1233400"/>
            <a:chOff x="0" y="2324645"/>
            <a:chExt cx="2677914" cy="1606748"/>
          </a:xfrm>
        </p:grpSpPr>
        <p:sp>
          <p:nvSpPr>
            <p:cNvPr id="17" name="Rectangle 16"/>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16" name="Rectangle 1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a:t>Formalisasi</a:t>
              </a:r>
              <a:r>
                <a:rPr lang="en-AU" dirty="0"/>
                <a:t> </a:t>
              </a:r>
              <a:r>
                <a:rPr lang="en-AU" dirty="0" smtClean="0"/>
                <a:t>PPP</a:t>
              </a:r>
              <a:endParaRPr lang="en-AU" dirty="0"/>
            </a:p>
          </p:txBody>
        </p:sp>
      </p:grpSp>
      <p:grpSp>
        <p:nvGrpSpPr>
          <p:cNvPr id="24" name="Group 23"/>
          <p:cNvGrpSpPr/>
          <p:nvPr/>
        </p:nvGrpSpPr>
        <p:grpSpPr>
          <a:xfrm>
            <a:off x="7709835" y="4799777"/>
            <a:ext cx="2024266" cy="1233400"/>
            <a:chOff x="0" y="2324645"/>
            <a:chExt cx="2677914" cy="1606748"/>
          </a:xfrm>
        </p:grpSpPr>
        <p:sp>
          <p:nvSpPr>
            <p:cNvPr id="25" name="Rectangle 24"/>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p>
          </p:txBody>
        </p:sp>
        <p:sp>
          <p:nvSpPr>
            <p:cNvPr id="26" name="Rectangle 25"/>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t>Menetapkan</a:t>
              </a:r>
              <a:r>
                <a:rPr lang="en-AU" dirty="0" smtClean="0"/>
                <a:t> </a:t>
              </a:r>
              <a:r>
                <a:rPr lang="en-AU" dirty="0" err="1" smtClean="0"/>
                <a:t>tanggung</a:t>
              </a:r>
              <a:r>
                <a:rPr lang="en-AU" dirty="0" smtClean="0"/>
                <a:t> </a:t>
              </a:r>
              <a:r>
                <a:rPr lang="en-AU" dirty="0" err="1"/>
                <a:t>jawab</a:t>
              </a:r>
              <a:r>
                <a:rPr lang="en-AU" dirty="0"/>
                <a:t> </a:t>
              </a:r>
              <a:r>
                <a:rPr lang="en-AU" dirty="0" err="1"/>
                <a:t>berbasis</a:t>
              </a:r>
              <a:r>
                <a:rPr lang="en-AU" dirty="0"/>
                <a:t> </a:t>
              </a:r>
              <a:r>
                <a:rPr lang="en-AU" dirty="0" err="1" smtClean="0"/>
                <a:t>risiko</a:t>
              </a:r>
              <a:endParaRPr lang="en-AU" dirty="0"/>
            </a:p>
          </p:txBody>
        </p:sp>
      </p:grpSp>
      <p:grpSp>
        <p:nvGrpSpPr>
          <p:cNvPr id="27" name="Group 26"/>
          <p:cNvGrpSpPr/>
          <p:nvPr/>
        </p:nvGrpSpPr>
        <p:grpSpPr>
          <a:xfrm>
            <a:off x="7709835" y="6188931"/>
            <a:ext cx="2024266" cy="1233400"/>
            <a:chOff x="0" y="2324645"/>
            <a:chExt cx="2677914" cy="1606748"/>
          </a:xfrm>
        </p:grpSpPr>
        <p:sp>
          <p:nvSpPr>
            <p:cNvPr id="28" name="Rectangle 27"/>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endParaRPr lang="en-AU" sz="3500" dirty="0">
                <a:solidFill>
                  <a:schemeClr val="bg1"/>
                </a:solidFill>
              </a:endParaRPr>
            </a:p>
          </p:txBody>
        </p:sp>
        <p:sp>
          <p:nvSpPr>
            <p:cNvPr id="29" name="Rectangle 28"/>
            <p:cNvSpPr/>
            <p:nvPr/>
          </p:nvSpPr>
          <p:spPr>
            <a:xfrm>
              <a:off x="0" y="2324645"/>
              <a:ext cx="2677914" cy="1606748"/>
            </a:xfrm>
            <a:prstGeom prst="rect">
              <a:avLst/>
            </a:prstGeom>
            <a:solidFill>
              <a:srgbClr val="50A271">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nchorCtr="0"/>
            <a:lstStyle/>
            <a:p>
              <a:pPr algn="ctr"/>
              <a:r>
                <a:rPr lang="en-AU" dirty="0" err="1" smtClean="0">
                  <a:solidFill>
                    <a:schemeClr val="bg1"/>
                  </a:solidFill>
                </a:rPr>
                <a:t>Menetapkan</a:t>
              </a:r>
              <a:r>
                <a:rPr lang="en-AU" dirty="0" smtClean="0">
                  <a:solidFill>
                    <a:schemeClr val="bg1"/>
                  </a:solidFill>
                </a:rPr>
                <a:t> </a:t>
              </a:r>
              <a:r>
                <a:rPr lang="en-AU" dirty="0" err="1" smtClean="0">
                  <a:solidFill>
                    <a:schemeClr val="bg1"/>
                  </a:solidFill>
                </a:rPr>
                <a:t>tanggung</a:t>
              </a:r>
              <a:r>
                <a:rPr lang="en-AU" dirty="0" smtClean="0">
                  <a:solidFill>
                    <a:schemeClr val="bg1"/>
                  </a:solidFill>
                </a:rPr>
                <a:t> </a:t>
              </a:r>
              <a:r>
                <a:rPr lang="en-AU" dirty="0" err="1" smtClean="0">
                  <a:solidFill>
                    <a:schemeClr val="bg1"/>
                  </a:solidFill>
                </a:rPr>
                <a:t>jawab</a:t>
              </a:r>
              <a:r>
                <a:rPr lang="en-AU" dirty="0" smtClean="0">
                  <a:solidFill>
                    <a:schemeClr val="bg1"/>
                  </a:solidFill>
                </a:rPr>
                <a:t> </a:t>
              </a:r>
              <a:r>
                <a:rPr lang="en-AU" dirty="0" err="1" smtClean="0">
                  <a:solidFill>
                    <a:schemeClr val="bg1"/>
                  </a:solidFill>
                </a:rPr>
                <a:t>secara</a:t>
              </a:r>
              <a:r>
                <a:rPr lang="en-AU" dirty="0" smtClean="0">
                  <a:solidFill>
                    <a:schemeClr val="bg1"/>
                  </a:solidFill>
                </a:rPr>
                <a:t> </a:t>
              </a:r>
              <a:r>
                <a:rPr lang="en-AU" dirty="0" err="1" smtClean="0">
                  <a:solidFill>
                    <a:schemeClr val="bg1"/>
                  </a:solidFill>
                </a:rPr>
                <a:t>kolaboratif</a:t>
              </a:r>
              <a:endParaRPr lang="en-AU" dirty="0">
                <a:solidFill>
                  <a:schemeClr val="bg1"/>
                </a:solidFill>
              </a:endParaRPr>
            </a:p>
          </p:txBody>
        </p:sp>
      </p:grpSp>
      <p:grpSp>
        <p:nvGrpSpPr>
          <p:cNvPr id="30" name="Group 29"/>
          <p:cNvGrpSpPr/>
          <p:nvPr/>
        </p:nvGrpSpPr>
        <p:grpSpPr>
          <a:xfrm>
            <a:off x="4233356" y="6188931"/>
            <a:ext cx="2024266" cy="1233400"/>
            <a:chOff x="2945705" y="450105"/>
            <a:chExt cx="2677914" cy="1606748"/>
          </a:xfrm>
        </p:grpSpPr>
        <p:sp>
          <p:nvSpPr>
            <p:cNvPr id="31" name="Rectangle 30"/>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2" name="Rectangle 31"/>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a:r>
                <a:rPr lang="en-AU" dirty="0" err="1"/>
                <a:t>Pengelolaan</a:t>
              </a:r>
              <a:r>
                <a:rPr lang="en-AU" dirty="0"/>
                <a:t> </a:t>
              </a:r>
              <a:r>
                <a:rPr lang="en-AU" dirty="0" err="1"/>
                <a:t>bersama</a:t>
              </a:r>
              <a:r>
                <a:rPr lang="en-AU" dirty="0"/>
                <a:t> </a:t>
              </a:r>
              <a:r>
                <a:rPr lang="en-AU" dirty="0" err="1"/>
                <a:t>dengan</a:t>
              </a:r>
              <a:r>
                <a:rPr lang="en-AU" dirty="0"/>
                <a:t> PEMDA</a:t>
              </a:r>
            </a:p>
          </p:txBody>
        </p:sp>
      </p:grpSp>
      <p:grpSp>
        <p:nvGrpSpPr>
          <p:cNvPr id="33" name="Group 32"/>
          <p:cNvGrpSpPr/>
          <p:nvPr/>
        </p:nvGrpSpPr>
        <p:grpSpPr>
          <a:xfrm>
            <a:off x="4233356" y="3441625"/>
            <a:ext cx="2024266" cy="1233400"/>
            <a:chOff x="2945705" y="450105"/>
            <a:chExt cx="2677914" cy="1606748"/>
          </a:xfrm>
        </p:grpSpPr>
        <p:sp>
          <p:nvSpPr>
            <p:cNvPr id="34" name="Rectangle 33"/>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5" name="Rectangle 34"/>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Memperkuat</a:t>
              </a:r>
              <a:r>
                <a:rPr lang="en-AU" dirty="0"/>
                <a:t> KSM</a:t>
              </a:r>
            </a:p>
          </p:txBody>
        </p:sp>
      </p:grpSp>
      <p:grpSp>
        <p:nvGrpSpPr>
          <p:cNvPr id="36" name="Group 35"/>
          <p:cNvGrpSpPr/>
          <p:nvPr/>
        </p:nvGrpSpPr>
        <p:grpSpPr>
          <a:xfrm>
            <a:off x="4233356" y="4799776"/>
            <a:ext cx="2024266" cy="1233400"/>
            <a:chOff x="2945705" y="450105"/>
            <a:chExt cx="2677914" cy="1606748"/>
          </a:xfrm>
        </p:grpSpPr>
        <p:sp>
          <p:nvSpPr>
            <p:cNvPr id="37" name="Rectangle 36"/>
            <p:cNvSpPr/>
            <p:nvPr/>
          </p:nvSpPr>
          <p:spPr>
            <a:xfrm>
              <a:off x="2945705" y="450105"/>
              <a:ext cx="2677914" cy="1606748"/>
            </a:xfrm>
            <a:prstGeom prst="rect">
              <a:avLst/>
            </a:prstGeom>
            <a:solidFill>
              <a:srgbClr val="9FCE65">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8" name="Rectangle 37"/>
            <p:cNvSpPr/>
            <p:nvPr/>
          </p:nvSpPr>
          <p:spPr>
            <a:xfrm>
              <a:off x="2945705"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Membangun</a:t>
              </a:r>
              <a:r>
                <a:rPr lang="en-AU" dirty="0"/>
                <a:t> </a:t>
              </a:r>
              <a:r>
                <a:rPr lang="en-AU" dirty="0" err="1" smtClean="0"/>
                <a:t>jejaring</a:t>
              </a:r>
              <a:r>
                <a:rPr lang="en-AU" dirty="0" smtClean="0"/>
                <a:t> </a:t>
              </a:r>
              <a:r>
                <a:rPr lang="en-AU" dirty="0" err="1" smtClean="0"/>
                <a:t>dukungan</a:t>
              </a:r>
              <a:endParaRPr lang="en-AU" dirty="0"/>
            </a:p>
          </p:txBody>
        </p:sp>
      </p:grpSp>
      <p:grpSp>
        <p:nvGrpSpPr>
          <p:cNvPr id="39" name="Group 38"/>
          <p:cNvGrpSpPr/>
          <p:nvPr/>
        </p:nvGrpSpPr>
        <p:grpSpPr>
          <a:xfrm>
            <a:off x="684363" y="3441625"/>
            <a:ext cx="2024266" cy="1233400"/>
            <a:chOff x="0" y="450105"/>
            <a:chExt cx="2677914" cy="1606748"/>
          </a:xfrm>
        </p:grpSpPr>
        <p:sp>
          <p:nvSpPr>
            <p:cNvPr id="40" name="Rectangle 39"/>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1" name="Rectangle 40"/>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1800" dirty="0" err="1"/>
                <a:t>Kewenangan</a:t>
              </a:r>
              <a:r>
                <a:rPr lang="en-AU" sz="1800" dirty="0"/>
                <a:t> </a:t>
              </a:r>
              <a:r>
                <a:rPr lang="en-AU" sz="1800" dirty="0" err="1"/>
                <a:t>penetapan</a:t>
              </a:r>
              <a:r>
                <a:rPr lang="en-AU" sz="1800" dirty="0"/>
                <a:t> </a:t>
              </a:r>
              <a:r>
                <a:rPr lang="en-AU" sz="1800" dirty="0" err="1"/>
                <a:t>tarif</a:t>
              </a:r>
              <a:r>
                <a:rPr lang="en-AU" sz="1800" dirty="0"/>
                <a:t> </a:t>
              </a:r>
              <a:r>
                <a:rPr lang="en-AU" sz="1800" dirty="0" err="1"/>
                <a:t>dan</a:t>
              </a:r>
              <a:r>
                <a:rPr lang="en-AU" sz="1800" dirty="0"/>
                <a:t> </a:t>
              </a:r>
              <a:r>
                <a:rPr lang="en-AU" sz="1800" dirty="0" err="1"/>
                <a:t>pemungutan</a:t>
              </a:r>
              <a:r>
                <a:rPr lang="en-AU" sz="1800" dirty="0"/>
                <a:t> </a:t>
              </a:r>
              <a:r>
                <a:rPr lang="en-AU" sz="1800" dirty="0" err="1"/>
                <a:t>iuran</a:t>
              </a:r>
              <a:endParaRPr lang="en-AU" sz="1800" dirty="0"/>
            </a:p>
          </p:txBody>
        </p:sp>
      </p:grpSp>
      <p:grpSp>
        <p:nvGrpSpPr>
          <p:cNvPr id="42" name="Group 41"/>
          <p:cNvGrpSpPr/>
          <p:nvPr/>
        </p:nvGrpSpPr>
        <p:grpSpPr>
          <a:xfrm>
            <a:off x="684363" y="4799777"/>
            <a:ext cx="2024266" cy="1233400"/>
            <a:chOff x="0" y="450105"/>
            <a:chExt cx="2677914" cy="1606748"/>
          </a:xfrm>
        </p:grpSpPr>
        <p:sp>
          <p:nvSpPr>
            <p:cNvPr id="43" name="Rectangle 42"/>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4" name="Rectangle 43"/>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Mencocokkan</a:t>
              </a:r>
              <a:r>
                <a:rPr lang="en-AU" dirty="0"/>
                <a:t> </a:t>
              </a:r>
              <a:r>
                <a:rPr lang="en-AU" dirty="0" err="1"/>
                <a:t>pembiayaan</a:t>
              </a:r>
              <a:r>
                <a:rPr lang="en-AU" dirty="0"/>
                <a:t> </a:t>
              </a:r>
              <a:r>
                <a:rPr lang="en-AU" dirty="0" err="1"/>
                <a:t>inovatif</a:t>
              </a:r>
              <a:r>
                <a:rPr lang="en-AU" dirty="0"/>
                <a:t> </a:t>
              </a:r>
              <a:r>
                <a:rPr lang="en-AU" dirty="0" err="1"/>
                <a:t>sesuai</a:t>
              </a:r>
              <a:r>
                <a:rPr lang="en-AU" dirty="0"/>
                <a:t> </a:t>
              </a:r>
              <a:r>
                <a:rPr lang="en-AU" dirty="0" err="1"/>
                <a:t>kebutuhan</a:t>
              </a:r>
              <a:endParaRPr lang="en-AU" dirty="0"/>
            </a:p>
          </p:txBody>
        </p:sp>
      </p:grpSp>
      <p:grpSp>
        <p:nvGrpSpPr>
          <p:cNvPr id="45" name="Group 44"/>
          <p:cNvGrpSpPr/>
          <p:nvPr/>
        </p:nvGrpSpPr>
        <p:grpSpPr>
          <a:xfrm>
            <a:off x="684363" y="6188932"/>
            <a:ext cx="2024266" cy="1233400"/>
            <a:chOff x="0" y="450105"/>
            <a:chExt cx="2677914" cy="1606748"/>
          </a:xfrm>
        </p:grpSpPr>
        <p:sp>
          <p:nvSpPr>
            <p:cNvPr id="46" name="Rectangle 45"/>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7" name="Rectangle 46"/>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dirty="0" err="1"/>
                <a:t>Membina</a:t>
              </a:r>
              <a:r>
                <a:rPr lang="en-AU" dirty="0"/>
                <a:t> </a:t>
              </a:r>
              <a:r>
                <a:rPr lang="en-AU" dirty="0" err="1"/>
                <a:t>wirausaha</a:t>
              </a:r>
              <a:r>
                <a:rPr lang="en-AU" dirty="0"/>
                <a:t> </a:t>
              </a:r>
              <a:r>
                <a:rPr lang="en-AU" dirty="0" err="1"/>
                <a:t>inovasi</a:t>
              </a:r>
              <a:endParaRPr lang="en-AU" dirty="0"/>
            </a:p>
          </p:txBody>
        </p:sp>
      </p:grpSp>
      <p:sp>
        <p:nvSpPr>
          <p:cNvPr id="51" name="Oval 50"/>
          <p:cNvSpPr/>
          <p:nvPr/>
        </p:nvSpPr>
        <p:spPr>
          <a:xfrm>
            <a:off x="461986" y="4675026"/>
            <a:ext cx="2407324" cy="2747306"/>
          </a:xfrm>
          <a:prstGeom prst="ellipse">
            <a:avLst/>
          </a:prstGeom>
          <a:noFill/>
          <a:ln w="57150" cmpd="sng">
            <a:solidFill>
              <a:srgbClr val="B1005D"/>
            </a:solidFill>
            <a:prstDash val="solid"/>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2" name="Oval 51"/>
          <p:cNvSpPr/>
          <p:nvPr/>
        </p:nvSpPr>
        <p:spPr>
          <a:xfrm>
            <a:off x="7475630" y="6075611"/>
            <a:ext cx="2407324" cy="1373653"/>
          </a:xfrm>
          <a:prstGeom prst="ellipse">
            <a:avLst/>
          </a:prstGeom>
          <a:noFill/>
          <a:ln w="57150" cmpd="sng">
            <a:solidFill>
              <a:srgbClr val="B1005D"/>
            </a:solidFill>
            <a:prstDash val="solid"/>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53" name="Oval 52"/>
          <p:cNvSpPr/>
          <p:nvPr/>
        </p:nvSpPr>
        <p:spPr>
          <a:xfrm>
            <a:off x="4028696" y="3377973"/>
            <a:ext cx="2407324" cy="1373653"/>
          </a:xfrm>
          <a:prstGeom prst="ellipse">
            <a:avLst/>
          </a:prstGeom>
          <a:noFill/>
          <a:ln w="57150" cmpd="sng">
            <a:solidFill>
              <a:srgbClr val="B1005D"/>
            </a:solidFill>
            <a:prstDash val="solid"/>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Tree>
    <p:extLst>
      <p:ext uri="{BB962C8B-B14F-4D97-AF65-F5344CB8AC3E}">
        <p14:creationId xmlns:p14="http://schemas.microsoft.com/office/powerpoint/2010/main" val="3319907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1"/>
            <a:ext cx="10022312" cy="854588"/>
          </a:xfrm>
        </p:spPr>
        <p:txBody>
          <a:bodyPr>
            <a:normAutofit/>
          </a:bodyPr>
          <a:lstStyle/>
          <a:p>
            <a:r>
              <a:rPr lang="en-AU" dirty="0" smtClean="0"/>
              <a:t>PESAN UTAMA</a:t>
            </a:r>
            <a:endParaRPr lang="en-AU" dirty="0"/>
          </a:p>
        </p:txBody>
      </p:sp>
      <p:sp>
        <p:nvSpPr>
          <p:cNvPr id="3" name="Text Placeholder 2"/>
          <p:cNvSpPr>
            <a:spLocks noGrp="1"/>
          </p:cNvSpPr>
          <p:nvPr>
            <p:ph type="body" sz="quarter" idx="10"/>
          </p:nvPr>
        </p:nvSpPr>
        <p:spPr>
          <a:xfrm>
            <a:off x="319318" y="1014037"/>
            <a:ext cx="10021350" cy="4830807"/>
          </a:xfrm>
        </p:spPr>
        <p:txBody>
          <a:bodyPr/>
          <a:lstStyle/>
          <a:p>
            <a:r>
              <a:rPr lang="en-AU" sz="6800" dirty="0" err="1"/>
              <a:t>Pendekatan</a:t>
            </a:r>
            <a:r>
              <a:rPr lang="en-AU" sz="6800" dirty="0"/>
              <a:t> </a:t>
            </a:r>
            <a:r>
              <a:rPr lang="en-AU" sz="6800" dirty="0" err="1"/>
              <a:t>terbaik</a:t>
            </a:r>
            <a:r>
              <a:rPr lang="en-AU" sz="6800" dirty="0"/>
              <a:t> </a:t>
            </a:r>
            <a:r>
              <a:rPr lang="en-AU" sz="6800" dirty="0" err="1"/>
              <a:t>adalah</a:t>
            </a:r>
            <a:r>
              <a:rPr lang="en-AU" sz="6800" dirty="0"/>
              <a:t> </a:t>
            </a:r>
            <a:r>
              <a:rPr lang="en-AU" sz="6800" dirty="0" err="1"/>
              <a:t>mencari</a:t>
            </a:r>
            <a:r>
              <a:rPr lang="en-AU" sz="6800" dirty="0"/>
              <a:t> </a:t>
            </a:r>
            <a:r>
              <a:rPr lang="en-AU" sz="6800" dirty="0" err="1"/>
              <a:t>tahu</a:t>
            </a:r>
            <a:r>
              <a:rPr lang="en-AU" sz="6800" dirty="0"/>
              <a:t> </a:t>
            </a:r>
            <a:r>
              <a:rPr lang="en-AU" sz="6800" dirty="0" err="1"/>
              <a:t>apa</a:t>
            </a:r>
            <a:r>
              <a:rPr lang="en-AU" sz="6800" dirty="0"/>
              <a:t> yang </a:t>
            </a:r>
            <a:r>
              <a:rPr lang="en-AU" sz="6800" dirty="0" err="1"/>
              <a:t>cocok</a:t>
            </a:r>
            <a:r>
              <a:rPr lang="en-AU" sz="6800" dirty="0"/>
              <a:t> </a:t>
            </a:r>
            <a:r>
              <a:rPr lang="en-AU" sz="6800" dirty="0" err="1"/>
              <a:t>untuk</a:t>
            </a:r>
            <a:r>
              <a:rPr lang="en-AU" sz="6800" dirty="0"/>
              <a:t> </a:t>
            </a:r>
            <a:r>
              <a:rPr lang="en-AU" sz="6800" dirty="0" err="1"/>
              <a:t>konteks</a:t>
            </a:r>
            <a:r>
              <a:rPr lang="en-AU" sz="6800" dirty="0"/>
              <a:t> </a:t>
            </a:r>
            <a:r>
              <a:rPr lang="en-AU" sz="6800" dirty="0" err="1"/>
              <a:t>anda</a:t>
            </a:r>
            <a:r>
              <a:rPr lang="en-AU" sz="68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461" y="4486466"/>
            <a:ext cx="4733925" cy="266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175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1870568"/>
          </a:xfrm>
        </p:spPr>
        <p:txBody>
          <a:bodyPr>
            <a:noAutofit/>
          </a:bodyPr>
          <a:lstStyle/>
          <a:p>
            <a:r>
              <a:rPr lang="en-US" sz="6800" dirty="0"/>
              <a:t>2. APA YANG DITATA KELOLA?</a:t>
            </a:r>
          </a:p>
        </p:txBody>
      </p:sp>
    </p:spTree>
    <p:extLst>
      <p:ext uri="{BB962C8B-B14F-4D97-AF65-F5344CB8AC3E}">
        <p14:creationId xmlns:p14="http://schemas.microsoft.com/office/powerpoint/2010/main" val="315599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151842" cy="5171531"/>
          </a:xfrm>
          <a:solidFill>
            <a:schemeClr val="lt1">
              <a:alpha val="82000"/>
            </a:schemeClr>
          </a:solidFill>
        </p:spPr>
        <p:txBody>
          <a:bodyPr anchor="ctr" anchorCtr="0">
            <a:noAutofit/>
          </a:bodyPr>
          <a:lstStyle/>
          <a:p>
            <a:r>
              <a:rPr lang="en-AU" sz="6800" dirty="0" err="1"/>
              <a:t>Pengenalan</a:t>
            </a:r>
            <a:r>
              <a:rPr lang="en-AU" sz="6800" dirty="0"/>
              <a:t> </a:t>
            </a:r>
            <a:r>
              <a:rPr lang="en-AU" sz="6800" dirty="0" err="1"/>
              <a:t>Berbagai</a:t>
            </a:r>
            <a:r>
              <a:rPr lang="en-AU" sz="6800" dirty="0"/>
              <a:t> </a:t>
            </a:r>
            <a:r>
              <a:rPr lang="en-AU" sz="6800" dirty="0" err="1"/>
              <a:t>Dimensi</a:t>
            </a:r>
            <a:r>
              <a:rPr lang="en-AU" sz="6800" dirty="0"/>
              <a:t> Tata </a:t>
            </a:r>
            <a:r>
              <a:rPr lang="en-AU" sz="6800" dirty="0" err="1"/>
              <a:t>Kelola</a:t>
            </a:r>
            <a:endParaRPr lang="en-AU" sz="6800" dirty="0"/>
          </a:p>
        </p:txBody>
      </p:sp>
      <p:sp>
        <p:nvSpPr>
          <p:cNvPr id="3" name="Title 1"/>
          <p:cNvSpPr>
            <a:spLocks noGrp="1"/>
          </p:cNvSpPr>
          <p:nvPr>
            <p:ph type="title"/>
          </p:nvPr>
        </p:nvSpPr>
        <p:spPr>
          <a:xfrm>
            <a:off x="319042" y="526970"/>
            <a:ext cx="10022312" cy="1870568"/>
          </a:xfrm>
        </p:spPr>
        <p:txBody>
          <a:bodyPr>
            <a:noAutofit/>
          </a:bodyPr>
          <a:lstStyle/>
          <a:p>
            <a:r>
              <a:rPr lang="en-US" sz="6800" dirty="0"/>
              <a:t>2. APA YANG DITATA KELOLA?</a:t>
            </a:r>
          </a:p>
        </p:txBody>
      </p:sp>
    </p:spTree>
    <p:extLst>
      <p:ext uri="{BB962C8B-B14F-4D97-AF65-F5344CB8AC3E}">
        <p14:creationId xmlns:p14="http://schemas.microsoft.com/office/powerpoint/2010/main" val="107520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11" y="97575"/>
            <a:ext cx="10220887" cy="963284"/>
          </a:xfrm>
        </p:spPr>
        <p:txBody>
          <a:bodyPr>
            <a:noAutofit/>
          </a:bodyPr>
          <a:lstStyle/>
          <a:p>
            <a:r>
              <a:rPr lang="en-AU" b="1" dirty="0" err="1" smtClean="0"/>
              <a:t>Apa</a:t>
            </a:r>
            <a:r>
              <a:rPr lang="en-AU" b="1" dirty="0" smtClean="0"/>
              <a:t> </a:t>
            </a:r>
            <a:r>
              <a:rPr lang="en-AU" dirty="0" smtClean="0"/>
              <a:t>yang </a:t>
            </a:r>
            <a:r>
              <a:rPr lang="en-AU" dirty="0" err="1" smtClean="0"/>
              <a:t>ditata</a:t>
            </a:r>
            <a:r>
              <a:rPr lang="en-AU" dirty="0" smtClean="0"/>
              <a:t> </a:t>
            </a:r>
            <a:r>
              <a:rPr lang="en-AU" dirty="0" err="1" smtClean="0"/>
              <a:t>kelola</a:t>
            </a:r>
            <a:r>
              <a:rPr lang="en-AU" dirty="0" smtClean="0"/>
              <a:t>? </a:t>
            </a:r>
            <a:endParaRPr lang="en-AU" dirty="0"/>
          </a:p>
        </p:txBody>
      </p:sp>
      <p:sp>
        <p:nvSpPr>
          <p:cNvPr id="4" name="Rectangle 3"/>
          <p:cNvSpPr/>
          <p:nvPr/>
        </p:nvSpPr>
        <p:spPr>
          <a:xfrm>
            <a:off x="743719" y="1515039"/>
            <a:ext cx="4455331" cy="1854001"/>
          </a:xfrm>
          <a:prstGeom prst="rect">
            <a:avLst/>
          </a:prstGeom>
          <a:solidFill>
            <a:srgbClr val="C25F87">
              <a:alpha val="80000"/>
            </a:srgbClr>
          </a:solidFill>
          <a:ln>
            <a:noFill/>
          </a:ln>
          <a:effectLst/>
        </p:spPr>
        <p:style>
          <a:lnRef idx="1">
            <a:schemeClr val="accent2"/>
          </a:lnRef>
          <a:fillRef idx="2">
            <a:schemeClr val="accent2"/>
          </a:fillRef>
          <a:effectRef idx="1">
            <a:schemeClr val="accent2"/>
          </a:effectRef>
          <a:fontRef idx="minor">
            <a:schemeClr val="dk1"/>
          </a:fontRef>
        </p:style>
      </p:sp>
      <p:sp>
        <p:nvSpPr>
          <p:cNvPr id="5" name="Rounded Rectangle 13"/>
          <p:cNvSpPr/>
          <p:nvPr/>
        </p:nvSpPr>
        <p:spPr>
          <a:xfrm>
            <a:off x="5406979" y="1537692"/>
            <a:ext cx="4343160" cy="1831348"/>
          </a:xfrm>
          <a:prstGeom prst="rect">
            <a:avLst/>
          </a:prstGeom>
          <a:solidFill>
            <a:srgbClr val="50A271">
              <a:alpha val="80000"/>
            </a:srgbClr>
          </a:solidFill>
          <a:ln>
            <a:noFill/>
          </a:ln>
          <a:effectLst/>
        </p:spPr>
        <p:style>
          <a:lnRef idx="1">
            <a:schemeClr val="accent4"/>
          </a:lnRef>
          <a:fillRef idx="2">
            <a:schemeClr val="accent4"/>
          </a:fillRef>
          <a:effectRef idx="1">
            <a:schemeClr val="accent4"/>
          </a:effectRef>
          <a:fontRef idx="minor">
            <a:schemeClr val="dk1"/>
          </a:fontRef>
        </p:style>
      </p:sp>
      <p:sp>
        <p:nvSpPr>
          <p:cNvPr id="6" name="Rounded Rectangle 11"/>
          <p:cNvSpPr/>
          <p:nvPr/>
        </p:nvSpPr>
        <p:spPr>
          <a:xfrm>
            <a:off x="5406978" y="3486658"/>
            <a:ext cx="4343161" cy="2080964"/>
          </a:xfrm>
          <a:prstGeom prst="rect">
            <a:avLst/>
          </a:prstGeom>
          <a:solidFill>
            <a:srgbClr val="E2856F">
              <a:alpha val="80000"/>
            </a:srgbClr>
          </a:solidFill>
          <a:ln>
            <a:noFill/>
          </a:ln>
          <a:effectLst/>
        </p:spPr>
        <p:style>
          <a:lnRef idx="1">
            <a:schemeClr val="accent6"/>
          </a:lnRef>
          <a:fillRef idx="2">
            <a:schemeClr val="accent6"/>
          </a:fillRef>
          <a:effectRef idx="1">
            <a:schemeClr val="accent6"/>
          </a:effectRef>
          <a:fontRef idx="minor">
            <a:schemeClr val="dk1"/>
          </a:fontRef>
        </p:style>
      </p:sp>
      <p:sp>
        <p:nvSpPr>
          <p:cNvPr id="7" name="Rounded Rectangle 9"/>
          <p:cNvSpPr/>
          <p:nvPr/>
        </p:nvSpPr>
        <p:spPr>
          <a:xfrm>
            <a:off x="743719" y="3486657"/>
            <a:ext cx="4455331" cy="2080965"/>
          </a:xfrm>
          <a:prstGeom prst="rect">
            <a:avLst/>
          </a:prstGeom>
          <a:solidFill>
            <a:srgbClr val="9FCE65">
              <a:alpha val="80000"/>
            </a:srgbClr>
          </a:solidFill>
          <a:ln>
            <a:noFill/>
          </a:ln>
          <a:effectLst/>
        </p:spPr>
        <p:style>
          <a:lnRef idx="1">
            <a:schemeClr val="accent3"/>
          </a:lnRef>
          <a:fillRef idx="2">
            <a:schemeClr val="accent3"/>
          </a:fillRef>
          <a:effectRef idx="1">
            <a:schemeClr val="accent3"/>
          </a:effectRef>
          <a:fontRef idx="minor">
            <a:schemeClr val="dk1"/>
          </a:fontRef>
        </p:style>
      </p:sp>
      <p:sp>
        <p:nvSpPr>
          <p:cNvPr id="8" name="TextBox 7"/>
          <p:cNvSpPr txBox="1"/>
          <p:nvPr/>
        </p:nvSpPr>
        <p:spPr>
          <a:xfrm>
            <a:off x="743719" y="1535168"/>
            <a:ext cx="4455331" cy="1859651"/>
          </a:xfrm>
          <a:prstGeom prst="rect">
            <a:avLst/>
          </a:prstGeom>
          <a:noFill/>
        </p:spPr>
        <p:txBody>
          <a:bodyPr wrap="square" lIns="104306" tIns="52153" rIns="104306" bIns="52153" rtlCol="0">
            <a:spAutoFit/>
          </a:bodyPr>
          <a:lstStyle/>
          <a:p>
            <a:pPr lvl="0"/>
            <a:r>
              <a:rPr lang="en-AU" sz="3200" b="1" dirty="0" err="1">
                <a:solidFill>
                  <a:schemeClr val="bg1"/>
                </a:solidFill>
              </a:rPr>
              <a:t>Teknologi</a:t>
            </a:r>
            <a:r>
              <a:rPr lang="en-AU" sz="3200" b="1" dirty="0">
                <a:solidFill>
                  <a:schemeClr val="bg1"/>
                </a:solidFill>
              </a:rPr>
              <a:t> yang </a:t>
            </a:r>
            <a:r>
              <a:rPr lang="en-AU" sz="3200" b="1" dirty="0" err="1">
                <a:solidFill>
                  <a:schemeClr val="bg1"/>
                </a:solidFill>
              </a:rPr>
              <a:t>berfungsi</a:t>
            </a:r>
            <a:r>
              <a:rPr lang="en-AU" sz="3200" b="1" dirty="0">
                <a:solidFill>
                  <a:schemeClr val="bg1"/>
                </a:solidFill>
              </a:rPr>
              <a:t>: </a:t>
            </a:r>
          </a:p>
          <a:p>
            <a:pPr lvl="0"/>
            <a:r>
              <a:rPr lang="en-AU" sz="2500" dirty="0" err="1">
                <a:solidFill>
                  <a:schemeClr val="bg1"/>
                </a:solidFill>
              </a:rPr>
              <a:t>Memastikan</a:t>
            </a:r>
            <a:r>
              <a:rPr lang="en-AU" sz="2500" dirty="0">
                <a:solidFill>
                  <a:schemeClr val="bg1"/>
                </a:solidFill>
              </a:rPr>
              <a:t> </a:t>
            </a:r>
            <a:r>
              <a:rPr lang="en-AU" sz="2500" dirty="0" err="1">
                <a:solidFill>
                  <a:schemeClr val="bg1"/>
                </a:solidFill>
              </a:rPr>
              <a:t>bahwa</a:t>
            </a:r>
            <a:r>
              <a:rPr lang="en-AU" sz="2500" dirty="0">
                <a:solidFill>
                  <a:schemeClr val="bg1"/>
                </a:solidFill>
              </a:rPr>
              <a:t> </a:t>
            </a:r>
            <a:r>
              <a:rPr lang="en-AU" sz="2500" dirty="0" err="1">
                <a:solidFill>
                  <a:schemeClr val="bg1"/>
                </a:solidFill>
              </a:rPr>
              <a:t>sistem</a:t>
            </a:r>
            <a:r>
              <a:rPr lang="en-AU" sz="2500" dirty="0">
                <a:solidFill>
                  <a:schemeClr val="bg1"/>
                </a:solidFill>
              </a:rPr>
              <a:t> </a:t>
            </a:r>
            <a:r>
              <a:rPr lang="en-AU" sz="2500" dirty="0" err="1">
                <a:solidFill>
                  <a:schemeClr val="bg1"/>
                </a:solidFill>
              </a:rPr>
              <a:t>fisik</a:t>
            </a:r>
            <a:r>
              <a:rPr lang="en-AU" sz="2500" dirty="0">
                <a:solidFill>
                  <a:schemeClr val="bg1"/>
                </a:solidFill>
              </a:rPr>
              <a:t> </a:t>
            </a:r>
            <a:r>
              <a:rPr lang="en-AU" sz="2500" dirty="0" err="1">
                <a:solidFill>
                  <a:schemeClr val="bg1"/>
                </a:solidFill>
              </a:rPr>
              <a:t>memberikan</a:t>
            </a:r>
            <a:r>
              <a:rPr lang="en-AU" sz="2500" dirty="0">
                <a:solidFill>
                  <a:schemeClr val="bg1"/>
                </a:solidFill>
              </a:rPr>
              <a:t> </a:t>
            </a:r>
            <a:r>
              <a:rPr lang="en-AU" sz="2500" dirty="0" err="1">
                <a:solidFill>
                  <a:schemeClr val="bg1"/>
                </a:solidFill>
              </a:rPr>
              <a:t>layanan</a:t>
            </a:r>
            <a:endParaRPr lang="en-AU" sz="2500" dirty="0">
              <a:solidFill>
                <a:schemeClr val="bg1"/>
              </a:solidFill>
            </a:endParaRPr>
          </a:p>
        </p:txBody>
      </p:sp>
      <p:sp>
        <p:nvSpPr>
          <p:cNvPr id="12" name="TextBox 11"/>
          <p:cNvSpPr txBox="1"/>
          <p:nvPr/>
        </p:nvSpPr>
        <p:spPr>
          <a:xfrm>
            <a:off x="5406976" y="1571824"/>
            <a:ext cx="4335775" cy="1751929"/>
          </a:xfrm>
          <a:prstGeom prst="rect">
            <a:avLst/>
          </a:prstGeom>
          <a:noFill/>
        </p:spPr>
        <p:txBody>
          <a:bodyPr wrap="square" lIns="104306" tIns="52153" rIns="104306" bIns="52153" rtlCol="0">
            <a:spAutoFit/>
          </a:bodyPr>
          <a:lstStyle/>
          <a:p>
            <a:pPr lvl="0" algn="r"/>
            <a:r>
              <a:rPr lang="en-AU" sz="2300" b="1" dirty="0" err="1">
                <a:solidFill>
                  <a:schemeClr val="bg1"/>
                </a:solidFill>
              </a:rPr>
              <a:t>Pembiayaan</a:t>
            </a:r>
            <a:r>
              <a:rPr lang="en-AU" sz="2300" b="1" dirty="0">
                <a:solidFill>
                  <a:schemeClr val="bg1"/>
                </a:solidFill>
              </a:rPr>
              <a:t> </a:t>
            </a:r>
            <a:r>
              <a:rPr lang="en-AU" sz="2300" b="1" dirty="0" err="1">
                <a:solidFill>
                  <a:schemeClr val="bg1"/>
                </a:solidFill>
              </a:rPr>
              <a:t>berkelanjutan</a:t>
            </a:r>
            <a:r>
              <a:rPr lang="en-AU" sz="2300" b="1" dirty="0">
                <a:solidFill>
                  <a:schemeClr val="bg1"/>
                </a:solidFill>
              </a:rPr>
              <a:t>: </a:t>
            </a:r>
            <a:r>
              <a:rPr lang="en-AU" dirty="0" err="1" smtClean="0">
                <a:solidFill>
                  <a:schemeClr val="bg1"/>
                </a:solidFill>
              </a:rPr>
              <a:t>Pendapatan</a:t>
            </a:r>
            <a:r>
              <a:rPr lang="en-AU" dirty="0" smtClean="0">
                <a:solidFill>
                  <a:schemeClr val="bg1"/>
                </a:solidFill>
              </a:rPr>
              <a:t> </a:t>
            </a:r>
            <a:r>
              <a:rPr lang="en-AU" dirty="0" err="1" smtClean="0">
                <a:solidFill>
                  <a:schemeClr val="bg1"/>
                </a:solidFill>
              </a:rPr>
              <a:t>berkelanjutan</a:t>
            </a:r>
            <a:r>
              <a:rPr lang="en-AU" dirty="0" smtClean="0">
                <a:solidFill>
                  <a:schemeClr val="bg1"/>
                </a:solidFill>
              </a:rPr>
              <a:t> yang </a:t>
            </a:r>
            <a:r>
              <a:rPr lang="en-AU" dirty="0" err="1" smtClean="0">
                <a:solidFill>
                  <a:schemeClr val="bg1"/>
                </a:solidFill>
              </a:rPr>
              <a:t>cukup</a:t>
            </a:r>
            <a:r>
              <a:rPr lang="en-AU" dirty="0" smtClean="0">
                <a:solidFill>
                  <a:schemeClr val="bg1"/>
                </a:solidFill>
              </a:rPr>
              <a:t> </a:t>
            </a:r>
            <a:r>
              <a:rPr lang="en-AU" dirty="0" err="1" smtClean="0">
                <a:solidFill>
                  <a:schemeClr val="bg1"/>
                </a:solidFill>
              </a:rPr>
              <a:t>untuk</a:t>
            </a:r>
            <a:r>
              <a:rPr lang="en-AU" dirty="0" smtClean="0">
                <a:solidFill>
                  <a:schemeClr val="bg1"/>
                </a:solidFill>
              </a:rPr>
              <a:t> </a:t>
            </a:r>
            <a:r>
              <a:rPr lang="en-AU" dirty="0" err="1" smtClean="0">
                <a:solidFill>
                  <a:schemeClr val="bg1"/>
                </a:solidFill>
              </a:rPr>
              <a:t>memenuhi</a:t>
            </a:r>
            <a:r>
              <a:rPr lang="en-AU" dirty="0" smtClean="0">
                <a:solidFill>
                  <a:schemeClr val="bg1"/>
                </a:solidFill>
              </a:rPr>
              <a:t> </a:t>
            </a:r>
            <a:r>
              <a:rPr lang="en-AU" dirty="0" err="1" smtClean="0">
                <a:solidFill>
                  <a:schemeClr val="bg1"/>
                </a:solidFill>
              </a:rPr>
              <a:t>seluruh</a:t>
            </a:r>
            <a:r>
              <a:rPr lang="en-AU" dirty="0" smtClean="0">
                <a:solidFill>
                  <a:schemeClr val="bg1"/>
                </a:solidFill>
              </a:rPr>
              <a:t> </a:t>
            </a:r>
            <a:r>
              <a:rPr lang="en-AU" dirty="0" err="1" smtClean="0">
                <a:solidFill>
                  <a:schemeClr val="bg1"/>
                </a:solidFill>
              </a:rPr>
              <a:t>unsur</a:t>
            </a:r>
            <a:r>
              <a:rPr lang="en-AU" dirty="0" smtClean="0">
                <a:solidFill>
                  <a:schemeClr val="bg1"/>
                </a:solidFill>
              </a:rPr>
              <a:t> </a:t>
            </a:r>
            <a:r>
              <a:rPr lang="en-AU" dirty="0" err="1" smtClean="0">
                <a:solidFill>
                  <a:schemeClr val="bg1"/>
                </a:solidFill>
              </a:rPr>
              <a:t>biaya</a:t>
            </a:r>
            <a:r>
              <a:rPr lang="en-AU" dirty="0" smtClean="0">
                <a:solidFill>
                  <a:schemeClr val="bg1"/>
                </a:solidFill>
              </a:rPr>
              <a:t> </a:t>
            </a:r>
            <a:r>
              <a:rPr lang="en-AU" dirty="0" err="1" smtClean="0">
                <a:solidFill>
                  <a:schemeClr val="bg1"/>
                </a:solidFill>
              </a:rPr>
              <a:t>operasional</a:t>
            </a:r>
            <a:r>
              <a:rPr lang="en-AU" dirty="0" smtClean="0">
                <a:solidFill>
                  <a:schemeClr val="bg1"/>
                </a:solidFill>
              </a:rPr>
              <a:t> </a:t>
            </a:r>
            <a:r>
              <a:rPr lang="en-AU" dirty="0" err="1" smtClean="0">
                <a:solidFill>
                  <a:schemeClr val="bg1"/>
                </a:solidFill>
              </a:rPr>
              <a:t>jangka</a:t>
            </a:r>
            <a:r>
              <a:rPr lang="en-AU" dirty="0" smtClean="0">
                <a:solidFill>
                  <a:schemeClr val="bg1"/>
                </a:solidFill>
              </a:rPr>
              <a:t> </a:t>
            </a:r>
            <a:r>
              <a:rPr lang="en-AU" dirty="0" err="1" smtClean="0">
                <a:solidFill>
                  <a:schemeClr val="bg1"/>
                </a:solidFill>
              </a:rPr>
              <a:t>pendek</a:t>
            </a:r>
            <a:r>
              <a:rPr lang="en-AU" dirty="0" smtClean="0">
                <a:solidFill>
                  <a:schemeClr val="bg1"/>
                </a:solidFill>
              </a:rPr>
              <a:t> </a:t>
            </a:r>
            <a:r>
              <a:rPr lang="en-AU" dirty="0" err="1" smtClean="0">
                <a:solidFill>
                  <a:schemeClr val="bg1"/>
                </a:solidFill>
              </a:rPr>
              <a:t>dan</a:t>
            </a:r>
            <a:r>
              <a:rPr lang="en-AU" dirty="0" smtClean="0">
                <a:solidFill>
                  <a:schemeClr val="bg1"/>
                </a:solidFill>
              </a:rPr>
              <a:t> </a:t>
            </a:r>
            <a:r>
              <a:rPr lang="en-AU" dirty="0" err="1" smtClean="0">
                <a:solidFill>
                  <a:schemeClr val="bg1"/>
                </a:solidFill>
              </a:rPr>
              <a:t>panjang</a:t>
            </a:r>
            <a:endParaRPr lang="en-AU" dirty="0">
              <a:solidFill>
                <a:schemeClr val="bg1"/>
              </a:solidFill>
            </a:endParaRPr>
          </a:p>
        </p:txBody>
      </p:sp>
      <p:sp>
        <p:nvSpPr>
          <p:cNvPr id="13" name="TextBox 12"/>
          <p:cNvSpPr txBox="1"/>
          <p:nvPr/>
        </p:nvSpPr>
        <p:spPr>
          <a:xfrm>
            <a:off x="743719" y="3708707"/>
            <a:ext cx="4296423" cy="1936595"/>
          </a:xfrm>
          <a:prstGeom prst="rect">
            <a:avLst/>
          </a:prstGeom>
          <a:noFill/>
        </p:spPr>
        <p:txBody>
          <a:bodyPr wrap="square" lIns="104306" tIns="52153" rIns="104306" bIns="52153" rtlCol="0">
            <a:spAutoFit/>
          </a:bodyPr>
          <a:lstStyle/>
          <a:p>
            <a:pPr lvl="0"/>
            <a:r>
              <a:rPr lang="en-AU" sz="2700" b="1" dirty="0" err="1">
                <a:solidFill>
                  <a:schemeClr val="bg1"/>
                </a:solidFill>
              </a:rPr>
              <a:t>Pengelolaan</a:t>
            </a:r>
            <a:r>
              <a:rPr lang="en-AU" sz="2700" b="1" dirty="0">
                <a:solidFill>
                  <a:schemeClr val="bg1"/>
                </a:solidFill>
              </a:rPr>
              <a:t> yang </a:t>
            </a:r>
            <a:r>
              <a:rPr lang="en-AU" sz="2700" b="1" dirty="0" err="1">
                <a:solidFill>
                  <a:schemeClr val="bg1"/>
                </a:solidFill>
              </a:rPr>
              <a:t>efektif</a:t>
            </a:r>
            <a:r>
              <a:rPr lang="en-AU" sz="2700" b="1" dirty="0">
                <a:solidFill>
                  <a:schemeClr val="bg1"/>
                </a:solidFill>
              </a:rPr>
              <a:t>: </a:t>
            </a:r>
            <a:r>
              <a:rPr lang="en-AU" sz="2300" dirty="0" err="1">
                <a:solidFill>
                  <a:schemeClr val="bg1"/>
                </a:solidFill>
              </a:rPr>
              <a:t>Sistem</a:t>
            </a:r>
            <a:r>
              <a:rPr lang="en-AU" sz="2300" dirty="0">
                <a:solidFill>
                  <a:schemeClr val="bg1"/>
                </a:solidFill>
              </a:rPr>
              <a:t> </a:t>
            </a:r>
            <a:r>
              <a:rPr lang="en-AU" sz="2300" dirty="0" err="1">
                <a:solidFill>
                  <a:schemeClr val="bg1"/>
                </a:solidFill>
              </a:rPr>
              <a:t>tata</a:t>
            </a:r>
            <a:r>
              <a:rPr lang="en-AU" sz="2300" dirty="0">
                <a:solidFill>
                  <a:schemeClr val="bg1"/>
                </a:solidFill>
              </a:rPr>
              <a:t> </a:t>
            </a:r>
            <a:r>
              <a:rPr lang="en-AU" sz="2300" dirty="0" err="1">
                <a:solidFill>
                  <a:schemeClr val="bg1"/>
                </a:solidFill>
              </a:rPr>
              <a:t>kelola</a:t>
            </a:r>
            <a:r>
              <a:rPr lang="en-AU" sz="2300" dirty="0">
                <a:solidFill>
                  <a:schemeClr val="bg1"/>
                </a:solidFill>
              </a:rPr>
              <a:t> </a:t>
            </a:r>
            <a:r>
              <a:rPr lang="en-AU" sz="2300" dirty="0" err="1">
                <a:solidFill>
                  <a:schemeClr val="bg1"/>
                </a:solidFill>
              </a:rPr>
              <a:t>dan</a:t>
            </a:r>
            <a:r>
              <a:rPr lang="en-AU" sz="2300" dirty="0">
                <a:solidFill>
                  <a:schemeClr val="bg1"/>
                </a:solidFill>
              </a:rPr>
              <a:t> </a:t>
            </a:r>
            <a:r>
              <a:rPr lang="en-AU" sz="2300" dirty="0" err="1">
                <a:solidFill>
                  <a:schemeClr val="bg1"/>
                </a:solidFill>
              </a:rPr>
              <a:t>pengambilan</a:t>
            </a:r>
            <a:r>
              <a:rPr lang="en-AU" sz="2300" dirty="0">
                <a:solidFill>
                  <a:schemeClr val="bg1"/>
                </a:solidFill>
              </a:rPr>
              <a:t> </a:t>
            </a:r>
            <a:r>
              <a:rPr lang="en-AU" sz="2300" dirty="0" err="1">
                <a:solidFill>
                  <a:schemeClr val="bg1"/>
                </a:solidFill>
              </a:rPr>
              <a:t>keputusan</a:t>
            </a:r>
            <a:r>
              <a:rPr lang="en-AU" sz="2300" dirty="0">
                <a:solidFill>
                  <a:schemeClr val="bg1"/>
                </a:solidFill>
              </a:rPr>
              <a:t> yang </a:t>
            </a:r>
            <a:r>
              <a:rPr lang="en-AU" sz="2300" dirty="0" err="1">
                <a:solidFill>
                  <a:schemeClr val="bg1"/>
                </a:solidFill>
              </a:rPr>
              <a:t>bertanggung</a:t>
            </a:r>
            <a:r>
              <a:rPr lang="en-AU" sz="2300" dirty="0">
                <a:solidFill>
                  <a:schemeClr val="bg1"/>
                </a:solidFill>
              </a:rPr>
              <a:t> </a:t>
            </a:r>
            <a:r>
              <a:rPr lang="en-AU" sz="2300" dirty="0" err="1">
                <a:solidFill>
                  <a:schemeClr val="bg1"/>
                </a:solidFill>
              </a:rPr>
              <a:t>jawab</a:t>
            </a:r>
            <a:r>
              <a:rPr lang="en-AU" sz="2300" dirty="0">
                <a:solidFill>
                  <a:schemeClr val="bg1"/>
                </a:solidFill>
              </a:rPr>
              <a:t> </a:t>
            </a:r>
            <a:r>
              <a:rPr lang="en-AU" sz="2300" dirty="0" err="1">
                <a:solidFill>
                  <a:schemeClr val="bg1"/>
                </a:solidFill>
              </a:rPr>
              <a:t>dan</a:t>
            </a:r>
            <a:r>
              <a:rPr lang="en-AU" sz="2300" dirty="0">
                <a:solidFill>
                  <a:schemeClr val="bg1"/>
                </a:solidFill>
              </a:rPr>
              <a:t> </a:t>
            </a:r>
            <a:r>
              <a:rPr lang="en-AU" sz="2300" dirty="0" err="1">
                <a:solidFill>
                  <a:schemeClr val="bg1"/>
                </a:solidFill>
              </a:rPr>
              <a:t>berkeadilan</a:t>
            </a:r>
            <a:endParaRPr lang="en-AU" sz="2300" dirty="0">
              <a:solidFill>
                <a:schemeClr val="bg1"/>
              </a:solidFill>
            </a:endParaRPr>
          </a:p>
        </p:txBody>
      </p:sp>
      <p:sp>
        <p:nvSpPr>
          <p:cNvPr id="14" name="TextBox 13"/>
          <p:cNvSpPr txBox="1"/>
          <p:nvPr/>
        </p:nvSpPr>
        <p:spPr>
          <a:xfrm>
            <a:off x="5337743" y="3697102"/>
            <a:ext cx="4405008" cy="1521097"/>
          </a:xfrm>
          <a:prstGeom prst="rect">
            <a:avLst/>
          </a:prstGeom>
          <a:noFill/>
        </p:spPr>
        <p:txBody>
          <a:bodyPr wrap="square" lIns="104306" tIns="52153" rIns="104306" bIns="52153" rtlCol="0">
            <a:spAutoFit/>
          </a:bodyPr>
          <a:lstStyle/>
          <a:p>
            <a:pPr lvl="0" algn="r"/>
            <a:r>
              <a:rPr lang="en-AU" sz="2300" b="1" dirty="0" err="1">
                <a:solidFill>
                  <a:schemeClr val="bg1"/>
                </a:solidFill>
              </a:rPr>
              <a:t>Menjaga</a:t>
            </a:r>
            <a:r>
              <a:rPr lang="en-AU" sz="2300" b="1" dirty="0">
                <a:solidFill>
                  <a:schemeClr val="bg1"/>
                </a:solidFill>
              </a:rPr>
              <a:t> </a:t>
            </a:r>
            <a:r>
              <a:rPr lang="en-AU" sz="2300" b="1" dirty="0" err="1">
                <a:solidFill>
                  <a:schemeClr val="bg1"/>
                </a:solidFill>
              </a:rPr>
              <a:t>permintaan</a:t>
            </a:r>
            <a:r>
              <a:rPr lang="en-AU" sz="2300" b="1" dirty="0">
                <a:solidFill>
                  <a:schemeClr val="bg1"/>
                </a:solidFill>
              </a:rPr>
              <a:t>:</a:t>
            </a:r>
          </a:p>
          <a:p>
            <a:pPr lvl="0" algn="r"/>
            <a:r>
              <a:rPr lang="en-AU" sz="2300" b="1" dirty="0">
                <a:solidFill>
                  <a:schemeClr val="bg1"/>
                </a:solidFill>
              </a:rPr>
              <a:t> </a:t>
            </a:r>
            <a:r>
              <a:rPr lang="en-AU" sz="2300" dirty="0" err="1">
                <a:solidFill>
                  <a:schemeClr val="bg1"/>
                </a:solidFill>
              </a:rPr>
              <a:t>Menjaga</a:t>
            </a:r>
            <a:r>
              <a:rPr lang="en-AU" sz="2300" dirty="0">
                <a:solidFill>
                  <a:schemeClr val="bg1"/>
                </a:solidFill>
              </a:rPr>
              <a:t> </a:t>
            </a:r>
            <a:r>
              <a:rPr lang="en-AU" sz="2300" dirty="0" err="1">
                <a:solidFill>
                  <a:schemeClr val="bg1"/>
                </a:solidFill>
              </a:rPr>
              <a:t>permintaan</a:t>
            </a:r>
            <a:r>
              <a:rPr lang="en-AU" sz="2300" dirty="0">
                <a:solidFill>
                  <a:schemeClr val="bg1"/>
                </a:solidFill>
              </a:rPr>
              <a:t> </a:t>
            </a:r>
          </a:p>
          <a:p>
            <a:pPr lvl="0" algn="r"/>
            <a:r>
              <a:rPr lang="en-AU" sz="2300" dirty="0" err="1">
                <a:solidFill>
                  <a:schemeClr val="bg1"/>
                </a:solidFill>
              </a:rPr>
              <a:t>masyarakat</a:t>
            </a:r>
            <a:r>
              <a:rPr lang="en-AU" sz="2300" dirty="0">
                <a:solidFill>
                  <a:schemeClr val="bg1"/>
                </a:solidFill>
              </a:rPr>
              <a:t> </a:t>
            </a:r>
            <a:r>
              <a:rPr lang="en-AU" sz="2300" dirty="0" err="1">
                <a:solidFill>
                  <a:schemeClr val="bg1"/>
                </a:solidFill>
              </a:rPr>
              <a:t>atas</a:t>
            </a:r>
            <a:r>
              <a:rPr lang="en-AU" sz="2300" dirty="0">
                <a:solidFill>
                  <a:schemeClr val="bg1"/>
                </a:solidFill>
              </a:rPr>
              <a:t> </a:t>
            </a:r>
            <a:r>
              <a:rPr lang="en-AU" sz="2300" dirty="0" err="1">
                <a:solidFill>
                  <a:schemeClr val="bg1"/>
                </a:solidFill>
              </a:rPr>
              <a:t>layanan</a:t>
            </a:r>
            <a:r>
              <a:rPr lang="en-AU" sz="2300" dirty="0">
                <a:solidFill>
                  <a:schemeClr val="bg1"/>
                </a:solidFill>
              </a:rPr>
              <a:t> yang </a:t>
            </a:r>
            <a:r>
              <a:rPr lang="en-AU" sz="2300" dirty="0" err="1">
                <a:solidFill>
                  <a:schemeClr val="bg1"/>
                </a:solidFill>
              </a:rPr>
              <a:t>efektif</a:t>
            </a:r>
            <a:r>
              <a:rPr lang="en-AU" sz="2300" dirty="0">
                <a:solidFill>
                  <a:schemeClr val="bg1"/>
                </a:solidFill>
              </a:rPr>
              <a:t> </a:t>
            </a:r>
            <a:r>
              <a:rPr lang="en-AU" sz="2300" dirty="0" err="1">
                <a:solidFill>
                  <a:schemeClr val="bg1"/>
                </a:solidFill>
              </a:rPr>
              <a:t>sepanjang</a:t>
            </a:r>
            <a:r>
              <a:rPr lang="en-AU" sz="2300" dirty="0">
                <a:solidFill>
                  <a:schemeClr val="bg1"/>
                </a:solidFill>
              </a:rPr>
              <a:t> </a:t>
            </a:r>
            <a:r>
              <a:rPr lang="en-AU" sz="2300" dirty="0" err="1">
                <a:solidFill>
                  <a:schemeClr val="bg1"/>
                </a:solidFill>
              </a:rPr>
              <a:t>waktu</a:t>
            </a:r>
            <a:endParaRPr lang="en-AU" sz="2300" dirty="0">
              <a:solidFill>
                <a:schemeClr val="bg1"/>
              </a:solidFill>
            </a:endParaRPr>
          </a:p>
        </p:txBody>
      </p:sp>
      <p:sp>
        <p:nvSpPr>
          <p:cNvPr id="3" name="Rectangle 2"/>
          <p:cNvSpPr/>
          <p:nvPr/>
        </p:nvSpPr>
        <p:spPr>
          <a:xfrm>
            <a:off x="2630493" y="7023498"/>
            <a:ext cx="7983700" cy="459268"/>
          </a:xfrm>
          <a:prstGeom prst="rect">
            <a:avLst/>
          </a:prstGeom>
        </p:spPr>
        <p:txBody>
          <a:bodyPr wrap="square" lIns="104306" tIns="52153" rIns="104306" bIns="52153">
            <a:spAutoFit/>
          </a:bodyPr>
          <a:lstStyle/>
          <a:p>
            <a:pPr algn="r"/>
            <a:r>
              <a:rPr lang="en-US" sz="2300" dirty="0">
                <a:solidFill>
                  <a:srgbClr val="B1005D"/>
                </a:solidFill>
                <a:hlinkClick r:id="rId2"/>
              </a:rPr>
              <a:t>(Ross et al, 2014) </a:t>
            </a:r>
            <a:endParaRPr lang="en-AU" sz="2300" dirty="0">
              <a:solidFill>
                <a:srgbClr val="B1005D"/>
              </a:solidFill>
            </a:endParaRPr>
          </a:p>
        </p:txBody>
      </p:sp>
      <p:sp>
        <p:nvSpPr>
          <p:cNvPr id="9" name="Rectangle 8"/>
          <p:cNvSpPr/>
          <p:nvPr/>
        </p:nvSpPr>
        <p:spPr>
          <a:xfrm>
            <a:off x="578868" y="5830234"/>
            <a:ext cx="9787747" cy="1582652"/>
          </a:xfrm>
          <a:prstGeom prst="rect">
            <a:avLst/>
          </a:prstGeom>
        </p:spPr>
        <p:txBody>
          <a:bodyPr wrap="square" lIns="104306" tIns="52153" rIns="104306" bIns="52153">
            <a:spAutoFit/>
          </a:bodyPr>
          <a:lstStyle/>
          <a:p>
            <a:r>
              <a:rPr lang="en-AU" sz="3200" dirty="0" err="1"/>
              <a:t>Masing-masing</a:t>
            </a:r>
            <a:r>
              <a:rPr lang="en-AU" sz="3200" dirty="0"/>
              <a:t> </a:t>
            </a:r>
            <a:r>
              <a:rPr lang="en-AU" sz="3200" dirty="0" err="1"/>
              <a:t>bidang</a:t>
            </a:r>
            <a:r>
              <a:rPr lang="en-AU" sz="3200" dirty="0"/>
              <a:t> </a:t>
            </a:r>
            <a:r>
              <a:rPr lang="en-AU" sz="3200" dirty="0" err="1"/>
              <a:t>ini</a:t>
            </a:r>
            <a:r>
              <a:rPr lang="en-AU" sz="3200" dirty="0"/>
              <a:t> </a:t>
            </a:r>
            <a:r>
              <a:rPr lang="en-AU" sz="3200" dirty="0" err="1"/>
              <a:t>perlu</a:t>
            </a:r>
            <a:r>
              <a:rPr lang="en-AU" sz="3200" dirty="0"/>
              <a:t> </a:t>
            </a:r>
            <a:r>
              <a:rPr lang="en-AU" sz="3200" dirty="0" err="1"/>
              <a:t>diperhatikan</a:t>
            </a:r>
            <a:r>
              <a:rPr lang="en-AU" sz="3200" dirty="0"/>
              <a:t> </a:t>
            </a:r>
            <a:r>
              <a:rPr lang="en-AU" sz="3200" dirty="0" err="1"/>
              <a:t>sepanjang</a:t>
            </a:r>
            <a:r>
              <a:rPr lang="en-AU" sz="3200" dirty="0"/>
              <a:t> </a:t>
            </a:r>
            <a:r>
              <a:rPr lang="en-AU" sz="3200" dirty="0" err="1"/>
              <a:t>Tahap</a:t>
            </a:r>
            <a:r>
              <a:rPr lang="en-AU" sz="3200" dirty="0"/>
              <a:t> </a:t>
            </a:r>
            <a:r>
              <a:rPr lang="en-AU" sz="3200" dirty="0" err="1"/>
              <a:t>Pengoperasian</a:t>
            </a:r>
            <a:r>
              <a:rPr lang="en-AU" sz="3200" dirty="0"/>
              <a:t> </a:t>
            </a:r>
            <a:r>
              <a:rPr lang="en-AU" sz="3200" dirty="0" err="1"/>
              <a:t>untuk</a:t>
            </a:r>
            <a:r>
              <a:rPr lang="en-AU" sz="3200" dirty="0"/>
              <a:t> </a:t>
            </a:r>
            <a:r>
              <a:rPr lang="en-AU" sz="3200" dirty="0" err="1"/>
              <a:t>mewujudkan</a:t>
            </a:r>
            <a:r>
              <a:rPr lang="en-AU" sz="3200" dirty="0"/>
              <a:t> </a:t>
            </a:r>
            <a:r>
              <a:rPr lang="en-AU" sz="3200" dirty="0" err="1"/>
              <a:t>penyelenggaraan</a:t>
            </a:r>
            <a:r>
              <a:rPr lang="en-AU" sz="3200" dirty="0"/>
              <a:t> </a:t>
            </a:r>
            <a:r>
              <a:rPr lang="en-AU" sz="3200" dirty="0" err="1"/>
              <a:t>layanan</a:t>
            </a:r>
            <a:r>
              <a:rPr lang="en-AU" sz="3200" dirty="0"/>
              <a:t> yang </a:t>
            </a:r>
            <a:r>
              <a:rPr lang="en-AU" sz="3200" dirty="0" err="1"/>
              <a:t>baik</a:t>
            </a:r>
            <a:r>
              <a:rPr lang="en-AU" sz="3200" dirty="0"/>
              <a:t>. </a:t>
            </a:r>
          </a:p>
        </p:txBody>
      </p:sp>
    </p:spTree>
    <p:extLst>
      <p:ext uri="{BB962C8B-B14F-4D97-AF65-F5344CB8AC3E}">
        <p14:creationId xmlns:p14="http://schemas.microsoft.com/office/powerpoint/2010/main" val="2073049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11" y="97576"/>
            <a:ext cx="10220887" cy="1175453"/>
          </a:xfrm>
        </p:spPr>
        <p:txBody>
          <a:bodyPr>
            <a:noAutofit/>
          </a:bodyPr>
          <a:lstStyle/>
          <a:p>
            <a:r>
              <a:rPr lang="en-AU" dirty="0" err="1" smtClean="0"/>
              <a:t>Dimensi-dimensi</a:t>
            </a:r>
            <a:r>
              <a:rPr lang="en-AU" dirty="0" smtClean="0"/>
              <a:t> </a:t>
            </a:r>
            <a:r>
              <a:rPr lang="en-AU" dirty="0" err="1" smtClean="0"/>
              <a:t>ini</a:t>
            </a:r>
            <a:r>
              <a:rPr lang="en-AU" dirty="0" smtClean="0"/>
              <a:t> (</a:t>
            </a:r>
            <a:r>
              <a:rPr lang="en-AU" dirty="0"/>
              <a:t>1</a:t>
            </a:r>
            <a:r>
              <a:rPr lang="en-AU" dirty="0" smtClean="0"/>
              <a:t>) </a:t>
            </a:r>
            <a:r>
              <a:rPr lang="en-AU" dirty="0" err="1" smtClean="0"/>
              <a:t>mengingatkan</a:t>
            </a:r>
            <a:r>
              <a:rPr lang="en-AU" dirty="0" smtClean="0"/>
              <a:t> </a:t>
            </a:r>
            <a:r>
              <a:rPr lang="en-AU" dirty="0" err="1" smtClean="0"/>
              <a:t>kita</a:t>
            </a:r>
            <a:r>
              <a:rPr lang="en-AU" dirty="0" smtClean="0"/>
              <a:t> </a:t>
            </a:r>
            <a:r>
              <a:rPr lang="en-AU" dirty="0" err="1" smtClean="0"/>
              <a:t>apa</a:t>
            </a:r>
            <a:r>
              <a:rPr lang="en-AU" dirty="0" smtClean="0"/>
              <a:t> yang </a:t>
            </a:r>
            <a:r>
              <a:rPr lang="en-AU" dirty="0" err="1" smtClean="0"/>
              <a:t>perlu</a:t>
            </a:r>
            <a:r>
              <a:rPr lang="en-AU" dirty="0" smtClean="0"/>
              <a:t> </a:t>
            </a:r>
            <a:r>
              <a:rPr lang="en-AU" dirty="0" err="1" smtClean="0"/>
              <a:t>dipantau</a:t>
            </a:r>
            <a:r>
              <a:rPr lang="en-AU" dirty="0" smtClean="0"/>
              <a:t> </a:t>
            </a:r>
            <a:r>
              <a:rPr lang="en-AU" dirty="0" err="1" smtClean="0"/>
              <a:t>dan</a:t>
            </a:r>
            <a:r>
              <a:rPr lang="en-AU" dirty="0" smtClean="0"/>
              <a:t> </a:t>
            </a:r>
            <a:r>
              <a:rPr lang="en-AU" dirty="0" err="1" smtClean="0"/>
              <a:t>dikelola</a:t>
            </a:r>
            <a:r>
              <a:rPr lang="en-AU" dirty="0" smtClean="0"/>
              <a:t> </a:t>
            </a:r>
            <a:r>
              <a:rPr lang="en-AU" dirty="0" err="1" smtClean="0"/>
              <a:t>dan</a:t>
            </a:r>
            <a:r>
              <a:rPr lang="en-AU" dirty="0" smtClean="0"/>
              <a:t> (2) </a:t>
            </a:r>
            <a:r>
              <a:rPr lang="en-AU" dirty="0" err="1" smtClean="0"/>
              <a:t>membantu</a:t>
            </a:r>
            <a:r>
              <a:rPr lang="en-AU" dirty="0" smtClean="0"/>
              <a:t> </a:t>
            </a:r>
            <a:r>
              <a:rPr lang="en-AU" dirty="0" err="1" smtClean="0"/>
              <a:t>mendiagnosis</a:t>
            </a:r>
            <a:r>
              <a:rPr lang="en-AU" dirty="0" smtClean="0"/>
              <a:t> </a:t>
            </a:r>
            <a:r>
              <a:rPr lang="en-AU" dirty="0" err="1" smtClean="0"/>
              <a:t>permasalahan</a:t>
            </a:r>
            <a:r>
              <a:rPr lang="en-AU" dirty="0" smtClean="0"/>
              <a:t> </a:t>
            </a:r>
            <a:r>
              <a:rPr lang="en-AU" dirty="0" err="1" smtClean="0"/>
              <a:t>layanan</a:t>
            </a:r>
            <a:r>
              <a:rPr lang="en-AU" dirty="0" smtClean="0"/>
              <a:t> </a:t>
            </a:r>
            <a:r>
              <a:rPr lang="en-AU" dirty="0" err="1" smtClean="0"/>
              <a:t>skala</a:t>
            </a:r>
            <a:r>
              <a:rPr lang="en-AU" dirty="0" smtClean="0"/>
              <a:t> </a:t>
            </a:r>
            <a:r>
              <a:rPr lang="en-AU" dirty="0" err="1" smtClean="0"/>
              <a:t>lokal</a:t>
            </a:r>
            <a:r>
              <a:rPr lang="en-AU" dirty="0" smtClean="0"/>
              <a:t>.</a:t>
            </a:r>
            <a:endParaRPr lang="en-AU" dirty="0"/>
          </a:p>
        </p:txBody>
      </p:sp>
      <p:sp>
        <p:nvSpPr>
          <p:cNvPr id="13" name="TextBox 12"/>
          <p:cNvSpPr txBox="1"/>
          <p:nvPr/>
        </p:nvSpPr>
        <p:spPr>
          <a:xfrm>
            <a:off x="743721" y="5164583"/>
            <a:ext cx="4296423" cy="1751929"/>
          </a:xfrm>
          <a:prstGeom prst="rect">
            <a:avLst/>
          </a:prstGeom>
          <a:noFill/>
        </p:spPr>
        <p:txBody>
          <a:bodyPr wrap="square" lIns="104306" tIns="52153" rIns="104306" bIns="52153" rtlCol="0">
            <a:spAutoFit/>
          </a:bodyPr>
          <a:lstStyle/>
          <a:p>
            <a:pPr lvl="0"/>
            <a:r>
              <a:rPr lang="en-AU" sz="3200" b="1" dirty="0">
                <a:solidFill>
                  <a:schemeClr val="bg1"/>
                </a:solidFill>
              </a:rPr>
              <a:t>Effective management: </a:t>
            </a:r>
            <a:r>
              <a:rPr lang="en-AU" sz="2500" dirty="0">
                <a:solidFill>
                  <a:schemeClr val="bg1"/>
                </a:solidFill>
              </a:rPr>
              <a:t>Accountable and  equitable administration and decision making system</a:t>
            </a:r>
          </a:p>
        </p:txBody>
      </p:sp>
      <p:pic>
        <p:nvPicPr>
          <p:cNvPr id="15" name="Picture 14" descr="BU00521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80491">
            <a:off x="1175696" y="1437633"/>
            <a:ext cx="3817602" cy="1119067"/>
          </a:xfrm>
          <a:prstGeom prst="rect">
            <a:avLst/>
          </a:prstGeom>
        </p:spPr>
      </p:pic>
      <p:pic>
        <p:nvPicPr>
          <p:cNvPr id="16" name="Picture 15" descr="AA00273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98473">
            <a:off x="5895289" y="1069425"/>
            <a:ext cx="3650014" cy="1784103"/>
          </a:xfrm>
          <a:prstGeom prst="rect">
            <a:avLst/>
          </a:prstGeom>
        </p:spPr>
      </p:pic>
      <p:sp>
        <p:nvSpPr>
          <p:cNvPr id="17" name="Rectangle 16"/>
          <p:cNvSpPr/>
          <p:nvPr/>
        </p:nvSpPr>
        <p:spPr>
          <a:xfrm>
            <a:off x="743719" y="3192053"/>
            <a:ext cx="4455331" cy="1854001"/>
          </a:xfrm>
          <a:prstGeom prst="rect">
            <a:avLst/>
          </a:prstGeom>
          <a:solidFill>
            <a:srgbClr val="C25F87">
              <a:alpha val="80000"/>
            </a:srgbClr>
          </a:solidFill>
          <a:ln>
            <a:noFill/>
          </a:ln>
          <a:effectLst/>
        </p:spPr>
        <p:style>
          <a:lnRef idx="1">
            <a:schemeClr val="accent2"/>
          </a:lnRef>
          <a:fillRef idx="2">
            <a:schemeClr val="accent2"/>
          </a:fillRef>
          <a:effectRef idx="1">
            <a:schemeClr val="accent2"/>
          </a:effectRef>
          <a:fontRef idx="minor">
            <a:schemeClr val="dk1"/>
          </a:fontRef>
        </p:style>
      </p:sp>
      <p:sp>
        <p:nvSpPr>
          <p:cNvPr id="18" name="Rounded Rectangle 13"/>
          <p:cNvSpPr/>
          <p:nvPr/>
        </p:nvSpPr>
        <p:spPr>
          <a:xfrm>
            <a:off x="5406979" y="3214706"/>
            <a:ext cx="4343160" cy="1831348"/>
          </a:xfrm>
          <a:prstGeom prst="rect">
            <a:avLst/>
          </a:prstGeom>
          <a:solidFill>
            <a:srgbClr val="50A271">
              <a:alpha val="80000"/>
            </a:srgbClr>
          </a:solidFill>
          <a:ln>
            <a:noFill/>
          </a:ln>
          <a:effectLst/>
        </p:spPr>
        <p:style>
          <a:lnRef idx="1">
            <a:schemeClr val="accent4"/>
          </a:lnRef>
          <a:fillRef idx="2">
            <a:schemeClr val="accent4"/>
          </a:fillRef>
          <a:effectRef idx="1">
            <a:schemeClr val="accent4"/>
          </a:effectRef>
          <a:fontRef idx="minor">
            <a:schemeClr val="dk1"/>
          </a:fontRef>
        </p:style>
      </p:sp>
      <p:sp>
        <p:nvSpPr>
          <p:cNvPr id="19" name="Rounded Rectangle 11"/>
          <p:cNvSpPr/>
          <p:nvPr/>
        </p:nvSpPr>
        <p:spPr>
          <a:xfrm>
            <a:off x="5406978" y="5163672"/>
            <a:ext cx="4343161" cy="2080964"/>
          </a:xfrm>
          <a:prstGeom prst="rect">
            <a:avLst/>
          </a:prstGeom>
          <a:solidFill>
            <a:srgbClr val="E2856F">
              <a:alpha val="80000"/>
            </a:srgbClr>
          </a:solidFill>
          <a:ln>
            <a:noFill/>
          </a:ln>
          <a:effectLst/>
        </p:spPr>
        <p:style>
          <a:lnRef idx="1">
            <a:schemeClr val="accent6"/>
          </a:lnRef>
          <a:fillRef idx="2">
            <a:schemeClr val="accent6"/>
          </a:fillRef>
          <a:effectRef idx="1">
            <a:schemeClr val="accent6"/>
          </a:effectRef>
          <a:fontRef idx="minor">
            <a:schemeClr val="dk1"/>
          </a:fontRef>
        </p:style>
      </p:sp>
      <p:sp>
        <p:nvSpPr>
          <p:cNvPr id="20" name="Rounded Rectangle 9"/>
          <p:cNvSpPr/>
          <p:nvPr/>
        </p:nvSpPr>
        <p:spPr>
          <a:xfrm>
            <a:off x="743719" y="5163671"/>
            <a:ext cx="4455331" cy="2080965"/>
          </a:xfrm>
          <a:prstGeom prst="rect">
            <a:avLst/>
          </a:prstGeom>
          <a:solidFill>
            <a:srgbClr val="9FCE65">
              <a:alpha val="80000"/>
            </a:srgbClr>
          </a:solidFill>
          <a:ln>
            <a:noFill/>
          </a:ln>
          <a:effectLst/>
        </p:spPr>
        <p:style>
          <a:lnRef idx="1">
            <a:schemeClr val="accent3"/>
          </a:lnRef>
          <a:fillRef idx="2">
            <a:schemeClr val="accent3"/>
          </a:fillRef>
          <a:effectRef idx="1">
            <a:schemeClr val="accent3"/>
          </a:effectRef>
          <a:fontRef idx="minor">
            <a:schemeClr val="dk1"/>
          </a:fontRef>
        </p:style>
      </p:sp>
      <p:sp>
        <p:nvSpPr>
          <p:cNvPr id="21" name="TextBox 20"/>
          <p:cNvSpPr txBox="1"/>
          <p:nvPr/>
        </p:nvSpPr>
        <p:spPr>
          <a:xfrm>
            <a:off x="743719" y="3212182"/>
            <a:ext cx="4455331" cy="1859651"/>
          </a:xfrm>
          <a:prstGeom prst="rect">
            <a:avLst/>
          </a:prstGeom>
          <a:noFill/>
        </p:spPr>
        <p:txBody>
          <a:bodyPr wrap="square" lIns="104306" tIns="52153" rIns="104306" bIns="52153" rtlCol="0">
            <a:spAutoFit/>
          </a:bodyPr>
          <a:lstStyle/>
          <a:p>
            <a:pPr lvl="0"/>
            <a:r>
              <a:rPr lang="en-AU" sz="3200" b="1" dirty="0" err="1">
                <a:solidFill>
                  <a:schemeClr val="bg1"/>
                </a:solidFill>
              </a:rPr>
              <a:t>Teknologi</a:t>
            </a:r>
            <a:r>
              <a:rPr lang="en-AU" sz="3200" b="1" dirty="0">
                <a:solidFill>
                  <a:schemeClr val="bg1"/>
                </a:solidFill>
              </a:rPr>
              <a:t> yang </a:t>
            </a:r>
            <a:r>
              <a:rPr lang="en-AU" sz="3200" b="1" dirty="0" err="1">
                <a:solidFill>
                  <a:schemeClr val="bg1"/>
                </a:solidFill>
              </a:rPr>
              <a:t>berfungsi</a:t>
            </a:r>
            <a:r>
              <a:rPr lang="en-AU" sz="3200" b="1" dirty="0">
                <a:solidFill>
                  <a:schemeClr val="bg1"/>
                </a:solidFill>
              </a:rPr>
              <a:t>: </a:t>
            </a:r>
          </a:p>
          <a:p>
            <a:pPr lvl="0"/>
            <a:r>
              <a:rPr lang="en-AU" sz="2500" dirty="0" err="1">
                <a:solidFill>
                  <a:schemeClr val="bg1"/>
                </a:solidFill>
              </a:rPr>
              <a:t>Memastikan</a:t>
            </a:r>
            <a:r>
              <a:rPr lang="en-AU" sz="2500" dirty="0">
                <a:solidFill>
                  <a:schemeClr val="bg1"/>
                </a:solidFill>
              </a:rPr>
              <a:t> </a:t>
            </a:r>
            <a:r>
              <a:rPr lang="en-AU" sz="2500" dirty="0" err="1">
                <a:solidFill>
                  <a:schemeClr val="bg1"/>
                </a:solidFill>
              </a:rPr>
              <a:t>bahwa</a:t>
            </a:r>
            <a:r>
              <a:rPr lang="en-AU" sz="2500" dirty="0">
                <a:solidFill>
                  <a:schemeClr val="bg1"/>
                </a:solidFill>
              </a:rPr>
              <a:t> </a:t>
            </a:r>
            <a:r>
              <a:rPr lang="en-AU" sz="2500" dirty="0" err="1">
                <a:solidFill>
                  <a:schemeClr val="bg1"/>
                </a:solidFill>
              </a:rPr>
              <a:t>sistem</a:t>
            </a:r>
            <a:r>
              <a:rPr lang="en-AU" sz="2500" dirty="0">
                <a:solidFill>
                  <a:schemeClr val="bg1"/>
                </a:solidFill>
              </a:rPr>
              <a:t> </a:t>
            </a:r>
            <a:r>
              <a:rPr lang="en-AU" sz="2500" dirty="0" err="1">
                <a:solidFill>
                  <a:schemeClr val="bg1"/>
                </a:solidFill>
              </a:rPr>
              <a:t>fisik</a:t>
            </a:r>
            <a:r>
              <a:rPr lang="en-AU" sz="2500" dirty="0">
                <a:solidFill>
                  <a:schemeClr val="bg1"/>
                </a:solidFill>
              </a:rPr>
              <a:t> </a:t>
            </a:r>
            <a:r>
              <a:rPr lang="en-AU" sz="2500" dirty="0" err="1">
                <a:solidFill>
                  <a:schemeClr val="bg1"/>
                </a:solidFill>
              </a:rPr>
              <a:t>memberikan</a:t>
            </a:r>
            <a:r>
              <a:rPr lang="en-AU" sz="2500" dirty="0">
                <a:solidFill>
                  <a:schemeClr val="bg1"/>
                </a:solidFill>
              </a:rPr>
              <a:t> </a:t>
            </a:r>
            <a:r>
              <a:rPr lang="en-AU" sz="2500" dirty="0" err="1">
                <a:solidFill>
                  <a:schemeClr val="bg1"/>
                </a:solidFill>
              </a:rPr>
              <a:t>layanan</a:t>
            </a:r>
            <a:endParaRPr lang="en-AU" sz="2500" dirty="0">
              <a:solidFill>
                <a:schemeClr val="bg1"/>
              </a:solidFill>
            </a:endParaRPr>
          </a:p>
        </p:txBody>
      </p:sp>
      <p:sp>
        <p:nvSpPr>
          <p:cNvPr id="22" name="TextBox 21"/>
          <p:cNvSpPr txBox="1"/>
          <p:nvPr/>
        </p:nvSpPr>
        <p:spPr>
          <a:xfrm>
            <a:off x="5406976" y="3248837"/>
            <a:ext cx="4335775" cy="1751929"/>
          </a:xfrm>
          <a:prstGeom prst="rect">
            <a:avLst/>
          </a:prstGeom>
          <a:noFill/>
        </p:spPr>
        <p:txBody>
          <a:bodyPr wrap="square" lIns="104306" tIns="52153" rIns="104306" bIns="52153" rtlCol="0">
            <a:spAutoFit/>
          </a:bodyPr>
          <a:lstStyle/>
          <a:p>
            <a:pPr lvl="0" algn="r"/>
            <a:r>
              <a:rPr lang="en-AU" sz="2300" b="1" dirty="0" err="1">
                <a:solidFill>
                  <a:schemeClr val="bg1"/>
                </a:solidFill>
              </a:rPr>
              <a:t>Pembiayaan</a:t>
            </a:r>
            <a:r>
              <a:rPr lang="en-AU" sz="2300" b="1" dirty="0">
                <a:solidFill>
                  <a:schemeClr val="bg1"/>
                </a:solidFill>
              </a:rPr>
              <a:t> </a:t>
            </a:r>
            <a:r>
              <a:rPr lang="en-AU" sz="2300" b="1" dirty="0" err="1">
                <a:solidFill>
                  <a:schemeClr val="bg1"/>
                </a:solidFill>
              </a:rPr>
              <a:t>berkelanjutan</a:t>
            </a:r>
            <a:r>
              <a:rPr lang="en-AU" sz="2300" b="1" dirty="0">
                <a:solidFill>
                  <a:schemeClr val="bg1"/>
                </a:solidFill>
              </a:rPr>
              <a:t>: </a:t>
            </a:r>
            <a:r>
              <a:rPr lang="en-AU" dirty="0" err="1" smtClean="0">
                <a:solidFill>
                  <a:schemeClr val="bg1"/>
                </a:solidFill>
              </a:rPr>
              <a:t>Pendapatan</a:t>
            </a:r>
            <a:r>
              <a:rPr lang="en-AU" dirty="0" smtClean="0">
                <a:solidFill>
                  <a:schemeClr val="bg1"/>
                </a:solidFill>
              </a:rPr>
              <a:t> </a:t>
            </a:r>
            <a:r>
              <a:rPr lang="en-AU" dirty="0" err="1" smtClean="0">
                <a:solidFill>
                  <a:schemeClr val="bg1"/>
                </a:solidFill>
              </a:rPr>
              <a:t>berkelanjutan</a:t>
            </a:r>
            <a:r>
              <a:rPr lang="en-AU" dirty="0" smtClean="0">
                <a:solidFill>
                  <a:schemeClr val="bg1"/>
                </a:solidFill>
              </a:rPr>
              <a:t> yang </a:t>
            </a:r>
            <a:r>
              <a:rPr lang="en-AU" dirty="0" err="1" smtClean="0">
                <a:solidFill>
                  <a:schemeClr val="bg1"/>
                </a:solidFill>
              </a:rPr>
              <a:t>cukup</a:t>
            </a:r>
            <a:r>
              <a:rPr lang="en-AU" dirty="0" smtClean="0">
                <a:solidFill>
                  <a:schemeClr val="bg1"/>
                </a:solidFill>
              </a:rPr>
              <a:t> </a:t>
            </a:r>
            <a:r>
              <a:rPr lang="en-AU" dirty="0" err="1" smtClean="0">
                <a:solidFill>
                  <a:schemeClr val="bg1"/>
                </a:solidFill>
              </a:rPr>
              <a:t>untuk</a:t>
            </a:r>
            <a:r>
              <a:rPr lang="en-AU" dirty="0" smtClean="0">
                <a:solidFill>
                  <a:schemeClr val="bg1"/>
                </a:solidFill>
              </a:rPr>
              <a:t> </a:t>
            </a:r>
            <a:r>
              <a:rPr lang="en-AU" dirty="0" err="1" smtClean="0">
                <a:solidFill>
                  <a:schemeClr val="bg1"/>
                </a:solidFill>
              </a:rPr>
              <a:t>memenuhi</a:t>
            </a:r>
            <a:r>
              <a:rPr lang="en-AU" dirty="0" smtClean="0">
                <a:solidFill>
                  <a:schemeClr val="bg1"/>
                </a:solidFill>
              </a:rPr>
              <a:t> </a:t>
            </a:r>
            <a:r>
              <a:rPr lang="en-AU" dirty="0" err="1" smtClean="0">
                <a:solidFill>
                  <a:schemeClr val="bg1"/>
                </a:solidFill>
              </a:rPr>
              <a:t>seluruh</a:t>
            </a:r>
            <a:r>
              <a:rPr lang="en-AU" dirty="0" smtClean="0">
                <a:solidFill>
                  <a:schemeClr val="bg1"/>
                </a:solidFill>
              </a:rPr>
              <a:t> </a:t>
            </a:r>
            <a:r>
              <a:rPr lang="en-AU" dirty="0" err="1" smtClean="0">
                <a:solidFill>
                  <a:schemeClr val="bg1"/>
                </a:solidFill>
              </a:rPr>
              <a:t>unsur</a:t>
            </a:r>
            <a:r>
              <a:rPr lang="en-AU" dirty="0" smtClean="0">
                <a:solidFill>
                  <a:schemeClr val="bg1"/>
                </a:solidFill>
              </a:rPr>
              <a:t> </a:t>
            </a:r>
            <a:r>
              <a:rPr lang="en-AU" dirty="0" err="1" smtClean="0">
                <a:solidFill>
                  <a:schemeClr val="bg1"/>
                </a:solidFill>
              </a:rPr>
              <a:t>biaya</a:t>
            </a:r>
            <a:r>
              <a:rPr lang="en-AU" dirty="0" smtClean="0">
                <a:solidFill>
                  <a:schemeClr val="bg1"/>
                </a:solidFill>
              </a:rPr>
              <a:t> </a:t>
            </a:r>
            <a:r>
              <a:rPr lang="en-AU" dirty="0" err="1" smtClean="0">
                <a:solidFill>
                  <a:schemeClr val="bg1"/>
                </a:solidFill>
              </a:rPr>
              <a:t>operasional</a:t>
            </a:r>
            <a:r>
              <a:rPr lang="en-AU" dirty="0" smtClean="0">
                <a:solidFill>
                  <a:schemeClr val="bg1"/>
                </a:solidFill>
              </a:rPr>
              <a:t> </a:t>
            </a:r>
            <a:r>
              <a:rPr lang="en-AU" dirty="0" err="1" smtClean="0">
                <a:solidFill>
                  <a:schemeClr val="bg1"/>
                </a:solidFill>
              </a:rPr>
              <a:t>jangka</a:t>
            </a:r>
            <a:r>
              <a:rPr lang="en-AU" dirty="0" smtClean="0">
                <a:solidFill>
                  <a:schemeClr val="bg1"/>
                </a:solidFill>
              </a:rPr>
              <a:t> </a:t>
            </a:r>
            <a:r>
              <a:rPr lang="en-AU" dirty="0" err="1" smtClean="0">
                <a:solidFill>
                  <a:schemeClr val="bg1"/>
                </a:solidFill>
              </a:rPr>
              <a:t>pendek</a:t>
            </a:r>
            <a:r>
              <a:rPr lang="en-AU" dirty="0" smtClean="0">
                <a:solidFill>
                  <a:schemeClr val="bg1"/>
                </a:solidFill>
              </a:rPr>
              <a:t> </a:t>
            </a:r>
            <a:r>
              <a:rPr lang="en-AU" dirty="0" err="1" smtClean="0">
                <a:solidFill>
                  <a:schemeClr val="bg1"/>
                </a:solidFill>
              </a:rPr>
              <a:t>dan</a:t>
            </a:r>
            <a:r>
              <a:rPr lang="en-AU" dirty="0" smtClean="0">
                <a:solidFill>
                  <a:schemeClr val="bg1"/>
                </a:solidFill>
              </a:rPr>
              <a:t> </a:t>
            </a:r>
            <a:r>
              <a:rPr lang="en-AU" dirty="0" err="1" smtClean="0">
                <a:solidFill>
                  <a:schemeClr val="bg1"/>
                </a:solidFill>
              </a:rPr>
              <a:t>panjang</a:t>
            </a:r>
            <a:endParaRPr lang="en-AU" dirty="0">
              <a:solidFill>
                <a:schemeClr val="bg1"/>
              </a:solidFill>
            </a:endParaRPr>
          </a:p>
        </p:txBody>
      </p:sp>
      <p:sp>
        <p:nvSpPr>
          <p:cNvPr id="23" name="TextBox 22"/>
          <p:cNvSpPr txBox="1"/>
          <p:nvPr/>
        </p:nvSpPr>
        <p:spPr>
          <a:xfrm>
            <a:off x="743719" y="5385721"/>
            <a:ext cx="4296423" cy="1936595"/>
          </a:xfrm>
          <a:prstGeom prst="rect">
            <a:avLst/>
          </a:prstGeom>
          <a:noFill/>
        </p:spPr>
        <p:txBody>
          <a:bodyPr wrap="square" lIns="104306" tIns="52153" rIns="104306" bIns="52153" rtlCol="0">
            <a:spAutoFit/>
          </a:bodyPr>
          <a:lstStyle/>
          <a:p>
            <a:pPr lvl="0"/>
            <a:r>
              <a:rPr lang="en-AU" sz="2700" b="1" dirty="0" err="1">
                <a:solidFill>
                  <a:schemeClr val="bg1"/>
                </a:solidFill>
              </a:rPr>
              <a:t>Pengelolaan</a:t>
            </a:r>
            <a:r>
              <a:rPr lang="en-AU" sz="2700" b="1" dirty="0">
                <a:solidFill>
                  <a:schemeClr val="bg1"/>
                </a:solidFill>
              </a:rPr>
              <a:t> yang </a:t>
            </a:r>
            <a:r>
              <a:rPr lang="en-AU" sz="2700" b="1" dirty="0" err="1">
                <a:solidFill>
                  <a:schemeClr val="bg1"/>
                </a:solidFill>
              </a:rPr>
              <a:t>efektif</a:t>
            </a:r>
            <a:r>
              <a:rPr lang="en-AU" sz="2700" b="1" dirty="0">
                <a:solidFill>
                  <a:schemeClr val="bg1"/>
                </a:solidFill>
              </a:rPr>
              <a:t>: </a:t>
            </a:r>
            <a:r>
              <a:rPr lang="en-AU" sz="2300" dirty="0" err="1">
                <a:solidFill>
                  <a:schemeClr val="bg1"/>
                </a:solidFill>
              </a:rPr>
              <a:t>Sistem</a:t>
            </a:r>
            <a:r>
              <a:rPr lang="en-AU" sz="2300" dirty="0">
                <a:solidFill>
                  <a:schemeClr val="bg1"/>
                </a:solidFill>
              </a:rPr>
              <a:t> </a:t>
            </a:r>
            <a:r>
              <a:rPr lang="en-AU" sz="2300" dirty="0" err="1">
                <a:solidFill>
                  <a:schemeClr val="bg1"/>
                </a:solidFill>
              </a:rPr>
              <a:t>tata</a:t>
            </a:r>
            <a:r>
              <a:rPr lang="en-AU" sz="2300" dirty="0">
                <a:solidFill>
                  <a:schemeClr val="bg1"/>
                </a:solidFill>
              </a:rPr>
              <a:t> </a:t>
            </a:r>
            <a:r>
              <a:rPr lang="en-AU" sz="2300" dirty="0" err="1">
                <a:solidFill>
                  <a:schemeClr val="bg1"/>
                </a:solidFill>
              </a:rPr>
              <a:t>kelola</a:t>
            </a:r>
            <a:r>
              <a:rPr lang="en-AU" sz="2300" dirty="0">
                <a:solidFill>
                  <a:schemeClr val="bg1"/>
                </a:solidFill>
              </a:rPr>
              <a:t> </a:t>
            </a:r>
            <a:r>
              <a:rPr lang="en-AU" sz="2300" dirty="0" err="1">
                <a:solidFill>
                  <a:schemeClr val="bg1"/>
                </a:solidFill>
              </a:rPr>
              <a:t>dan</a:t>
            </a:r>
            <a:r>
              <a:rPr lang="en-AU" sz="2300" dirty="0">
                <a:solidFill>
                  <a:schemeClr val="bg1"/>
                </a:solidFill>
              </a:rPr>
              <a:t> </a:t>
            </a:r>
            <a:r>
              <a:rPr lang="en-AU" sz="2300" dirty="0" err="1">
                <a:solidFill>
                  <a:schemeClr val="bg1"/>
                </a:solidFill>
              </a:rPr>
              <a:t>pengambilan</a:t>
            </a:r>
            <a:r>
              <a:rPr lang="en-AU" sz="2300" dirty="0">
                <a:solidFill>
                  <a:schemeClr val="bg1"/>
                </a:solidFill>
              </a:rPr>
              <a:t> </a:t>
            </a:r>
            <a:r>
              <a:rPr lang="en-AU" sz="2300" dirty="0" err="1">
                <a:solidFill>
                  <a:schemeClr val="bg1"/>
                </a:solidFill>
              </a:rPr>
              <a:t>keputusan</a:t>
            </a:r>
            <a:r>
              <a:rPr lang="en-AU" sz="2300" dirty="0">
                <a:solidFill>
                  <a:schemeClr val="bg1"/>
                </a:solidFill>
              </a:rPr>
              <a:t> yang </a:t>
            </a:r>
            <a:r>
              <a:rPr lang="en-AU" sz="2300" dirty="0" err="1">
                <a:solidFill>
                  <a:schemeClr val="bg1"/>
                </a:solidFill>
              </a:rPr>
              <a:t>bertanggung</a:t>
            </a:r>
            <a:r>
              <a:rPr lang="en-AU" sz="2300" dirty="0">
                <a:solidFill>
                  <a:schemeClr val="bg1"/>
                </a:solidFill>
              </a:rPr>
              <a:t> </a:t>
            </a:r>
            <a:r>
              <a:rPr lang="en-AU" sz="2300" dirty="0" err="1">
                <a:solidFill>
                  <a:schemeClr val="bg1"/>
                </a:solidFill>
              </a:rPr>
              <a:t>jawab</a:t>
            </a:r>
            <a:r>
              <a:rPr lang="en-AU" sz="2300" dirty="0">
                <a:solidFill>
                  <a:schemeClr val="bg1"/>
                </a:solidFill>
              </a:rPr>
              <a:t> </a:t>
            </a:r>
            <a:r>
              <a:rPr lang="en-AU" sz="2300" dirty="0" err="1">
                <a:solidFill>
                  <a:schemeClr val="bg1"/>
                </a:solidFill>
              </a:rPr>
              <a:t>dan</a:t>
            </a:r>
            <a:r>
              <a:rPr lang="en-AU" sz="2300" dirty="0">
                <a:solidFill>
                  <a:schemeClr val="bg1"/>
                </a:solidFill>
              </a:rPr>
              <a:t> </a:t>
            </a:r>
            <a:r>
              <a:rPr lang="en-AU" sz="2300" dirty="0" err="1">
                <a:solidFill>
                  <a:schemeClr val="bg1"/>
                </a:solidFill>
              </a:rPr>
              <a:t>berkeadilan</a:t>
            </a:r>
            <a:endParaRPr lang="en-AU" sz="2300" dirty="0">
              <a:solidFill>
                <a:schemeClr val="bg1"/>
              </a:solidFill>
            </a:endParaRPr>
          </a:p>
        </p:txBody>
      </p:sp>
      <p:sp>
        <p:nvSpPr>
          <p:cNvPr id="24" name="TextBox 23"/>
          <p:cNvSpPr txBox="1"/>
          <p:nvPr/>
        </p:nvSpPr>
        <p:spPr>
          <a:xfrm>
            <a:off x="5337743" y="5374116"/>
            <a:ext cx="4405008" cy="1521097"/>
          </a:xfrm>
          <a:prstGeom prst="rect">
            <a:avLst/>
          </a:prstGeom>
          <a:noFill/>
        </p:spPr>
        <p:txBody>
          <a:bodyPr wrap="square" lIns="104306" tIns="52153" rIns="104306" bIns="52153" rtlCol="0">
            <a:spAutoFit/>
          </a:bodyPr>
          <a:lstStyle/>
          <a:p>
            <a:pPr lvl="0" algn="r"/>
            <a:r>
              <a:rPr lang="en-AU" sz="2300" b="1" dirty="0" err="1">
                <a:solidFill>
                  <a:schemeClr val="bg1"/>
                </a:solidFill>
              </a:rPr>
              <a:t>Menjaga</a:t>
            </a:r>
            <a:r>
              <a:rPr lang="en-AU" sz="2300" b="1" dirty="0">
                <a:solidFill>
                  <a:schemeClr val="bg1"/>
                </a:solidFill>
              </a:rPr>
              <a:t> </a:t>
            </a:r>
            <a:r>
              <a:rPr lang="en-AU" sz="2300" b="1" dirty="0" err="1">
                <a:solidFill>
                  <a:schemeClr val="bg1"/>
                </a:solidFill>
              </a:rPr>
              <a:t>permintaan</a:t>
            </a:r>
            <a:r>
              <a:rPr lang="en-AU" sz="2300" b="1" dirty="0">
                <a:solidFill>
                  <a:schemeClr val="bg1"/>
                </a:solidFill>
              </a:rPr>
              <a:t>: </a:t>
            </a:r>
          </a:p>
          <a:p>
            <a:pPr lvl="0" algn="r"/>
            <a:r>
              <a:rPr lang="en-AU" sz="2300" dirty="0" err="1">
                <a:solidFill>
                  <a:schemeClr val="bg1"/>
                </a:solidFill>
              </a:rPr>
              <a:t>Menjaga</a:t>
            </a:r>
            <a:r>
              <a:rPr lang="en-AU" sz="2300" dirty="0">
                <a:solidFill>
                  <a:schemeClr val="bg1"/>
                </a:solidFill>
              </a:rPr>
              <a:t> </a:t>
            </a:r>
            <a:r>
              <a:rPr lang="en-AU" sz="2300" dirty="0" err="1">
                <a:solidFill>
                  <a:schemeClr val="bg1"/>
                </a:solidFill>
              </a:rPr>
              <a:t>permintaan</a:t>
            </a:r>
            <a:r>
              <a:rPr lang="en-AU" sz="2300" dirty="0">
                <a:solidFill>
                  <a:schemeClr val="bg1"/>
                </a:solidFill>
              </a:rPr>
              <a:t> </a:t>
            </a:r>
          </a:p>
          <a:p>
            <a:pPr lvl="0" algn="r"/>
            <a:r>
              <a:rPr lang="en-AU" sz="2300" dirty="0" err="1">
                <a:solidFill>
                  <a:schemeClr val="bg1"/>
                </a:solidFill>
              </a:rPr>
              <a:t>masyarakat</a:t>
            </a:r>
            <a:r>
              <a:rPr lang="en-AU" sz="2300" dirty="0">
                <a:solidFill>
                  <a:schemeClr val="bg1"/>
                </a:solidFill>
              </a:rPr>
              <a:t> </a:t>
            </a:r>
            <a:r>
              <a:rPr lang="en-AU" sz="2300" dirty="0" err="1">
                <a:solidFill>
                  <a:schemeClr val="bg1"/>
                </a:solidFill>
              </a:rPr>
              <a:t>atas</a:t>
            </a:r>
            <a:r>
              <a:rPr lang="en-AU" sz="2300" dirty="0">
                <a:solidFill>
                  <a:schemeClr val="bg1"/>
                </a:solidFill>
              </a:rPr>
              <a:t> </a:t>
            </a:r>
            <a:r>
              <a:rPr lang="en-AU" sz="2300" dirty="0" err="1">
                <a:solidFill>
                  <a:schemeClr val="bg1"/>
                </a:solidFill>
              </a:rPr>
              <a:t>layanan</a:t>
            </a:r>
            <a:r>
              <a:rPr lang="en-AU" sz="2300" dirty="0">
                <a:solidFill>
                  <a:schemeClr val="bg1"/>
                </a:solidFill>
              </a:rPr>
              <a:t> yang </a:t>
            </a:r>
            <a:r>
              <a:rPr lang="en-AU" sz="2300" dirty="0" err="1">
                <a:solidFill>
                  <a:schemeClr val="bg1"/>
                </a:solidFill>
              </a:rPr>
              <a:t>efektif</a:t>
            </a:r>
            <a:r>
              <a:rPr lang="en-AU" sz="2300" dirty="0">
                <a:solidFill>
                  <a:schemeClr val="bg1"/>
                </a:solidFill>
              </a:rPr>
              <a:t> </a:t>
            </a:r>
            <a:r>
              <a:rPr lang="en-AU" sz="2300" dirty="0" err="1">
                <a:solidFill>
                  <a:schemeClr val="bg1"/>
                </a:solidFill>
              </a:rPr>
              <a:t>sepanjang</a:t>
            </a:r>
            <a:r>
              <a:rPr lang="en-AU" sz="2300" dirty="0">
                <a:solidFill>
                  <a:schemeClr val="bg1"/>
                </a:solidFill>
              </a:rPr>
              <a:t> </a:t>
            </a:r>
            <a:r>
              <a:rPr lang="en-AU" sz="2300" dirty="0" err="1">
                <a:solidFill>
                  <a:schemeClr val="bg1"/>
                </a:solidFill>
              </a:rPr>
              <a:t>waktu</a:t>
            </a:r>
            <a:endParaRPr lang="en-AU" sz="2300" dirty="0">
              <a:solidFill>
                <a:schemeClr val="bg1"/>
              </a:solidFill>
            </a:endParaRPr>
          </a:p>
        </p:txBody>
      </p:sp>
    </p:spTree>
    <p:extLst>
      <p:ext uri="{BB962C8B-B14F-4D97-AF65-F5344CB8AC3E}">
        <p14:creationId xmlns:p14="http://schemas.microsoft.com/office/powerpoint/2010/main" val="1886714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smtClean="0"/>
              <a:t>Dimensi-dimensi</a:t>
            </a:r>
            <a:r>
              <a:rPr lang="en-AU" dirty="0" smtClean="0"/>
              <a:t> </a:t>
            </a:r>
            <a:r>
              <a:rPr lang="en-AU" dirty="0" err="1" smtClean="0"/>
              <a:t>tersebut</a:t>
            </a:r>
            <a:r>
              <a:rPr lang="en-AU" dirty="0" smtClean="0"/>
              <a:t> </a:t>
            </a:r>
            <a:r>
              <a:rPr lang="en-AU" dirty="0" err="1"/>
              <a:t>memberikan</a:t>
            </a:r>
            <a:r>
              <a:rPr lang="en-AU" dirty="0"/>
              <a:t> </a:t>
            </a:r>
            <a:r>
              <a:rPr lang="en-AU" dirty="0" err="1" smtClean="0"/>
              <a:t>panduan</a:t>
            </a:r>
            <a:r>
              <a:rPr lang="en-AU" dirty="0" smtClean="0"/>
              <a:t> yang </a:t>
            </a:r>
            <a:r>
              <a:rPr lang="en-AU" dirty="0" err="1" smtClean="0"/>
              <a:t>bermanfaat</a:t>
            </a:r>
            <a:r>
              <a:rPr lang="en-AU" dirty="0" smtClean="0"/>
              <a:t> </a:t>
            </a:r>
            <a:r>
              <a:rPr lang="en-AU" dirty="0" err="1"/>
              <a:t>tentang</a:t>
            </a:r>
            <a:r>
              <a:rPr lang="en-AU" dirty="0"/>
              <a:t> </a:t>
            </a:r>
            <a:r>
              <a:rPr lang="en-AU" dirty="0" err="1"/>
              <a:t>apa</a:t>
            </a:r>
            <a:r>
              <a:rPr lang="en-AU" dirty="0"/>
              <a:t> yang </a:t>
            </a:r>
            <a:r>
              <a:rPr lang="en-AU" dirty="0" err="1"/>
              <a:t>harus</a:t>
            </a:r>
            <a:r>
              <a:rPr lang="en-AU" dirty="0"/>
              <a:t> </a:t>
            </a:r>
            <a:r>
              <a:rPr lang="en-AU" dirty="0" err="1" smtClean="0"/>
              <a:t>dipantau</a:t>
            </a:r>
            <a:r>
              <a:rPr lang="en-AU" dirty="0" smtClean="0"/>
              <a:t>.</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2111538229"/>
              </p:ext>
            </p:extLst>
          </p:nvPr>
        </p:nvGraphicFramePr>
        <p:xfrm>
          <a:off x="319042" y="1540257"/>
          <a:ext cx="10022312" cy="5265462"/>
        </p:xfrm>
        <a:graphic>
          <a:graphicData uri="http://schemas.openxmlformats.org/drawingml/2006/table">
            <a:tbl>
              <a:tblPr firstRow="1" bandRow="1">
                <a:tableStyleId>{2D5ABB26-0587-4C30-8999-92F81FD0307C}</a:tableStyleId>
              </a:tblPr>
              <a:tblGrid>
                <a:gridCol w="2024597"/>
                <a:gridCol w="7997715"/>
              </a:tblGrid>
              <a:tr h="408868">
                <a:tc rowSpan="3">
                  <a:txBody>
                    <a:bodyPr/>
                    <a:lstStyle/>
                    <a:p>
                      <a:pPr>
                        <a:spcAft>
                          <a:spcPts val="400"/>
                        </a:spcAft>
                      </a:pPr>
                      <a:r>
                        <a:rPr lang="en-AU" sz="1800" b="1" kern="1200" dirty="0" err="1" smtClean="0">
                          <a:solidFill>
                            <a:srgbClr val="C25F87"/>
                          </a:solidFill>
                          <a:effectLst/>
                          <a:latin typeface="+mn-lt"/>
                          <a:ea typeface="+mn-ea"/>
                          <a:cs typeface="+mn-cs"/>
                        </a:rPr>
                        <a:t>Teknologi</a:t>
                      </a:r>
                      <a:r>
                        <a:rPr lang="en-AU" sz="1800" b="1" kern="1200" dirty="0" smtClean="0">
                          <a:solidFill>
                            <a:srgbClr val="C25F87"/>
                          </a:solidFill>
                          <a:effectLst/>
                          <a:latin typeface="+mn-lt"/>
                          <a:ea typeface="+mn-ea"/>
                          <a:cs typeface="+mn-cs"/>
                        </a:rPr>
                        <a:t> yang </a:t>
                      </a:r>
                      <a:r>
                        <a:rPr lang="en-AU" sz="1800" b="1" kern="1200" dirty="0" err="1" smtClean="0">
                          <a:solidFill>
                            <a:srgbClr val="C25F87"/>
                          </a:solidFill>
                          <a:effectLst/>
                          <a:latin typeface="+mn-lt"/>
                          <a:ea typeface="+mn-ea"/>
                          <a:cs typeface="+mn-cs"/>
                        </a:rPr>
                        <a:t>berfungsi</a:t>
                      </a:r>
                      <a:endParaRPr lang="en-AU" sz="1800" dirty="0">
                        <a:solidFill>
                          <a:srgbClr val="C25F87"/>
                        </a:solidFill>
                      </a:endParaRPr>
                    </a:p>
                  </a:txBody>
                  <a:tcPr marL="106934" marR="106934" marT="50408" marB="50408"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300"/>
                        </a:spcBef>
                        <a:spcAft>
                          <a:spcPts val="400"/>
                        </a:spcAft>
                      </a:pPr>
                      <a:r>
                        <a:rPr lang="en-AU" sz="1800" dirty="0" err="1" smtClean="0">
                          <a:effectLst/>
                          <a:latin typeface="+mn-lt"/>
                          <a:ea typeface="ＭＳ 明朝"/>
                          <a:cs typeface="Times New Roman"/>
                        </a:rPr>
                        <a:t>Sistem</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beroperasi</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sesuai</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desain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dalam</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rentang</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beban</a:t>
                      </a:r>
                      <a:r>
                        <a:rPr lang="en-AU" sz="1800" dirty="0" smtClean="0">
                          <a:effectLst/>
                          <a:latin typeface="+mn-lt"/>
                          <a:ea typeface="ＭＳ 明朝"/>
                          <a:cs typeface="Times New Roman"/>
                        </a:rPr>
                        <a:t> yang </a:t>
                      </a:r>
                      <a:r>
                        <a:rPr lang="en-AU" sz="1800" dirty="0" err="1" smtClean="0">
                          <a:effectLst/>
                          <a:latin typeface="+mn-lt"/>
                          <a:ea typeface="ＭＳ 明朝"/>
                          <a:cs typeface="Times New Roman"/>
                        </a:rPr>
                        <a:t>dapat</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diterima</a:t>
                      </a:r>
                      <a:endParaRPr lang="en-AU" sz="1800" dirty="0">
                        <a:effectLst/>
                        <a:latin typeface="Calibri"/>
                        <a:ea typeface="ＭＳ 明朝"/>
                        <a:cs typeface="Times New Roman"/>
                      </a:endParaRPr>
                    </a:p>
                  </a:txBody>
                  <a:tcPr marL="80201" marR="80201" marT="0" marB="0" anchor="ctr">
                    <a:lnT w="12700" cap="flat" cmpd="sng" algn="ctr">
                      <a:solidFill>
                        <a:srgbClr val="000000"/>
                      </a:solidFill>
                      <a:prstDash val="solid"/>
                      <a:round/>
                      <a:headEnd type="none" w="med" len="med"/>
                      <a:tailEnd type="none" w="med" len="med"/>
                    </a:lnT>
                  </a:tcPr>
                </a:tc>
              </a:tr>
              <a:tr h="408868">
                <a:tc vMerge="1">
                  <a:txBody>
                    <a:bodyPr/>
                    <a:lstStyle/>
                    <a:p>
                      <a:endParaRPr lang="en-AU" dirty="0"/>
                    </a:p>
                  </a:txBody>
                  <a:tcPr/>
                </a:tc>
                <a:tc>
                  <a:txBody>
                    <a:bodyPr/>
                    <a:lstStyle/>
                    <a:p>
                      <a:pPr>
                        <a:lnSpc>
                          <a:spcPct val="110000"/>
                        </a:lnSpc>
                        <a:spcBef>
                          <a:spcPts val="300"/>
                        </a:spcBef>
                        <a:spcAft>
                          <a:spcPts val="400"/>
                        </a:spcAft>
                      </a:pPr>
                      <a:r>
                        <a:rPr lang="en-AU" sz="1800" dirty="0" err="1" smtClean="0">
                          <a:effectLst/>
                          <a:latin typeface="+mn-lt"/>
                          <a:ea typeface="ＭＳ 明朝"/>
                          <a:cs typeface="Times New Roman"/>
                        </a:rPr>
                        <a:t>Sistem</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beroperasi</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sesuai</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desain</a:t>
                      </a:r>
                      <a:r>
                        <a:rPr lang="en-AU" sz="1800" dirty="0" smtClean="0">
                          <a:effectLst/>
                          <a:latin typeface="+mn-lt"/>
                          <a:ea typeface="ＭＳ 明朝"/>
                          <a:cs typeface="Times New Roman"/>
                        </a:rPr>
                        <a:t> - </a:t>
                      </a:r>
                      <a:r>
                        <a:rPr lang="en-AU" sz="1800" dirty="0" err="1" smtClean="0">
                          <a:effectLst/>
                          <a:latin typeface="+mn-lt"/>
                          <a:ea typeface="ＭＳ 明朝"/>
                          <a:cs typeface="Times New Roman"/>
                        </a:rPr>
                        <a:t>kualitas</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efluen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memenuhi</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standar</a:t>
                      </a:r>
                      <a:endParaRPr lang="en-AU" sz="1800" dirty="0">
                        <a:effectLst/>
                        <a:latin typeface="Calibri"/>
                        <a:ea typeface="ＭＳ 明朝"/>
                        <a:cs typeface="Times New Roman"/>
                      </a:endParaRPr>
                    </a:p>
                  </a:txBody>
                  <a:tcPr marL="80201" marR="80201" marT="0" marB="0" anchor="ctr"/>
                </a:tc>
              </a:tr>
              <a:tr h="576616">
                <a:tc vMerge="1">
                  <a:txBody>
                    <a:bodyPr/>
                    <a:lstStyle/>
                    <a:p>
                      <a:endParaRPr lang="en-AU" dirty="0"/>
                    </a:p>
                  </a:txBody>
                  <a:tcPr/>
                </a:tc>
                <a:tc>
                  <a:txBody>
                    <a:bodyPr/>
                    <a:lstStyle/>
                    <a:p>
                      <a:pPr>
                        <a:lnSpc>
                          <a:spcPct val="110000"/>
                        </a:lnSpc>
                        <a:spcBef>
                          <a:spcPts val="300"/>
                        </a:spcBef>
                        <a:spcAft>
                          <a:spcPts val="400"/>
                        </a:spcAft>
                      </a:pPr>
                      <a:r>
                        <a:rPr lang="en-AU" sz="1800" dirty="0" err="1" smtClean="0">
                          <a:effectLst/>
                          <a:latin typeface="Calibri"/>
                          <a:ea typeface="ＭＳ 明朝"/>
                          <a:cs typeface="Times New Roman"/>
                        </a:rPr>
                        <a:t>Pemeliharaan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reguler</a:t>
                      </a:r>
                      <a:r>
                        <a:rPr lang="en-AU" sz="1800" dirty="0" smtClean="0">
                          <a:effectLst/>
                          <a:latin typeface="Calibri"/>
                          <a:ea typeface="ＭＳ 明朝"/>
                          <a:cs typeface="Times New Roman"/>
                        </a:rPr>
                        <a:t> &amp; </a:t>
                      </a:r>
                      <a:r>
                        <a:rPr lang="en-AU" sz="1800" dirty="0" err="1" smtClean="0">
                          <a:effectLst/>
                          <a:latin typeface="Calibri"/>
                          <a:ea typeface="ＭＳ 明朝"/>
                          <a:cs typeface="Times New Roman"/>
                        </a:rPr>
                        <a:t>berkala</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misalnya</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penyedotan</a:t>
                      </a:r>
                      <a:r>
                        <a:rPr lang="en-AU" sz="1800" dirty="0" smtClean="0">
                          <a:effectLst/>
                          <a:latin typeface="Calibri"/>
                          <a:ea typeface="ＭＳ 明朝"/>
                          <a:cs typeface="Times New Roman"/>
                        </a:rPr>
                        <a:t> &amp; </a:t>
                      </a:r>
                      <a:r>
                        <a:rPr lang="en-AU" sz="1800" dirty="0" err="1" smtClean="0">
                          <a:effectLst/>
                          <a:latin typeface="Calibri"/>
                          <a:ea typeface="ＭＳ 明朝"/>
                          <a:cs typeface="Times New Roman"/>
                        </a:rPr>
                        <a:t>pengurasan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dilakukan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sesuai</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kebutuhan</a:t>
                      </a:r>
                      <a:endParaRPr lang="en-AU" sz="1800" dirty="0">
                        <a:effectLst/>
                        <a:latin typeface="Calibri"/>
                        <a:ea typeface="ＭＳ 明朝"/>
                        <a:cs typeface="Times New Roman"/>
                      </a:endParaRPr>
                    </a:p>
                  </a:txBody>
                  <a:tcPr marL="80201" marR="80201" marT="0" marB="0" anchor="ctr">
                    <a:lnB w="12700" cap="flat" cmpd="sng" algn="ctr">
                      <a:solidFill>
                        <a:srgbClr val="000000"/>
                      </a:solidFill>
                      <a:prstDash val="solid"/>
                      <a:round/>
                      <a:headEnd type="none" w="med" len="med"/>
                      <a:tailEnd type="none" w="med" len="med"/>
                    </a:lnB>
                  </a:tcPr>
                </a:tc>
              </a:tr>
              <a:tr h="408868">
                <a:tc rowSpan="3">
                  <a:txBody>
                    <a:bodyPr/>
                    <a:lstStyle/>
                    <a:p>
                      <a:pPr>
                        <a:spcAft>
                          <a:spcPts val="400"/>
                        </a:spcAft>
                      </a:pPr>
                      <a:r>
                        <a:rPr lang="en-AU" sz="1800" b="1" kern="1200" dirty="0" err="1" smtClean="0">
                          <a:solidFill>
                            <a:srgbClr val="E2856F"/>
                          </a:solidFill>
                          <a:effectLst/>
                          <a:latin typeface="+mn-lt"/>
                          <a:ea typeface="+mn-ea"/>
                          <a:cs typeface="+mn-cs"/>
                        </a:rPr>
                        <a:t>Menjaga</a:t>
                      </a:r>
                      <a:r>
                        <a:rPr lang="en-AU" sz="1800" b="1" kern="1200" dirty="0" smtClean="0">
                          <a:solidFill>
                            <a:srgbClr val="E2856F"/>
                          </a:solidFill>
                          <a:effectLst/>
                          <a:latin typeface="+mn-lt"/>
                          <a:ea typeface="+mn-ea"/>
                          <a:cs typeface="+mn-cs"/>
                        </a:rPr>
                        <a:t> </a:t>
                      </a:r>
                      <a:r>
                        <a:rPr lang="en-AU" sz="1800" b="1" kern="1200" dirty="0" err="1" smtClean="0">
                          <a:solidFill>
                            <a:srgbClr val="E2856F"/>
                          </a:solidFill>
                          <a:effectLst/>
                          <a:latin typeface="+mn-lt"/>
                          <a:ea typeface="+mn-ea"/>
                          <a:cs typeface="+mn-cs"/>
                        </a:rPr>
                        <a:t>permintaan</a:t>
                      </a:r>
                      <a:endParaRPr lang="en-AU" sz="1800" dirty="0">
                        <a:solidFill>
                          <a:srgbClr val="E2856F"/>
                        </a:solidFill>
                      </a:endParaRPr>
                    </a:p>
                  </a:txBody>
                  <a:tcPr marL="106934" marR="106934" marT="50408" marB="50408"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Bef>
                          <a:spcPts val="300"/>
                        </a:spcBef>
                        <a:spcAft>
                          <a:spcPts val="400"/>
                        </a:spcAft>
                      </a:pPr>
                      <a:r>
                        <a:rPr lang="en-AU" sz="1800" dirty="0" err="1" smtClean="0">
                          <a:effectLst/>
                          <a:latin typeface="Calibri"/>
                          <a:ea typeface="ＭＳ 明朝"/>
                          <a:cs typeface="Times New Roman"/>
                        </a:rPr>
                        <a:t>Aksesibilitas</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Pengguna</a:t>
                      </a:r>
                      <a:r>
                        <a:rPr lang="en-AU" sz="1800" dirty="0" smtClean="0">
                          <a:effectLst/>
                          <a:latin typeface="Calibri"/>
                          <a:ea typeface="ＭＳ 明朝"/>
                          <a:cs typeface="Times New Roman"/>
                        </a:rPr>
                        <a:t>/</a:t>
                      </a:r>
                      <a:r>
                        <a:rPr lang="en-AU" sz="1800" dirty="0" err="1" smtClean="0">
                          <a:effectLst/>
                          <a:latin typeface="Calibri"/>
                          <a:ea typeface="ＭＳ 明朝"/>
                          <a:cs typeface="Times New Roman"/>
                        </a:rPr>
                        <a:t>sambungan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terencana</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vs</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aktual</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jangka</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panjang</a:t>
                      </a:r>
                      <a:r>
                        <a:rPr lang="en-AU" sz="1800" dirty="0" smtClean="0">
                          <a:effectLst/>
                          <a:latin typeface="Calibri"/>
                          <a:ea typeface="ＭＳ 明朝"/>
                          <a:cs typeface="Times New Roman"/>
                        </a:rPr>
                        <a:t>) </a:t>
                      </a:r>
                      <a:endParaRPr lang="en-AU" sz="1800" dirty="0">
                        <a:effectLst/>
                        <a:latin typeface="Calibri"/>
                        <a:ea typeface="ＭＳ 明朝"/>
                        <a:cs typeface="Times New Roman"/>
                      </a:endParaRPr>
                    </a:p>
                  </a:txBody>
                  <a:tcPr marL="80201" marR="80201" marT="0" marB="0" anchor="ctr">
                    <a:lnT w="12700" cap="flat" cmpd="sng" algn="ctr">
                      <a:solidFill>
                        <a:srgbClr val="000000"/>
                      </a:solidFill>
                      <a:prstDash val="solid"/>
                      <a:round/>
                      <a:headEnd type="none" w="med" len="med"/>
                      <a:tailEnd type="none" w="med" len="med"/>
                    </a:lnT>
                  </a:tcPr>
                </a:tc>
              </a:tr>
              <a:tr h="408868">
                <a:tc vMerge="1">
                  <a:txBody>
                    <a:bodyPr/>
                    <a:lstStyle/>
                    <a:p>
                      <a:endParaRPr lang="en-AU" dirty="0"/>
                    </a:p>
                  </a:txBody>
                  <a:tcPr/>
                </a:tc>
                <a:tc>
                  <a:txBody>
                    <a:bodyPr/>
                    <a:lstStyle/>
                    <a:p>
                      <a:pPr>
                        <a:lnSpc>
                          <a:spcPct val="110000"/>
                        </a:lnSpc>
                        <a:spcBef>
                          <a:spcPts val="300"/>
                        </a:spcBef>
                        <a:spcAft>
                          <a:spcPts val="400"/>
                        </a:spcAft>
                      </a:pPr>
                      <a:r>
                        <a:rPr lang="en-AU" sz="1800" dirty="0" err="1" smtClean="0">
                          <a:effectLst/>
                          <a:latin typeface="Calibri"/>
                          <a:ea typeface="ＭＳ 明朝"/>
                          <a:cs typeface="Times New Roman"/>
                        </a:rPr>
                        <a:t>Ketersediaan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Sistem</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tersedia</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selalu</a:t>
                      </a:r>
                      <a:r>
                        <a:rPr lang="en-AU" sz="1800" dirty="0" smtClean="0">
                          <a:effectLst/>
                          <a:latin typeface="Calibri"/>
                          <a:ea typeface="ＭＳ 明朝"/>
                          <a:cs typeface="Times New Roman"/>
                        </a:rPr>
                        <a:t>/</a:t>
                      </a:r>
                      <a:r>
                        <a:rPr lang="en-AU" sz="1800" dirty="0" err="1" smtClean="0">
                          <a:effectLst/>
                          <a:latin typeface="Calibri"/>
                          <a:ea typeface="ＭＳ 明朝"/>
                          <a:cs typeface="Times New Roman"/>
                        </a:rPr>
                        <a:t>cukup</a:t>
                      </a:r>
                      <a:endParaRPr lang="en-AU" sz="1800" dirty="0">
                        <a:effectLst/>
                        <a:latin typeface="Calibri"/>
                        <a:ea typeface="ＭＳ 明朝"/>
                        <a:cs typeface="Times New Roman"/>
                      </a:endParaRPr>
                    </a:p>
                  </a:txBody>
                  <a:tcPr marL="80201" marR="80201" marT="0" marB="0" anchor="ctr"/>
                </a:tc>
              </a:tr>
              <a:tr h="408868">
                <a:tc vMerge="1">
                  <a:txBody>
                    <a:bodyPr/>
                    <a:lstStyle/>
                    <a:p>
                      <a:endParaRPr lang="en-AU" dirty="0"/>
                    </a:p>
                  </a:txBody>
                  <a:tcPr/>
                </a:tc>
                <a:tc>
                  <a:txBody>
                    <a:bodyPr/>
                    <a:lstStyle/>
                    <a:p>
                      <a:pPr>
                        <a:lnSpc>
                          <a:spcPct val="110000"/>
                        </a:lnSpc>
                        <a:spcBef>
                          <a:spcPts val="300"/>
                        </a:spcBef>
                        <a:spcAft>
                          <a:spcPts val="400"/>
                        </a:spcAft>
                      </a:pPr>
                      <a:r>
                        <a:rPr lang="en-AU" sz="1800" dirty="0" err="1" smtClean="0">
                          <a:effectLst/>
                          <a:latin typeface="+mn-lt"/>
                          <a:ea typeface="ＭＳ 明朝"/>
                          <a:cs typeface="Times New Roman"/>
                        </a:rPr>
                        <a:t>Kepuasan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pengguna</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Pengguna</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puas</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dengan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sistem</a:t>
                      </a:r>
                      <a:endParaRPr lang="en-AU" sz="1800" dirty="0">
                        <a:effectLst/>
                        <a:latin typeface="Calibri"/>
                        <a:ea typeface="ＭＳ 明朝"/>
                        <a:cs typeface="Times New Roman"/>
                      </a:endParaRPr>
                    </a:p>
                  </a:txBody>
                  <a:tcPr marL="80201" marR="80201" marT="0" marB="0" anchor="ctr">
                    <a:lnB w="12700" cap="flat" cmpd="sng" algn="ctr">
                      <a:solidFill>
                        <a:srgbClr val="000000"/>
                      </a:solidFill>
                      <a:prstDash val="solid"/>
                      <a:round/>
                      <a:headEnd type="none" w="med" len="med"/>
                      <a:tailEnd type="none" w="med" len="med"/>
                    </a:lnB>
                  </a:tcPr>
                </a:tc>
              </a:tr>
              <a:tr h="408868">
                <a:tc rowSpan="4">
                  <a:txBody>
                    <a:bodyPr/>
                    <a:lstStyle/>
                    <a:p>
                      <a:pPr>
                        <a:spcAft>
                          <a:spcPts val="400"/>
                        </a:spcAft>
                      </a:pPr>
                      <a:r>
                        <a:rPr lang="en-AU" sz="1800" b="1" kern="1200" dirty="0" err="1" smtClean="0">
                          <a:solidFill>
                            <a:srgbClr val="9FCE65"/>
                          </a:solidFill>
                          <a:effectLst/>
                          <a:latin typeface="+mn-lt"/>
                          <a:ea typeface="+mn-ea"/>
                          <a:cs typeface="+mn-cs"/>
                        </a:rPr>
                        <a:t>Pengelolaan</a:t>
                      </a:r>
                      <a:r>
                        <a:rPr lang="en-AU" sz="1800" b="1" kern="1200" dirty="0" smtClean="0">
                          <a:solidFill>
                            <a:srgbClr val="9FCE65"/>
                          </a:solidFill>
                          <a:effectLst/>
                          <a:latin typeface="+mn-lt"/>
                          <a:ea typeface="+mn-ea"/>
                          <a:cs typeface="+mn-cs"/>
                        </a:rPr>
                        <a:t> yang </a:t>
                      </a:r>
                      <a:r>
                        <a:rPr lang="en-AU" sz="1800" b="1" kern="1200" dirty="0" err="1" smtClean="0">
                          <a:solidFill>
                            <a:srgbClr val="9FCE65"/>
                          </a:solidFill>
                          <a:effectLst/>
                          <a:latin typeface="+mn-lt"/>
                          <a:ea typeface="+mn-ea"/>
                          <a:cs typeface="+mn-cs"/>
                        </a:rPr>
                        <a:t>efektif</a:t>
                      </a:r>
                      <a:endParaRPr lang="en-AU" sz="1800" dirty="0">
                        <a:solidFill>
                          <a:srgbClr val="9FCE65"/>
                        </a:solidFill>
                      </a:endParaRPr>
                    </a:p>
                  </a:txBody>
                  <a:tcPr marL="106934" marR="106934" marT="50408" marB="50408"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0000"/>
                        </a:lnSpc>
                        <a:spcBef>
                          <a:spcPts val="300"/>
                        </a:spcBef>
                        <a:spcAft>
                          <a:spcPts val="400"/>
                        </a:spcAft>
                        <a:buClrTx/>
                        <a:buSzTx/>
                        <a:buFontTx/>
                        <a:buNone/>
                        <a:tabLst/>
                        <a:defRPr/>
                      </a:pPr>
                      <a:r>
                        <a:rPr lang="en-AU" sz="1800" dirty="0" err="1" smtClean="0">
                          <a:effectLst/>
                          <a:latin typeface="Calibri"/>
                          <a:ea typeface="ＭＳ 明朝"/>
                          <a:cs typeface="Times New Roman"/>
                        </a:rPr>
                        <a:t>Struktur</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pengelolaan</a:t>
                      </a:r>
                      <a:r>
                        <a:rPr lang="en-AU" sz="1800" dirty="0" smtClean="0">
                          <a:effectLst/>
                          <a:latin typeface="Calibri"/>
                          <a:ea typeface="ＭＳ 明朝"/>
                          <a:cs typeface="Times New Roman"/>
                        </a:rPr>
                        <a:t> yang </a:t>
                      </a:r>
                      <a:r>
                        <a:rPr lang="en-AU" sz="1800" dirty="0" err="1" smtClean="0">
                          <a:effectLst/>
                          <a:latin typeface="Calibri"/>
                          <a:ea typeface="ＭＳ 明朝"/>
                          <a:cs typeface="Times New Roman"/>
                        </a:rPr>
                        <a:t>fungsional</a:t>
                      </a:r>
                      <a:endParaRPr lang="en-AU" sz="1800" dirty="0" smtClean="0">
                        <a:effectLst/>
                        <a:latin typeface="+mn-lt"/>
                        <a:ea typeface="ＭＳ 明朝"/>
                        <a:cs typeface="Times New Roman"/>
                      </a:endParaRPr>
                    </a:p>
                  </a:txBody>
                  <a:tcPr marL="80201" marR="80201" marT="0" marB="0" anchor="ctr">
                    <a:lnT w="12700" cap="flat" cmpd="sng" algn="ctr">
                      <a:solidFill>
                        <a:srgbClr val="000000"/>
                      </a:solidFill>
                      <a:prstDash val="solid"/>
                      <a:round/>
                      <a:headEnd type="none" w="med" len="med"/>
                      <a:tailEnd type="none" w="med" len="med"/>
                    </a:lnT>
                  </a:tcPr>
                </a:tc>
              </a:tr>
              <a:tr h="576616">
                <a:tc vMerge="1">
                  <a:txBody>
                    <a:bodyPr/>
                    <a:lstStyle/>
                    <a:p>
                      <a:endParaRPr lang="en-AU" dirty="0"/>
                    </a:p>
                  </a:txBody>
                  <a:tcPr/>
                </a:tc>
                <a:tc>
                  <a:txBody>
                    <a:bodyPr/>
                    <a:lstStyle/>
                    <a:p>
                      <a:pPr marL="0" marR="0" indent="0" algn="l" defTabSz="457200" rtl="0" eaLnBrk="1" fontAlgn="auto" latinLnBrk="0" hangingPunct="1">
                        <a:lnSpc>
                          <a:spcPct val="110000"/>
                        </a:lnSpc>
                        <a:spcBef>
                          <a:spcPts val="300"/>
                        </a:spcBef>
                        <a:spcAft>
                          <a:spcPts val="400"/>
                        </a:spcAft>
                        <a:buClrTx/>
                        <a:buSzTx/>
                        <a:buFontTx/>
                        <a:buNone/>
                        <a:tabLst/>
                        <a:defRPr/>
                      </a:pPr>
                      <a:r>
                        <a:rPr lang="en-AU" sz="1800" dirty="0" err="1" smtClean="0">
                          <a:effectLst/>
                          <a:latin typeface="+mn-lt"/>
                          <a:ea typeface="ＭＳ 明朝"/>
                          <a:cs typeface="Times New Roman"/>
                        </a:rPr>
                        <a:t>Penjadwalan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pelaksanaan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dan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pemantauan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pengoperasian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ada</a:t>
                      </a:r>
                      <a:r>
                        <a:rPr lang="en-AU" sz="1800" baseline="0" dirty="0" smtClean="0">
                          <a:effectLst/>
                          <a:latin typeface="+mn-lt"/>
                          <a:ea typeface="ＭＳ 明朝"/>
                          <a:cs typeface="Times New Roman"/>
                        </a:rPr>
                        <a:t> </a:t>
                      </a:r>
                      <a:r>
                        <a:rPr lang="en-AU" sz="1800" dirty="0" err="1" smtClean="0">
                          <a:effectLst/>
                          <a:latin typeface="+mn-lt"/>
                          <a:ea typeface="ＭＳ 明朝"/>
                          <a:cs typeface="Times New Roman"/>
                        </a:rPr>
                        <a:t>sistem</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untuk</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menangani</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perbaikan</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besar</a:t>
                      </a:r>
                      <a:r>
                        <a:rPr lang="en-AU" sz="1800" dirty="0" smtClean="0">
                          <a:effectLst/>
                          <a:latin typeface="+mn-lt"/>
                          <a:ea typeface="ＭＳ 明朝"/>
                          <a:cs typeface="Times New Roman"/>
                        </a:rPr>
                        <a:t>)</a:t>
                      </a:r>
                    </a:p>
                  </a:txBody>
                  <a:tcPr marL="80201" marR="80201" marT="0" marB="0" anchor="ctr"/>
                </a:tc>
              </a:tr>
              <a:tr h="408868">
                <a:tc vMerge="1">
                  <a:txBody>
                    <a:bodyPr/>
                    <a:lstStyle/>
                    <a:p>
                      <a:endParaRPr lang="en-AU" dirty="0"/>
                    </a:p>
                  </a:txBody>
                  <a:tcPr/>
                </a:tc>
                <a:tc>
                  <a:txBody>
                    <a:bodyPr/>
                    <a:lstStyle/>
                    <a:p>
                      <a:pPr>
                        <a:lnSpc>
                          <a:spcPct val="110000"/>
                        </a:lnSpc>
                        <a:spcBef>
                          <a:spcPts val="300"/>
                        </a:spcBef>
                        <a:spcAft>
                          <a:spcPts val="400"/>
                        </a:spcAft>
                      </a:pPr>
                      <a:r>
                        <a:rPr lang="en-AU" sz="1800" dirty="0" smtClean="0">
                          <a:effectLst/>
                          <a:latin typeface="Calibri"/>
                          <a:ea typeface="ＭＳ 明朝"/>
                          <a:cs typeface="Times New Roman"/>
                        </a:rPr>
                        <a:t>Operator yang </a:t>
                      </a:r>
                      <a:r>
                        <a:rPr lang="en-AU" sz="1800" dirty="0" err="1" smtClean="0">
                          <a:effectLst/>
                          <a:latin typeface="Calibri"/>
                          <a:ea typeface="ＭＳ 明朝"/>
                          <a:cs typeface="Times New Roman"/>
                        </a:rPr>
                        <a:t>cukup</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terampil</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dan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aktif</a:t>
                      </a:r>
                      <a:r>
                        <a:rPr lang="en-AU" sz="1800" dirty="0" smtClean="0">
                          <a:effectLst/>
                          <a:latin typeface="Calibri"/>
                          <a:ea typeface="ＭＳ 明朝"/>
                          <a:cs typeface="Times New Roman"/>
                        </a:rPr>
                        <a:t> </a:t>
                      </a:r>
                      <a:endParaRPr lang="en-AU" sz="1800" dirty="0">
                        <a:effectLst/>
                        <a:latin typeface="Calibri"/>
                        <a:ea typeface="ＭＳ 明朝"/>
                        <a:cs typeface="Times New Roman"/>
                      </a:endParaRPr>
                    </a:p>
                  </a:txBody>
                  <a:tcPr marL="80201" marR="80201" marT="0" marB="0" anchor="ctr"/>
                </a:tc>
              </a:tr>
              <a:tr h="408868">
                <a:tc vMerge="1">
                  <a:txBody>
                    <a:bodyPr/>
                    <a:lstStyle/>
                    <a:p>
                      <a:endParaRPr lang="en-AU" dirty="0"/>
                    </a:p>
                  </a:txBody>
                  <a:tcPr/>
                </a:tc>
                <a:tc>
                  <a:txBody>
                    <a:bodyPr/>
                    <a:lstStyle/>
                    <a:p>
                      <a:pPr>
                        <a:lnSpc>
                          <a:spcPct val="110000"/>
                        </a:lnSpc>
                        <a:spcBef>
                          <a:spcPts val="300"/>
                        </a:spcBef>
                        <a:spcAft>
                          <a:spcPts val="400"/>
                        </a:spcAft>
                      </a:pPr>
                      <a:r>
                        <a:rPr lang="en-AU" sz="1800" dirty="0" err="1" smtClean="0">
                          <a:effectLst/>
                          <a:latin typeface="+mn-lt"/>
                          <a:ea typeface="ＭＳ 明朝"/>
                          <a:cs typeface="Times New Roman"/>
                        </a:rPr>
                        <a:t>Struktur</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untuk</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akuntabilitas</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kepada</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pemangku</a:t>
                      </a:r>
                      <a:r>
                        <a:rPr lang="en-AU" sz="1800" dirty="0" smtClean="0">
                          <a:effectLst/>
                          <a:latin typeface="+mn-lt"/>
                          <a:ea typeface="ＭＳ 明朝"/>
                          <a:cs typeface="Times New Roman"/>
                        </a:rPr>
                        <a:t> </a:t>
                      </a:r>
                      <a:r>
                        <a:rPr lang="en-AU" sz="1800" dirty="0" err="1" smtClean="0">
                          <a:effectLst/>
                          <a:latin typeface="+mn-lt"/>
                          <a:ea typeface="ＭＳ 明朝"/>
                          <a:cs typeface="Times New Roman"/>
                        </a:rPr>
                        <a:t>kepentingan</a:t>
                      </a:r>
                      <a:endParaRPr lang="en-AU" sz="1800" dirty="0">
                        <a:effectLst/>
                        <a:latin typeface="Calibri"/>
                        <a:ea typeface="ＭＳ 明朝"/>
                        <a:cs typeface="Times New Roman"/>
                      </a:endParaRPr>
                    </a:p>
                  </a:txBody>
                  <a:tcPr marL="80201" marR="80201" marT="0" marB="0" anchor="ctr">
                    <a:lnB w="12700" cap="flat" cmpd="sng" algn="ctr">
                      <a:solidFill>
                        <a:srgbClr val="000000"/>
                      </a:solidFill>
                      <a:prstDash val="solid"/>
                      <a:round/>
                      <a:headEnd type="none" w="med" len="med"/>
                      <a:tailEnd type="none" w="med" len="med"/>
                    </a:lnB>
                  </a:tcPr>
                </a:tc>
              </a:tr>
              <a:tr h="408868">
                <a:tc rowSpan="2">
                  <a:txBody>
                    <a:bodyPr/>
                    <a:lstStyle/>
                    <a:p>
                      <a:pPr>
                        <a:spcAft>
                          <a:spcPts val="400"/>
                        </a:spcAft>
                      </a:pPr>
                      <a:r>
                        <a:rPr lang="en-AU" sz="1800" b="1" kern="1200" dirty="0" err="1" smtClean="0">
                          <a:solidFill>
                            <a:srgbClr val="50A271"/>
                          </a:solidFill>
                          <a:effectLst/>
                          <a:latin typeface="+mn-lt"/>
                          <a:ea typeface="+mn-ea"/>
                          <a:cs typeface="+mn-cs"/>
                        </a:rPr>
                        <a:t>Pembiayaan</a:t>
                      </a:r>
                      <a:r>
                        <a:rPr lang="en-AU" sz="1800" b="1" kern="1200" dirty="0" smtClean="0">
                          <a:solidFill>
                            <a:srgbClr val="50A271"/>
                          </a:solidFill>
                          <a:effectLst/>
                          <a:latin typeface="+mn-lt"/>
                          <a:ea typeface="+mn-ea"/>
                          <a:cs typeface="+mn-cs"/>
                        </a:rPr>
                        <a:t> yang </a:t>
                      </a:r>
                      <a:r>
                        <a:rPr lang="en-AU" sz="1800" b="1" kern="1200" dirty="0" err="1" smtClean="0">
                          <a:solidFill>
                            <a:srgbClr val="50A271"/>
                          </a:solidFill>
                          <a:effectLst/>
                          <a:latin typeface="+mn-lt"/>
                          <a:ea typeface="+mn-ea"/>
                          <a:cs typeface="+mn-cs"/>
                        </a:rPr>
                        <a:t>berkelanjutan</a:t>
                      </a:r>
                      <a:endParaRPr lang="en-AU" sz="1800" dirty="0">
                        <a:solidFill>
                          <a:srgbClr val="50A271"/>
                        </a:solidFill>
                      </a:endParaRPr>
                    </a:p>
                  </a:txBody>
                  <a:tcPr marL="106934" marR="106934" marT="50408" marB="50408" anchor="ctr">
                    <a:lnT w="12700" cap="flat" cmpd="sng" algn="ctr">
                      <a:solidFill>
                        <a:srgbClr val="000000"/>
                      </a:solidFill>
                      <a:prstDash val="solid"/>
                      <a:round/>
                      <a:headEnd type="none" w="med" len="med"/>
                      <a:tailEnd type="none" w="med" len="med"/>
                    </a:lnT>
                  </a:tcPr>
                </a:tc>
                <a:tc>
                  <a:txBody>
                    <a:bodyPr/>
                    <a:lstStyle/>
                    <a:p>
                      <a:pPr>
                        <a:lnSpc>
                          <a:spcPct val="110000"/>
                        </a:lnSpc>
                        <a:spcBef>
                          <a:spcPts val="300"/>
                        </a:spcBef>
                        <a:spcAft>
                          <a:spcPts val="400"/>
                        </a:spcAft>
                      </a:pPr>
                      <a:r>
                        <a:rPr lang="en-AU" sz="1800" dirty="0" err="1" smtClean="0">
                          <a:effectLst/>
                          <a:latin typeface="Calibri"/>
                          <a:ea typeface="ＭＳ 明朝"/>
                          <a:cs typeface="Times New Roman"/>
                        </a:rPr>
                        <a:t>Pendapatan</a:t>
                      </a:r>
                      <a:r>
                        <a:rPr lang="en-AU" sz="1800" dirty="0" smtClean="0">
                          <a:effectLst/>
                          <a:latin typeface="Calibri"/>
                          <a:ea typeface="ＭＳ 明朝"/>
                          <a:cs typeface="Times New Roman"/>
                        </a:rPr>
                        <a:t> yang </a:t>
                      </a:r>
                      <a:r>
                        <a:rPr lang="en-AU" sz="1800" dirty="0" err="1" smtClean="0">
                          <a:effectLst/>
                          <a:latin typeface="Calibri"/>
                          <a:ea typeface="ＭＳ 明朝"/>
                          <a:cs typeface="Times New Roman"/>
                        </a:rPr>
                        <a:t>memadai</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untuk</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menutup</a:t>
                      </a:r>
                      <a:r>
                        <a:rPr lang="en-AU" sz="1800" baseline="0" dirty="0" smtClean="0">
                          <a:effectLst/>
                          <a:latin typeface="Calibri"/>
                          <a:ea typeface="ＭＳ 明朝"/>
                          <a:cs typeface="Times New Roman"/>
                        </a:rPr>
                        <a:t> </a:t>
                      </a:r>
                      <a:r>
                        <a:rPr lang="en-AU" sz="1800" dirty="0" err="1" smtClean="0">
                          <a:effectLst/>
                          <a:latin typeface="Calibri"/>
                          <a:ea typeface="ＭＳ 明朝"/>
                          <a:cs typeface="Times New Roman"/>
                        </a:rPr>
                        <a:t>pengeluaran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bulanan</a:t>
                      </a:r>
                      <a:endParaRPr lang="en-AU" sz="1800" dirty="0">
                        <a:effectLst/>
                        <a:latin typeface="Calibri"/>
                        <a:ea typeface="ＭＳ 明朝"/>
                        <a:cs typeface="Times New Roman"/>
                      </a:endParaRPr>
                    </a:p>
                  </a:txBody>
                  <a:tcPr marL="80201" marR="80201" marT="0" marB="0" anchor="ctr">
                    <a:lnT w="12700" cap="flat" cmpd="sng" algn="ctr">
                      <a:solidFill>
                        <a:srgbClr val="000000"/>
                      </a:solidFill>
                      <a:prstDash val="solid"/>
                      <a:round/>
                      <a:headEnd type="none" w="med" len="med"/>
                      <a:tailEnd type="none" w="med" len="med"/>
                    </a:lnT>
                  </a:tcPr>
                </a:tc>
              </a:tr>
              <a:tr h="408868">
                <a:tc vMerge="1">
                  <a:txBody>
                    <a:bodyPr/>
                    <a:lstStyle/>
                    <a:p>
                      <a:endParaRPr lang="en-AU" dirty="0"/>
                    </a:p>
                  </a:txBody>
                  <a:tcPr/>
                </a:tc>
                <a:tc>
                  <a:txBody>
                    <a:bodyPr/>
                    <a:lstStyle/>
                    <a:p>
                      <a:pPr>
                        <a:lnSpc>
                          <a:spcPct val="110000"/>
                        </a:lnSpc>
                        <a:spcBef>
                          <a:spcPts val="300"/>
                        </a:spcBef>
                        <a:spcAft>
                          <a:spcPts val="400"/>
                        </a:spcAft>
                      </a:pPr>
                      <a:r>
                        <a:rPr lang="en-AU" sz="1800" dirty="0" err="1" smtClean="0">
                          <a:effectLst/>
                          <a:latin typeface="Calibri"/>
                          <a:ea typeface="ＭＳ 明朝"/>
                          <a:cs typeface="Times New Roman"/>
                        </a:rPr>
                        <a:t>Pembiayaan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tersedia</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untuk</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perbaikan</a:t>
                      </a:r>
                      <a:r>
                        <a:rPr lang="en-AU" sz="1800" dirty="0" smtClean="0">
                          <a:effectLst/>
                          <a:latin typeface="Calibri"/>
                          <a:ea typeface="ＭＳ 明朝"/>
                          <a:cs typeface="Times New Roman"/>
                        </a:rPr>
                        <a:t> </a:t>
                      </a:r>
                      <a:r>
                        <a:rPr lang="en-AU" sz="1800" dirty="0" err="1" smtClean="0">
                          <a:effectLst/>
                          <a:latin typeface="Calibri"/>
                          <a:ea typeface="ＭＳ 明朝"/>
                          <a:cs typeface="Times New Roman"/>
                        </a:rPr>
                        <a:t>besar</a:t>
                      </a:r>
                      <a:endParaRPr lang="en-AU" sz="1800" dirty="0">
                        <a:effectLst/>
                        <a:latin typeface="Calibri"/>
                        <a:ea typeface="ＭＳ 明朝"/>
                        <a:cs typeface="Times New Roman"/>
                      </a:endParaRPr>
                    </a:p>
                  </a:txBody>
                  <a:tcPr marL="80201" marR="80201" marT="0" marB="0" anchor="ctr"/>
                </a:tc>
              </a:tr>
            </a:tbl>
          </a:graphicData>
        </a:graphic>
      </p:graphicFrame>
    </p:spTree>
    <p:extLst>
      <p:ext uri="{BB962C8B-B14F-4D97-AF65-F5344CB8AC3E}">
        <p14:creationId xmlns:p14="http://schemas.microsoft.com/office/powerpoint/2010/main" val="387991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973349"/>
          </a:xfrm>
        </p:spPr>
        <p:txBody>
          <a:bodyPr>
            <a:noAutofit/>
          </a:bodyPr>
          <a:lstStyle/>
          <a:p>
            <a:r>
              <a:rPr lang="en-US" sz="6800" dirty="0"/>
              <a:t>GAMBARAN UMUM</a:t>
            </a:r>
          </a:p>
        </p:txBody>
      </p:sp>
    </p:spTree>
    <p:extLst>
      <p:ext uri="{BB962C8B-B14F-4D97-AF65-F5344CB8AC3E}">
        <p14:creationId xmlns:p14="http://schemas.microsoft.com/office/powerpoint/2010/main" val="36950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2906750"/>
            <a:ext cx="9151842" cy="4001071"/>
          </a:xfrm>
          <a:noFill/>
        </p:spPr>
        <p:txBody>
          <a:bodyPr anchor="ctr" anchorCtr="0">
            <a:noAutofit/>
          </a:bodyPr>
          <a:lstStyle/>
          <a:p>
            <a:r>
              <a:rPr lang="en-AU" sz="5500" dirty="0" err="1">
                <a:solidFill>
                  <a:srgbClr val="B1005D"/>
                </a:solidFill>
              </a:rPr>
              <a:t>Kegiatan</a:t>
            </a:r>
            <a:r>
              <a:rPr lang="en-AU" sz="5500" dirty="0">
                <a:solidFill>
                  <a:srgbClr val="B1005D"/>
                </a:solidFill>
              </a:rPr>
              <a:t>: </a:t>
            </a:r>
            <a:r>
              <a:rPr lang="en-AU" sz="5500" dirty="0" err="1">
                <a:solidFill>
                  <a:srgbClr val="B1005D"/>
                </a:solidFill>
              </a:rPr>
              <a:t>Mengeksplorasi</a:t>
            </a:r>
            <a:r>
              <a:rPr lang="en-AU" sz="5500" dirty="0">
                <a:solidFill>
                  <a:srgbClr val="B1005D"/>
                </a:solidFill>
              </a:rPr>
              <a:t> ‘</a:t>
            </a:r>
            <a:r>
              <a:rPr lang="en-AU" sz="5500" dirty="0" err="1">
                <a:solidFill>
                  <a:srgbClr val="B1005D"/>
                </a:solidFill>
              </a:rPr>
              <a:t>Apa</a:t>
            </a:r>
            <a:r>
              <a:rPr lang="en-AU" sz="5500" dirty="0">
                <a:solidFill>
                  <a:srgbClr val="B1005D"/>
                </a:solidFill>
              </a:rPr>
              <a:t>’ </a:t>
            </a:r>
            <a:r>
              <a:rPr lang="en-AU" sz="5500" dirty="0" err="1">
                <a:solidFill>
                  <a:srgbClr val="B1005D"/>
                </a:solidFill>
              </a:rPr>
              <a:t>saja</a:t>
            </a:r>
            <a:r>
              <a:rPr lang="en-AU" sz="5500" dirty="0">
                <a:solidFill>
                  <a:srgbClr val="B1005D"/>
                </a:solidFill>
              </a:rPr>
              <a:t> </a:t>
            </a:r>
            <a:r>
              <a:rPr lang="en-AU" sz="5500" dirty="0" err="1">
                <a:solidFill>
                  <a:srgbClr val="B1005D"/>
                </a:solidFill>
              </a:rPr>
              <a:t>jenis</a:t>
            </a:r>
            <a:r>
              <a:rPr lang="en-AU" sz="5500" dirty="0">
                <a:solidFill>
                  <a:srgbClr val="B1005D"/>
                </a:solidFill>
              </a:rPr>
              <a:t> </a:t>
            </a:r>
            <a:r>
              <a:rPr lang="en-AU" sz="5500" dirty="0" err="1">
                <a:solidFill>
                  <a:srgbClr val="B1005D"/>
                </a:solidFill>
              </a:rPr>
              <a:t>tantangan</a:t>
            </a:r>
            <a:r>
              <a:rPr lang="en-AU" sz="5500" dirty="0">
                <a:solidFill>
                  <a:srgbClr val="B1005D"/>
                </a:solidFill>
              </a:rPr>
              <a:t> </a:t>
            </a:r>
            <a:r>
              <a:rPr lang="en-AU" sz="5500" dirty="0" err="1">
                <a:solidFill>
                  <a:srgbClr val="B1005D"/>
                </a:solidFill>
              </a:rPr>
              <a:t>tata</a:t>
            </a:r>
            <a:r>
              <a:rPr lang="en-AU" sz="5500" dirty="0">
                <a:solidFill>
                  <a:srgbClr val="B1005D"/>
                </a:solidFill>
              </a:rPr>
              <a:t> </a:t>
            </a:r>
            <a:r>
              <a:rPr lang="en-AU" sz="5500" dirty="0" err="1">
                <a:solidFill>
                  <a:srgbClr val="B1005D"/>
                </a:solidFill>
              </a:rPr>
              <a:t>kelola</a:t>
            </a:r>
            <a:r>
              <a:rPr lang="en-AU" sz="5500" dirty="0">
                <a:solidFill>
                  <a:srgbClr val="B1005D"/>
                </a:solidFill>
              </a:rPr>
              <a:t> yang </a:t>
            </a:r>
            <a:r>
              <a:rPr lang="en-AU" sz="5500" dirty="0" err="1">
                <a:solidFill>
                  <a:srgbClr val="B1005D"/>
                </a:solidFill>
              </a:rPr>
              <a:t>ada</a:t>
            </a:r>
            <a:endParaRPr lang="en-AU" sz="5500" dirty="0">
              <a:solidFill>
                <a:srgbClr val="B1005D"/>
              </a:solidFill>
            </a:endParaRPr>
          </a:p>
        </p:txBody>
      </p:sp>
      <p:sp>
        <p:nvSpPr>
          <p:cNvPr id="3" name="Title 1"/>
          <p:cNvSpPr>
            <a:spLocks noGrp="1"/>
          </p:cNvSpPr>
          <p:nvPr>
            <p:ph type="title"/>
          </p:nvPr>
        </p:nvSpPr>
        <p:spPr>
          <a:xfrm>
            <a:off x="319042" y="526970"/>
            <a:ext cx="10022312" cy="1870568"/>
          </a:xfrm>
        </p:spPr>
        <p:txBody>
          <a:bodyPr>
            <a:noAutofit/>
          </a:bodyPr>
          <a:lstStyle/>
          <a:p>
            <a:r>
              <a:rPr lang="en-US" sz="6800" dirty="0"/>
              <a:t>2. APA YANG DITATA KELOLA?</a:t>
            </a:r>
          </a:p>
        </p:txBody>
      </p:sp>
    </p:spTree>
    <p:extLst>
      <p:ext uri="{BB962C8B-B14F-4D97-AF65-F5344CB8AC3E}">
        <p14:creationId xmlns:p14="http://schemas.microsoft.com/office/powerpoint/2010/main" val="42143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solidFill>
                  <a:srgbClr val="B1005D"/>
                </a:solidFill>
              </a:rPr>
              <a:t>Kegiatan</a:t>
            </a:r>
            <a:r>
              <a:rPr lang="en-AU" b="1" dirty="0" smtClean="0">
                <a:solidFill>
                  <a:srgbClr val="B1005D"/>
                </a:solidFill>
              </a:rPr>
              <a:t>: </a:t>
            </a:r>
            <a:br>
              <a:rPr lang="en-AU" b="1" dirty="0" smtClean="0">
                <a:solidFill>
                  <a:srgbClr val="B1005D"/>
                </a:solidFill>
              </a:rPr>
            </a:br>
            <a:r>
              <a:rPr lang="en-AU" dirty="0" err="1" smtClean="0"/>
              <a:t>Mengeksplorasi</a:t>
            </a:r>
            <a:r>
              <a:rPr lang="en-AU" dirty="0" smtClean="0"/>
              <a:t> </a:t>
            </a:r>
            <a:r>
              <a:rPr lang="en-AU" dirty="0" err="1" smtClean="0"/>
              <a:t>tahap</a:t>
            </a:r>
            <a:r>
              <a:rPr lang="en-AU" dirty="0" smtClean="0"/>
              <a:t> </a:t>
            </a:r>
            <a:r>
              <a:rPr lang="en-AU" dirty="0" err="1" smtClean="0"/>
              <a:t>Pengoperasian</a:t>
            </a:r>
            <a:r>
              <a:rPr lang="en-AU" dirty="0" smtClean="0"/>
              <a:t> </a:t>
            </a:r>
            <a:r>
              <a:rPr lang="en-AU" dirty="0" err="1" smtClean="0"/>
              <a:t>dalam</a:t>
            </a:r>
            <a:r>
              <a:rPr lang="en-AU" dirty="0" smtClean="0"/>
              <a:t> </a:t>
            </a:r>
            <a:r>
              <a:rPr lang="en-AU" dirty="0" err="1" smtClean="0"/>
              <a:t>konteks</a:t>
            </a:r>
            <a:r>
              <a:rPr lang="en-AU" dirty="0" smtClean="0"/>
              <a:t> </a:t>
            </a:r>
            <a:r>
              <a:rPr lang="en-AU" dirty="0" err="1"/>
              <a:t>a</a:t>
            </a:r>
            <a:r>
              <a:rPr lang="en-AU" dirty="0" err="1" smtClean="0"/>
              <a:t>nda</a:t>
            </a:r>
            <a:endParaRPr lang="en-AU" dirty="0"/>
          </a:p>
        </p:txBody>
      </p:sp>
      <p:sp>
        <p:nvSpPr>
          <p:cNvPr id="3" name="Text Placeholder 2"/>
          <p:cNvSpPr>
            <a:spLocks noGrp="1"/>
          </p:cNvSpPr>
          <p:nvPr>
            <p:ph type="body" sz="quarter" idx="10"/>
          </p:nvPr>
        </p:nvSpPr>
        <p:spPr>
          <a:xfrm>
            <a:off x="319318" y="1498250"/>
            <a:ext cx="10021350" cy="5782966"/>
          </a:xfrm>
          <a:noFill/>
        </p:spPr>
        <p:txBody>
          <a:bodyPr/>
          <a:lstStyle/>
          <a:p>
            <a:pPr lvl="0"/>
            <a:r>
              <a:rPr lang="en-AU" dirty="0" err="1" smtClean="0"/>
              <a:t>Berpikir</a:t>
            </a:r>
            <a:r>
              <a:rPr lang="en-AU" dirty="0" smtClean="0"/>
              <a:t> </a:t>
            </a:r>
            <a:r>
              <a:rPr lang="en-AU" dirty="0" err="1" smtClean="0"/>
              <a:t>mengenai</a:t>
            </a:r>
            <a:r>
              <a:rPr lang="en-AU" dirty="0" smtClean="0"/>
              <a:t> </a:t>
            </a:r>
            <a:r>
              <a:rPr lang="en-AU" dirty="0" err="1" smtClean="0"/>
              <a:t>sistem</a:t>
            </a:r>
            <a:r>
              <a:rPr lang="en-AU" dirty="0" smtClean="0"/>
              <a:t> </a:t>
            </a:r>
            <a:r>
              <a:rPr lang="en-AU" dirty="0" err="1" smtClean="0"/>
              <a:t>sanitasi</a:t>
            </a:r>
            <a:r>
              <a:rPr lang="en-AU" dirty="0" smtClean="0"/>
              <a:t> </a:t>
            </a:r>
            <a:r>
              <a:rPr lang="en-AU" dirty="0" err="1" smtClean="0"/>
              <a:t>skala</a:t>
            </a:r>
            <a:r>
              <a:rPr lang="en-AU" dirty="0" smtClean="0"/>
              <a:t> </a:t>
            </a:r>
            <a:r>
              <a:rPr lang="en-AU" dirty="0" err="1" smtClean="0"/>
              <a:t>lokal</a:t>
            </a:r>
            <a:r>
              <a:rPr lang="en-AU" dirty="0" smtClean="0"/>
              <a:t> di </a:t>
            </a:r>
            <a:r>
              <a:rPr lang="en-AU" dirty="0" err="1" smtClean="0"/>
              <a:t>Pemerintah</a:t>
            </a:r>
            <a:r>
              <a:rPr lang="en-AU" dirty="0" smtClean="0"/>
              <a:t> Daerah </a:t>
            </a:r>
            <a:r>
              <a:rPr lang="en-AU" dirty="0" err="1"/>
              <a:t>a</a:t>
            </a:r>
            <a:r>
              <a:rPr lang="en-AU" dirty="0" err="1" smtClean="0"/>
              <a:t>nda</a:t>
            </a:r>
            <a:r>
              <a:rPr lang="en-AU" dirty="0" smtClean="0"/>
              <a:t>, </a:t>
            </a:r>
            <a:r>
              <a:rPr lang="en-AU" dirty="0" err="1" smtClean="0"/>
              <a:t>atau</a:t>
            </a:r>
            <a:r>
              <a:rPr lang="en-AU" dirty="0" smtClean="0"/>
              <a:t> </a:t>
            </a:r>
            <a:r>
              <a:rPr lang="en-AU" dirty="0" err="1" smtClean="0"/>
              <a:t>sistem</a:t>
            </a:r>
            <a:r>
              <a:rPr lang="en-AU" dirty="0" smtClean="0"/>
              <a:t> </a:t>
            </a:r>
            <a:r>
              <a:rPr lang="en-AU" dirty="0" err="1" smtClean="0"/>
              <a:t>skala</a:t>
            </a:r>
            <a:r>
              <a:rPr lang="en-AU" dirty="0" smtClean="0"/>
              <a:t> </a:t>
            </a:r>
            <a:r>
              <a:rPr lang="en-AU" dirty="0" err="1" smtClean="0"/>
              <a:t>lokal</a:t>
            </a:r>
            <a:r>
              <a:rPr lang="en-AU" dirty="0" smtClean="0"/>
              <a:t> </a:t>
            </a:r>
            <a:r>
              <a:rPr lang="en-AU" dirty="0" err="1" smtClean="0"/>
              <a:t>umumnya</a:t>
            </a:r>
            <a:r>
              <a:rPr lang="en-AU" dirty="0" smtClean="0"/>
              <a:t>: </a:t>
            </a:r>
          </a:p>
          <a:p>
            <a:pPr lvl="0"/>
            <a:endParaRPr lang="en-AU" dirty="0" smtClean="0"/>
          </a:p>
          <a:p>
            <a:pPr lvl="0"/>
            <a:r>
              <a:rPr lang="en-AU" b="1" dirty="0" err="1" smtClean="0">
                <a:solidFill>
                  <a:srgbClr val="404040"/>
                </a:solidFill>
              </a:rPr>
              <a:t>Langkah</a:t>
            </a:r>
            <a:r>
              <a:rPr lang="en-AU" b="1" dirty="0" smtClean="0">
                <a:solidFill>
                  <a:srgbClr val="404040"/>
                </a:solidFill>
              </a:rPr>
              <a:t> 1</a:t>
            </a:r>
            <a:r>
              <a:rPr lang="en-AU" dirty="0" smtClean="0"/>
              <a:t>. </a:t>
            </a:r>
            <a:r>
              <a:rPr lang="en-AU" dirty="0" err="1" smtClean="0"/>
              <a:t>Menggunakan</a:t>
            </a:r>
            <a:r>
              <a:rPr lang="en-AU" dirty="0" smtClean="0"/>
              <a:t> </a:t>
            </a:r>
            <a:r>
              <a:rPr lang="en-AU" dirty="0" err="1" smtClean="0"/>
              <a:t>pena</a:t>
            </a:r>
            <a:r>
              <a:rPr lang="en-AU" dirty="0" smtClean="0"/>
              <a:t> </a:t>
            </a:r>
            <a:r>
              <a:rPr lang="en-AU" b="1" dirty="0" err="1" smtClean="0"/>
              <a:t>hitam</a:t>
            </a:r>
            <a:r>
              <a:rPr lang="en-AU" dirty="0" smtClean="0"/>
              <a:t>: </a:t>
            </a:r>
          </a:p>
          <a:p>
            <a:pPr lvl="0"/>
            <a:endParaRPr lang="en-AU" sz="1100" dirty="0"/>
          </a:p>
          <a:p>
            <a:pPr marL="521528" indent="-521528">
              <a:buFont typeface="Arial"/>
              <a:buChar char="•"/>
            </a:pPr>
            <a:r>
              <a:rPr lang="en-AU" i="1" dirty="0" err="1" smtClean="0"/>
              <a:t>Gambar</a:t>
            </a:r>
            <a:r>
              <a:rPr lang="en-AU" i="1" dirty="0" smtClean="0"/>
              <a:t> </a:t>
            </a:r>
            <a:r>
              <a:rPr lang="en-AU" i="1" dirty="0" err="1" smtClean="0"/>
              <a:t>atau</a:t>
            </a:r>
            <a:r>
              <a:rPr lang="en-AU" i="1" dirty="0" smtClean="0"/>
              <a:t> </a:t>
            </a:r>
            <a:r>
              <a:rPr lang="en-AU" i="1" dirty="0" err="1" smtClean="0"/>
              <a:t>tuliskan</a:t>
            </a:r>
            <a:r>
              <a:rPr lang="en-AU" i="1" dirty="0" smtClean="0"/>
              <a:t> </a:t>
            </a:r>
            <a:r>
              <a:rPr lang="en-AU" b="1" i="1" dirty="0" err="1" smtClean="0"/>
              <a:t>semua</a:t>
            </a:r>
            <a:r>
              <a:rPr lang="en-AU" b="1" i="1" dirty="0" smtClean="0"/>
              <a:t> </a:t>
            </a:r>
            <a:r>
              <a:rPr lang="en-AU" b="1" i="1" dirty="0" err="1" smtClean="0"/>
              <a:t>pihak</a:t>
            </a:r>
            <a:r>
              <a:rPr lang="en-AU" b="1" i="1" dirty="0" smtClean="0"/>
              <a:t> </a:t>
            </a:r>
            <a:r>
              <a:rPr lang="en-AU" i="1" dirty="0" smtClean="0"/>
              <a:t>yang </a:t>
            </a:r>
            <a:r>
              <a:rPr lang="en-AU" i="1" dirty="0" err="1" smtClean="0"/>
              <a:t>dapat</a:t>
            </a:r>
            <a:r>
              <a:rPr lang="en-AU" i="1" dirty="0" smtClean="0"/>
              <a:t> </a:t>
            </a:r>
            <a:r>
              <a:rPr lang="en-AU" b="1" i="1" dirty="0" err="1" smtClean="0"/>
              <a:t>mengendalikan</a:t>
            </a:r>
            <a:r>
              <a:rPr lang="en-AU" b="1" i="1" dirty="0" smtClean="0"/>
              <a:t> </a:t>
            </a:r>
            <a:r>
              <a:rPr lang="en-AU" b="1" i="1" dirty="0" err="1" smtClean="0"/>
              <a:t>atau</a:t>
            </a:r>
            <a:r>
              <a:rPr lang="en-AU" b="1" i="1" dirty="0" smtClean="0"/>
              <a:t> </a:t>
            </a:r>
            <a:r>
              <a:rPr lang="en-AU" b="1" i="1" dirty="0" err="1" smtClean="0"/>
              <a:t>memengaruhi</a:t>
            </a:r>
            <a:r>
              <a:rPr lang="en-AU" b="1" i="1" dirty="0" smtClean="0"/>
              <a:t> </a:t>
            </a:r>
            <a:r>
              <a:rPr lang="en-AU" i="1" dirty="0" err="1" smtClean="0"/>
              <a:t>pengoperasian</a:t>
            </a:r>
            <a:r>
              <a:rPr lang="en-AU" i="1" dirty="0" smtClean="0"/>
              <a:t> </a:t>
            </a:r>
            <a:r>
              <a:rPr lang="en-AU" i="1" dirty="0" err="1" smtClean="0"/>
              <a:t>sistem</a:t>
            </a:r>
            <a:r>
              <a:rPr lang="en-AU" i="1" dirty="0" smtClean="0"/>
              <a:t> </a:t>
            </a:r>
            <a:r>
              <a:rPr lang="en-AU" i="1" dirty="0" err="1" smtClean="0"/>
              <a:t>skala</a:t>
            </a:r>
            <a:r>
              <a:rPr lang="en-AU" i="1" dirty="0" smtClean="0"/>
              <a:t> </a:t>
            </a:r>
            <a:r>
              <a:rPr lang="en-AU" i="1" dirty="0" err="1" smtClean="0"/>
              <a:t>lokal</a:t>
            </a:r>
            <a:r>
              <a:rPr lang="en-AU" i="1" dirty="0" smtClean="0"/>
              <a:t> </a:t>
            </a:r>
            <a:r>
              <a:rPr lang="en-AU" i="1" dirty="0" err="1" smtClean="0"/>
              <a:t>dalam</a:t>
            </a:r>
            <a:r>
              <a:rPr lang="en-AU" i="1" dirty="0" smtClean="0"/>
              <a:t> </a:t>
            </a:r>
            <a:r>
              <a:rPr lang="en-AU" i="1" dirty="0" err="1" smtClean="0"/>
              <a:t>konteks</a:t>
            </a:r>
            <a:r>
              <a:rPr lang="en-AU" i="1" dirty="0" smtClean="0"/>
              <a:t> </a:t>
            </a:r>
            <a:r>
              <a:rPr lang="en-AU" i="1" dirty="0" err="1"/>
              <a:t>a</a:t>
            </a:r>
            <a:r>
              <a:rPr lang="en-AU" i="1" dirty="0" err="1" smtClean="0"/>
              <a:t>nda</a:t>
            </a:r>
            <a:r>
              <a:rPr lang="en-AU" i="1" dirty="0" smtClean="0"/>
              <a:t>. </a:t>
            </a:r>
            <a:r>
              <a:rPr lang="en-AU" i="1" dirty="0" err="1" smtClean="0"/>
              <a:t>Berpikirlah</a:t>
            </a:r>
            <a:r>
              <a:rPr lang="en-AU" i="1" dirty="0" smtClean="0"/>
              <a:t> </a:t>
            </a:r>
            <a:r>
              <a:rPr lang="en-AU" i="1" dirty="0" err="1" smtClean="0"/>
              <a:t>secara</a:t>
            </a:r>
            <a:r>
              <a:rPr lang="en-AU" i="1" dirty="0" smtClean="0"/>
              <a:t> </a:t>
            </a:r>
            <a:r>
              <a:rPr lang="en-AU" i="1" dirty="0" err="1" smtClean="0"/>
              <a:t>luas</a:t>
            </a:r>
            <a:r>
              <a:rPr lang="en-AU" i="1" dirty="0" smtClean="0"/>
              <a:t>, </a:t>
            </a:r>
            <a:r>
              <a:rPr lang="en-AU" i="1" dirty="0" err="1" smtClean="0"/>
              <a:t>lebih</a:t>
            </a:r>
            <a:r>
              <a:rPr lang="en-AU" i="1" dirty="0" smtClean="0"/>
              <a:t> </a:t>
            </a:r>
            <a:r>
              <a:rPr lang="en-AU" i="1" dirty="0" err="1" smtClean="0"/>
              <a:t>dari</a:t>
            </a:r>
            <a:r>
              <a:rPr lang="en-AU" i="1" dirty="0" smtClean="0"/>
              <a:t> </a:t>
            </a:r>
            <a:r>
              <a:rPr lang="en-AU" i="1" dirty="0" err="1" smtClean="0"/>
              <a:t>sekedar</a:t>
            </a:r>
            <a:r>
              <a:rPr lang="en-AU" i="1" dirty="0" smtClean="0"/>
              <a:t> ‘operator’, </a:t>
            </a:r>
            <a:r>
              <a:rPr lang="en-AU" i="1" dirty="0" err="1" smtClean="0"/>
              <a:t>dan</a:t>
            </a:r>
            <a:r>
              <a:rPr lang="en-AU" i="1" dirty="0" smtClean="0"/>
              <a:t> </a:t>
            </a:r>
            <a:r>
              <a:rPr lang="en-AU" i="1" dirty="0" err="1" smtClean="0"/>
              <a:t>spesifik</a:t>
            </a:r>
            <a:r>
              <a:rPr lang="en-AU" i="1" dirty="0" smtClean="0"/>
              <a:t>, </a:t>
            </a:r>
            <a:r>
              <a:rPr lang="en-AU" i="1" dirty="0" err="1" smtClean="0"/>
              <a:t>misalnya</a:t>
            </a:r>
            <a:r>
              <a:rPr lang="en-AU" i="1" dirty="0" smtClean="0"/>
              <a:t>, </a:t>
            </a:r>
            <a:r>
              <a:rPr lang="en-AU" i="1" dirty="0" err="1" smtClean="0"/>
              <a:t>pabrik</a:t>
            </a:r>
            <a:r>
              <a:rPr lang="en-AU" i="1" dirty="0" smtClean="0"/>
              <a:t> </a:t>
            </a:r>
            <a:r>
              <a:rPr lang="en-AU" i="1" dirty="0" err="1" smtClean="0"/>
              <a:t>tahu</a:t>
            </a:r>
            <a:r>
              <a:rPr lang="en-AU" i="1" dirty="0" smtClean="0"/>
              <a:t> yang </a:t>
            </a:r>
            <a:r>
              <a:rPr lang="en-AU" i="1" dirty="0" err="1" smtClean="0"/>
              <a:t>tersambung</a:t>
            </a:r>
            <a:r>
              <a:rPr lang="en-AU" i="1" dirty="0" smtClean="0"/>
              <a:t> </a:t>
            </a:r>
            <a:r>
              <a:rPr lang="en-AU" i="1" dirty="0" err="1" smtClean="0"/>
              <a:t>tahun</a:t>
            </a:r>
            <a:r>
              <a:rPr lang="en-AU" i="1" dirty="0" smtClean="0"/>
              <a:t> </a:t>
            </a:r>
            <a:r>
              <a:rPr lang="en-AU" i="1" dirty="0" err="1" smtClean="0"/>
              <a:t>lalu</a:t>
            </a:r>
            <a:r>
              <a:rPr lang="en-AU" i="1" dirty="0" smtClean="0"/>
              <a:t>, </a:t>
            </a:r>
            <a:r>
              <a:rPr lang="en-AU" i="1" dirty="0" err="1" smtClean="0"/>
              <a:t>pengawas</a:t>
            </a:r>
            <a:r>
              <a:rPr lang="en-AU" i="1" dirty="0" smtClean="0"/>
              <a:t> </a:t>
            </a:r>
            <a:r>
              <a:rPr lang="en-AU" i="1" dirty="0" err="1" smtClean="0"/>
              <a:t>kesehatan</a:t>
            </a:r>
            <a:r>
              <a:rPr lang="en-AU" i="1" dirty="0" smtClean="0"/>
              <a:t> </a:t>
            </a:r>
            <a:r>
              <a:rPr lang="en-AU" i="1" dirty="0" err="1" smtClean="0"/>
              <a:t>setempat</a:t>
            </a:r>
            <a:r>
              <a:rPr lang="en-AU" i="1" dirty="0" smtClean="0"/>
              <a:t>, </a:t>
            </a:r>
            <a:r>
              <a:rPr lang="en-AU" i="1" dirty="0" err="1" smtClean="0"/>
              <a:t>dll</a:t>
            </a:r>
            <a:endParaRPr lang="en-AU" i="1" dirty="0"/>
          </a:p>
        </p:txBody>
      </p:sp>
    </p:spTree>
    <p:extLst>
      <p:ext uri="{BB962C8B-B14F-4D97-AF65-F5344CB8AC3E}">
        <p14:creationId xmlns:p14="http://schemas.microsoft.com/office/powerpoint/2010/main" val="1855657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a:solidFill>
                  <a:srgbClr val="B1005D"/>
                </a:solidFill>
              </a:rPr>
              <a:t>Kegiatan</a:t>
            </a:r>
            <a:r>
              <a:rPr lang="en-AU" b="1" dirty="0">
                <a:solidFill>
                  <a:srgbClr val="B1005D"/>
                </a:solidFill>
              </a:rPr>
              <a:t>: </a:t>
            </a:r>
            <a:r>
              <a:rPr lang="en-AU" b="1" dirty="0" smtClean="0">
                <a:solidFill>
                  <a:srgbClr val="B1005D"/>
                </a:solidFill>
              </a:rPr>
              <a:t/>
            </a:r>
            <a:br>
              <a:rPr lang="en-AU" b="1" dirty="0" smtClean="0">
                <a:solidFill>
                  <a:srgbClr val="B1005D"/>
                </a:solidFill>
              </a:rPr>
            </a:br>
            <a:r>
              <a:rPr lang="en-AU" dirty="0" err="1" smtClean="0"/>
              <a:t>Mengeksplorasi</a:t>
            </a:r>
            <a:r>
              <a:rPr lang="en-AU" dirty="0" smtClean="0"/>
              <a:t> </a:t>
            </a:r>
            <a:r>
              <a:rPr lang="en-AU" dirty="0" err="1"/>
              <a:t>tahap</a:t>
            </a:r>
            <a:r>
              <a:rPr lang="en-AU" dirty="0"/>
              <a:t> </a:t>
            </a:r>
            <a:r>
              <a:rPr lang="en-AU" dirty="0" err="1"/>
              <a:t>Pengoperasian</a:t>
            </a:r>
            <a:r>
              <a:rPr lang="en-AU" dirty="0"/>
              <a:t> </a:t>
            </a:r>
            <a:r>
              <a:rPr lang="en-AU" dirty="0" err="1"/>
              <a:t>dalam</a:t>
            </a:r>
            <a:r>
              <a:rPr lang="en-AU" dirty="0"/>
              <a:t> </a:t>
            </a:r>
            <a:r>
              <a:rPr lang="en-AU" dirty="0" err="1"/>
              <a:t>konteks</a:t>
            </a:r>
            <a:r>
              <a:rPr lang="en-AU" dirty="0"/>
              <a:t> </a:t>
            </a:r>
            <a:r>
              <a:rPr lang="en-AU" dirty="0" err="1"/>
              <a:t>a</a:t>
            </a:r>
            <a:r>
              <a:rPr lang="en-AU" dirty="0" err="1" smtClean="0"/>
              <a:t>nda</a:t>
            </a:r>
            <a:endParaRPr lang="en-AU" dirty="0"/>
          </a:p>
        </p:txBody>
      </p:sp>
      <p:sp>
        <p:nvSpPr>
          <p:cNvPr id="3" name="Text Placeholder 2"/>
          <p:cNvSpPr>
            <a:spLocks noGrp="1"/>
          </p:cNvSpPr>
          <p:nvPr>
            <p:ph type="body" sz="quarter" idx="10"/>
          </p:nvPr>
        </p:nvSpPr>
        <p:spPr>
          <a:xfrm>
            <a:off x="319318" y="1498250"/>
            <a:ext cx="10021350" cy="4909330"/>
          </a:xfrm>
          <a:noFill/>
        </p:spPr>
        <p:txBody>
          <a:bodyPr/>
          <a:lstStyle/>
          <a:p>
            <a:pPr lvl="0"/>
            <a:r>
              <a:rPr lang="en-AU" dirty="0" err="1" smtClean="0">
                <a:solidFill>
                  <a:schemeClr val="bg1">
                    <a:lumMod val="50000"/>
                  </a:schemeClr>
                </a:solidFill>
              </a:rPr>
              <a:t>Langkah</a:t>
            </a:r>
            <a:r>
              <a:rPr lang="en-AU" dirty="0" smtClean="0">
                <a:solidFill>
                  <a:schemeClr val="bg1">
                    <a:lumMod val="50000"/>
                  </a:schemeClr>
                </a:solidFill>
              </a:rPr>
              <a:t> 1. </a:t>
            </a:r>
            <a:r>
              <a:rPr lang="en-AU" dirty="0" err="1" smtClean="0">
                <a:solidFill>
                  <a:schemeClr val="bg1">
                    <a:lumMod val="50000"/>
                  </a:schemeClr>
                </a:solidFill>
              </a:rPr>
              <a:t>Siapa</a:t>
            </a:r>
            <a:r>
              <a:rPr lang="en-AU" dirty="0" smtClean="0">
                <a:solidFill>
                  <a:schemeClr val="bg1">
                    <a:lumMod val="50000"/>
                  </a:schemeClr>
                </a:solidFill>
              </a:rPr>
              <a:t> yang </a:t>
            </a:r>
            <a:r>
              <a:rPr lang="en-AU" dirty="0" err="1" smtClean="0">
                <a:solidFill>
                  <a:schemeClr val="bg1">
                    <a:lumMod val="50000"/>
                  </a:schemeClr>
                </a:solidFill>
              </a:rPr>
              <a:t>memiliki</a:t>
            </a:r>
            <a:r>
              <a:rPr lang="en-AU" dirty="0" smtClean="0">
                <a:solidFill>
                  <a:schemeClr val="bg1">
                    <a:lumMod val="50000"/>
                  </a:schemeClr>
                </a:solidFill>
              </a:rPr>
              <a:t> </a:t>
            </a:r>
            <a:r>
              <a:rPr lang="en-AU" b="1" dirty="0" err="1" smtClean="0">
                <a:solidFill>
                  <a:schemeClr val="bg1">
                    <a:lumMod val="50000"/>
                  </a:schemeClr>
                </a:solidFill>
              </a:rPr>
              <a:t>kendali</a:t>
            </a:r>
            <a:r>
              <a:rPr lang="en-AU" b="1" dirty="0" smtClean="0">
                <a:solidFill>
                  <a:schemeClr val="bg1">
                    <a:lumMod val="50000"/>
                  </a:schemeClr>
                </a:solidFill>
              </a:rPr>
              <a:t> </a:t>
            </a:r>
            <a:r>
              <a:rPr lang="en-AU" b="1" dirty="0" err="1" smtClean="0">
                <a:solidFill>
                  <a:schemeClr val="bg1">
                    <a:lumMod val="50000"/>
                  </a:schemeClr>
                </a:solidFill>
              </a:rPr>
              <a:t>atau</a:t>
            </a:r>
            <a:r>
              <a:rPr lang="en-AU" b="1" dirty="0" smtClean="0">
                <a:solidFill>
                  <a:schemeClr val="bg1">
                    <a:lumMod val="50000"/>
                  </a:schemeClr>
                </a:solidFill>
              </a:rPr>
              <a:t> </a:t>
            </a:r>
            <a:r>
              <a:rPr lang="en-AU" b="1" dirty="0" err="1" smtClean="0">
                <a:solidFill>
                  <a:schemeClr val="bg1">
                    <a:lumMod val="50000"/>
                  </a:schemeClr>
                </a:solidFill>
              </a:rPr>
              <a:t>pengaruh</a:t>
            </a:r>
            <a:r>
              <a:rPr lang="en-AU" b="1" dirty="0" smtClean="0">
                <a:solidFill>
                  <a:schemeClr val="bg1">
                    <a:lumMod val="50000"/>
                  </a:schemeClr>
                </a:solidFill>
              </a:rPr>
              <a:t> </a:t>
            </a:r>
            <a:r>
              <a:rPr lang="en-AU" dirty="0" err="1" smtClean="0">
                <a:solidFill>
                  <a:schemeClr val="bg1">
                    <a:lumMod val="50000"/>
                  </a:schemeClr>
                </a:solidFill>
              </a:rPr>
              <a:t>dalam</a:t>
            </a:r>
            <a:r>
              <a:rPr lang="en-AU" dirty="0" smtClean="0">
                <a:solidFill>
                  <a:schemeClr val="bg1">
                    <a:lumMod val="50000"/>
                  </a:schemeClr>
                </a:solidFill>
              </a:rPr>
              <a:t> </a:t>
            </a:r>
            <a:r>
              <a:rPr lang="en-AU" dirty="0" err="1" smtClean="0">
                <a:solidFill>
                  <a:schemeClr val="bg1">
                    <a:lumMod val="50000"/>
                  </a:schemeClr>
                </a:solidFill>
              </a:rPr>
              <a:t>pengoperasian</a:t>
            </a:r>
            <a:r>
              <a:rPr lang="en-AU" dirty="0" smtClean="0">
                <a:solidFill>
                  <a:schemeClr val="bg1">
                    <a:lumMod val="50000"/>
                  </a:schemeClr>
                </a:solidFill>
              </a:rPr>
              <a:t> </a:t>
            </a:r>
            <a:r>
              <a:rPr lang="en-AU" dirty="0" err="1" smtClean="0">
                <a:solidFill>
                  <a:schemeClr val="bg1">
                    <a:lumMod val="50000"/>
                  </a:schemeClr>
                </a:solidFill>
              </a:rPr>
              <a:t>sistem</a:t>
            </a:r>
            <a:r>
              <a:rPr lang="en-AU" dirty="0" smtClean="0">
                <a:solidFill>
                  <a:schemeClr val="bg1">
                    <a:lumMod val="50000"/>
                  </a:schemeClr>
                </a:solidFill>
              </a:rPr>
              <a:t> DEWATS </a:t>
            </a:r>
            <a:r>
              <a:rPr lang="en-AU" dirty="0" err="1" smtClean="0">
                <a:solidFill>
                  <a:schemeClr val="bg1">
                    <a:lumMod val="50000"/>
                  </a:schemeClr>
                </a:solidFill>
              </a:rPr>
              <a:t>dalam</a:t>
            </a:r>
            <a:r>
              <a:rPr lang="en-AU" dirty="0" smtClean="0">
                <a:solidFill>
                  <a:schemeClr val="bg1">
                    <a:lumMod val="50000"/>
                  </a:schemeClr>
                </a:solidFill>
              </a:rPr>
              <a:t> </a:t>
            </a:r>
            <a:r>
              <a:rPr lang="en-AU" dirty="0" err="1" smtClean="0">
                <a:solidFill>
                  <a:schemeClr val="bg1">
                    <a:lumMod val="50000"/>
                  </a:schemeClr>
                </a:solidFill>
              </a:rPr>
              <a:t>konteks</a:t>
            </a:r>
            <a:r>
              <a:rPr lang="en-AU" dirty="0" smtClean="0">
                <a:solidFill>
                  <a:schemeClr val="bg1">
                    <a:lumMod val="50000"/>
                  </a:schemeClr>
                </a:solidFill>
              </a:rPr>
              <a:t> </a:t>
            </a:r>
            <a:r>
              <a:rPr lang="en-AU" dirty="0" err="1">
                <a:solidFill>
                  <a:schemeClr val="bg1">
                    <a:lumMod val="50000"/>
                  </a:schemeClr>
                </a:solidFill>
              </a:rPr>
              <a:t>a</a:t>
            </a:r>
            <a:r>
              <a:rPr lang="en-AU" dirty="0" err="1" smtClean="0">
                <a:solidFill>
                  <a:schemeClr val="bg1">
                    <a:lumMod val="50000"/>
                  </a:schemeClr>
                </a:solidFill>
              </a:rPr>
              <a:t>nda</a:t>
            </a:r>
            <a:r>
              <a:rPr lang="en-AU" dirty="0" smtClean="0">
                <a:solidFill>
                  <a:schemeClr val="bg1">
                    <a:lumMod val="50000"/>
                  </a:schemeClr>
                </a:solidFill>
              </a:rPr>
              <a:t>? </a:t>
            </a:r>
          </a:p>
          <a:p>
            <a:pPr lvl="0"/>
            <a:endParaRPr lang="en-AU" dirty="0"/>
          </a:p>
          <a:p>
            <a:pPr lvl="0"/>
            <a:r>
              <a:rPr lang="en-AU" b="1" dirty="0" err="1" smtClean="0">
                <a:solidFill>
                  <a:srgbClr val="404040"/>
                </a:solidFill>
              </a:rPr>
              <a:t>Langkah</a:t>
            </a:r>
            <a:r>
              <a:rPr lang="en-AU" b="1" dirty="0" smtClean="0">
                <a:solidFill>
                  <a:srgbClr val="404040"/>
                </a:solidFill>
              </a:rPr>
              <a:t> 2</a:t>
            </a:r>
            <a:r>
              <a:rPr lang="en-AU" dirty="0" smtClean="0">
                <a:solidFill>
                  <a:srgbClr val="404040"/>
                </a:solidFill>
              </a:rPr>
              <a:t>. </a:t>
            </a:r>
            <a:r>
              <a:rPr lang="en-US" dirty="0" err="1" smtClean="0"/>
              <a:t>Menggunakan</a:t>
            </a:r>
            <a:r>
              <a:rPr lang="en-US" dirty="0" smtClean="0"/>
              <a:t> </a:t>
            </a:r>
            <a:r>
              <a:rPr lang="en-US" dirty="0" err="1" smtClean="0"/>
              <a:t>pena</a:t>
            </a:r>
            <a:r>
              <a:rPr lang="en-US" dirty="0" smtClean="0"/>
              <a:t> </a:t>
            </a:r>
            <a:r>
              <a:rPr lang="en-US" b="1" dirty="0" err="1" smtClean="0">
                <a:solidFill>
                  <a:srgbClr val="FF0000"/>
                </a:solidFill>
              </a:rPr>
              <a:t>merah</a:t>
            </a:r>
            <a:r>
              <a:rPr lang="en-US" dirty="0" smtClean="0"/>
              <a:t>, </a:t>
            </a:r>
            <a:r>
              <a:rPr lang="en-US" dirty="0" err="1" smtClean="0"/>
              <a:t>gambar</a:t>
            </a:r>
            <a:r>
              <a:rPr lang="en-US" dirty="0" smtClean="0"/>
              <a:t> </a:t>
            </a:r>
            <a:r>
              <a:rPr lang="en-US" dirty="0" err="1" smtClean="0"/>
              <a:t>atau</a:t>
            </a:r>
            <a:r>
              <a:rPr lang="en-US" dirty="0" smtClean="0"/>
              <a:t> </a:t>
            </a:r>
            <a:r>
              <a:rPr lang="en-US" dirty="0" err="1" smtClean="0"/>
              <a:t>tuliskan</a:t>
            </a:r>
            <a:r>
              <a:rPr lang="en-US" dirty="0" smtClean="0"/>
              <a:t> </a:t>
            </a:r>
            <a:r>
              <a:rPr lang="en-US" dirty="0" err="1" smtClean="0"/>
              <a:t>permasalahan</a:t>
            </a:r>
            <a:r>
              <a:rPr lang="en-US" dirty="0" smtClean="0"/>
              <a:t> yang </a:t>
            </a:r>
            <a:r>
              <a:rPr lang="en-US" dirty="0" err="1" smtClean="0"/>
              <a:t>biasanya</a:t>
            </a:r>
            <a:r>
              <a:rPr lang="en-US" dirty="0" smtClean="0"/>
              <a:t> </a:t>
            </a:r>
            <a:r>
              <a:rPr lang="en-US" dirty="0" err="1" smtClean="0"/>
              <a:t>dialami</a:t>
            </a:r>
            <a:r>
              <a:rPr lang="en-US" dirty="0" smtClean="0"/>
              <a:t> </a:t>
            </a:r>
            <a:r>
              <a:rPr lang="en-US" dirty="0" err="1" smtClean="0"/>
              <a:t>dalam</a:t>
            </a:r>
            <a:r>
              <a:rPr lang="en-US" dirty="0" smtClean="0"/>
              <a:t> model/</a:t>
            </a:r>
            <a:r>
              <a:rPr lang="en-US" dirty="0" err="1" smtClean="0"/>
              <a:t>skenario</a:t>
            </a:r>
            <a:r>
              <a:rPr lang="en-US" dirty="0" smtClean="0"/>
              <a:t> </a:t>
            </a:r>
            <a:r>
              <a:rPr lang="en-US" dirty="0" err="1"/>
              <a:t>a</a:t>
            </a:r>
            <a:r>
              <a:rPr lang="en-US" dirty="0" err="1" smtClean="0"/>
              <a:t>nda</a:t>
            </a:r>
            <a:r>
              <a:rPr lang="en-US" dirty="0" smtClean="0"/>
              <a:t> </a:t>
            </a:r>
            <a:r>
              <a:rPr lang="en-US" dirty="0" err="1" smtClean="0"/>
              <a:t>pasca</a:t>
            </a:r>
            <a:r>
              <a:rPr lang="en-US" dirty="0" smtClean="0"/>
              <a:t> </a:t>
            </a:r>
            <a:r>
              <a:rPr lang="en-US" dirty="0" err="1" smtClean="0"/>
              <a:t>konstruksi</a:t>
            </a:r>
            <a:r>
              <a:rPr lang="en-US" dirty="0" smtClean="0"/>
              <a:t>: </a:t>
            </a:r>
          </a:p>
          <a:p>
            <a:pPr marL="521528" indent="-521528">
              <a:buFont typeface="Arial"/>
              <a:buChar char="•"/>
            </a:pPr>
            <a:r>
              <a:rPr lang="en-US" i="1" dirty="0" err="1" smtClean="0"/>
              <a:t>Apa</a:t>
            </a:r>
            <a:r>
              <a:rPr lang="en-US" i="1" dirty="0" smtClean="0"/>
              <a:t> </a:t>
            </a:r>
            <a:r>
              <a:rPr lang="en-US" i="1" dirty="0" err="1" smtClean="0"/>
              <a:t>saja</a:t>
            </a:r>
            <a:r>
              <a:rPr lang="en-US" i="1" dirty="0" smtClean="0"/>
              <a:t> </a:t>
            </a:r>
            <a:r>
              <a:rPr lang="en-US" i="1" dirty="0" err="1" smtClean="0"/>
              <a:t>hambatan</a:t>
            </a:r>
            <a:r>
              <a:rPr lang="en-US" i="1" dirty="0" smtClean="0"/>
              <a:t> </a:t>
            </a:r>
            <a:r>
              <a:rPr lang="en-US" i="1" dirty="0" err="1" smtClean="0"/>
              <a:t>terbesar</a:t>
            </a:r>
            <a:r>
              <a:rPr lang="en-US" i="1" dirty="0" smtClean="0"/>
              <a:t> </a:t>
            </a:r>
            <a:r>
              <a:rPr lang="en-US" i="1" dirty="0" err="1" smtClean="0"/>
              <a:t>pasca</a:t>
            </a:r>
            <a:r>
              <a:rPr lang="en-US" i="1" dirty="0" smtClean="0"/>
              <a:t> </a:t>
            </a:r>
            <a:r>
              <a:rPr lang="en-US" i="1" dirty="0" err="1" smtClean="0"/>
              <a:t>konstruksi</a:t>
            </a:r>
            <a:r>
              <a:rPr lang="en-US" i="1" dirty="0" smtClean="0"/>
              <a:t>? </a:t>
            </a:r>
          </a:p>
          <a:p>
            <a:pPr marL="521528" indent="-521528">
              <a:buFont typeface="Arial"/>
              <a:buChar char="•"/>
            </a:pPr>
            <a:r>
              <a:rPr lang="en-US" i="1" dirty="0" err="1" smtClean="0"/>
              <a:t>Apa</a:t>
            </a:r>
            <a:r>
              <a:rPr lang="en-US" i="1" dirty="0" smtClean="0"/>
              <a:t> yang </a:t>
            </a:r>
            <a:r>
              <a:rPr lang="en-US" i="1" dirty="0" err="1" smtClean="0"/>
              <a:t>menjadi</a:t>
            </a:r>
            <a:r>
              <a:rPr lang="en-US" i="1" dirty="0" smtClean="0"/>
              <a:t> </a:t>
            </a:r>
            <a:r>
              <a:rPr lang="en-US" i="1" dirty="0" err="1" smtClean="0"/>
              <a:t>kendala</a:t>
            </a:r>
            <a:r>
              <a:rPr lang="en-US" i="1" dirty="0" smtClean="0"/>
              <a:t> </a:t>
            </a:r>
            <a:r>
              <a:rPr lang="en-US" i="1" dirty="0" err="1" smtClean="0"/>
              <a:t>pengoperasian</a:t>
            </a:r>
            <a:r>
              <a:rPr lang="en-US" i="1" dirty="0" smtClean="0"/>
              <a:t> </a:t>
            </a:r>
            <a:r>
              <a:rPr lang="en-US" i="1" dirty="0" err="1" smtClean="0"/>
              <a:t>berjalan</a:t>
            </a:r>
            <a:r>
              <a:rPr lang="en-US" i="1" dirty="0" smtClean="0"/>
              <a:t> di </a:t>
            </a:r>
            <a:r>
              <a:rPr lang="en-US" i="1" dirty="0" err="1" smtClean="0"/>
              <a:t>tempat</a:t>
            </a:r>
            <a:r>
              <a:rPr lang="en-US" i="1" dirty="0" smtClean="0"/>
              <a:t> </a:t>
            </a:r>
            <a:r>
              <a:rPr lang="en-US" i="1" dirty="0" err="1" smtClean="0"/>
              <a:t>anda</a:t>
            </a:r>
            <a:r>
              <a:rPr lang="en-US" i="1" dirty="0" smtClean="0"/>
              <a:t>?</a:t>
            </a:r>
            <a:r>
              <a:rPr lang="en-AU" dirty="0" smtClean="0"/>
              <a:t> </a:t>
            </a:r>
            <a:endParaRPr lang="en-AU" dirty="0"/>
          </a:p>
        </p:txBody>
      </p:sp>
    </p:spTree>
    <p:extLst>
      <p:ext uri="{BB962C8B-B14F-4D97-AF65-F5344CB8AC3E}">
        <p14:creationId xmlns:p14="http://schemas.microsoft.com/office/powerpoint/2010/main" val="1167493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a:solidFill>
                  <a:srgbClr val="B1005D"/>
                </a:solidFill>
              </a:rPr>
              <a:t>Kegiatan</a:t>
            </a:r>
            <a:r>
              <a:rPr lang="en-AU" b="1" dirty="0">
                <a:solidFill>
                  <a:srgbClr val="B1005D"/>
                </a:solidFill>
              </a:rPr>
              <a:t>: </a:t>
            </a:r>
            <a:r>
              <a:rPr lang="en-AU" b="1" dirty="0" smtClean="0">
                <a:solidFill>
                  <a:srgbClr val="B1005D"/>
                </a:solidFill>
              </a:rPr>
              <a:t/>
            </a:r>
            <a:br>
              <a:rPr lang="en-AU" b="1" dirty="0" smtClean="0">
                <a:solidFill>
                  <a:srgbClr val="B1005D"/>
                </a:solidFill>
              </a:rPr>
            </a:br>
            <a:r>
              <a:rPr lang="en-AU" dirty="0" err="1" smtClean="0"/>
              <a:t>Mengeksplorasi</a:t>
            </a:r>
            <a:r>
              <a:rPr lang="en-AU" dirty="0" smtClean="0"/>
              <a:t> </a:t>
            </a:r>
            <a:r>
              <a:rPr lang="en-AU" dirty="0" err="1"/>
              <a:t>tahap</a:t>
            </a:r>
            <a:r>
              <a:rPr lang="en-AU" dirty="0"/>
              <a:t> </a:t>
            </a:r>
            <a:r>
              <a:rPr lang="en-AU" dirty="0" err="1"/>
              <a:t>Pengoperasian</a:t>
            </a:r>
            <a:r>
              <a:rPr lang="en-AU" dirty="0"/>
              <a:t> </a:t>
            </a:r>
            <a:r>
              <a:rPr lang="en-AU" dirty="0" err="1"/>
              <a:t>dalam</a:t>
            </a:r>
            <a:r>
              <a:rPr lang="en-AU" dirty="0"/>
              <a:t> </a:t>
            </a:r>
            <a:r>
              <a:rPr lang="en-AU" dirty="0" err="1"/>
              <a:t>konteks</a:t>
            </a:r>
            <a:r>
              <a:rPr lang="en-AU" dirty="0"/>
              <a:t> </a:t>
            </a:r>
            <a:r>
              <a:rPr lang="en-AU" dirty="0" err="1"/>
              <a:t>a</a:t>
            </a:r>
            <a:r>
              <a:rPr lang="en-AU" dirty="0" err="1" smtClean="0"/>
              <a:t>nda</a:t>
            </a:r>
            <a:endParaRPr lang="en-AU" dirty="0"/>
          </a:p>
        </p:txBody>
      </p:sp>
      <p:sp>
        <p:nvSpPr>
          <p:cNvPr id="3" name="Text Placeholder 2"/>
          <p:cNvSpPr>
            <a:spLocks noGrp="1"/>
          </p:cNvSpPr>
          <p:nvPr>
            <p:ph type="body" sz="quarter" idx="10"/>
          </p:nvPr>
        </p:nvSpPr>
        <p:spPr>
          <a:xfrm>
            <a:off x="319042" y="1215610"/>
            <a:ext cx="10021350" cy="6063014"/>
          </a:xfrm>
          <a:noFill/>
        </p:spPr>
        <p:txBody>
          <a:bodyPr/>
          <a:lstStyle/>
          <a:p>
            <a:pPr>
              <a:spcBef>
                <a:spcPts val="0"/>
              </a:spcBef>
              <a:spcAft>
                <a:spcPts val="1369"/>
              </a:spcAft>
            </a:pPr>
            <a:r>
              <a:rPr lang="en-AU" sz="2900" dirty="0" err="1">
                <a:solidFill>
                  <a:srgbClr val="7F7F7F"/>
                </a:solidFill>
              </a:rPr>
              <a:t>Langkah</a:t>
            </a:r>
            <a:r>
              <a:rPr lang="en-AU" sz="2900" dirty="0">
                <a:solidFill>
                  <a:srgbClr val="7F7F7F"/>
                </a:solidFill>
              </a:rPr>
              <a:t> 1. </a:t>
            </a:r>
            <a:r>
              <a:rPr lang="en-AU" sz="2900" dirty="0" err="1">
                <a:solidFill>
                  <a:schemeClr val="bg1">
                    <a:lumMod val="50000"/>
                  </a:schemeClr>
                </a:solidFill>
              </a:rPr>
              <a:t>Siapa</a:t>
            </a:r>
            <a:r>
              <a:rPr lang="en-AU" sz="2900" dirty="0">
                <a:solidFill>
                  <a:schemeClr val="bg1">
                    <a:lumMod val="50000"/>
                  </a:schemeClr>
                </a:solidFill>
              </a:rPr>
              <a:t> yang </a:t>
            </a:r>
            <a:r>
              <a:rPr lang="en-AU" sz="2900" dirty="0" err="1">
                <a:solidFill>
                  <a:schemeClr val="bg1">
                    <a:lumMod val="50000"/>
                  </a:schemeClr>
                </a:solidFill>
              </a:rPr>
              <a:t>memiliki</a:t>
            </a:r>
            <a:r>
              <a:rPr lang="en-AU" sz="2900" dirty="0">
                <a:solidFill>
                  <a:schemeClr val="bg1">
                    <a:lumMod val="50000"/>
                  </a:schemeClr>
                </a:solidFill>
              </a:rPr>
              <a:t> </a:t>
            </a:r>
            <a:r>
              <a:rPr lang="en-AU" sz="2900" b="1" dirty="0" err="1">
                <a:solidFill>
                  <a:schemeClr val="bg1">
                    <a:lumMod val="50000"/>
                  </a:schemeClr>
                </a:solidFill>
              </a:rPr>
              <a:t>kendali</a:t>
            </a:r>
            <a:r>
              <a:rPr lang="en-AU" sz="2900" b="1" dirty="0">
                <a:solidFill>
                  <a:schemeClr val="bg1">
                    <a:lumMod val="50000"/>
                  </a:schemeClr>
                </a:solidFill>
              </a:rPr>
              <a:t> </a:t>
            </a:r>
            <a:r>
              <a:rPr lang="en-AU" sz="2900" b="1" dirty="0" err="1">
                <a:solidFill>
                  <a:schemeClr val="bg1">
                    <a:lumMod val="50000"/>
                  </a:schemeClr>
                </a:solidFill>
              </a:rPr>
              <a:t>atau</a:t>
            </a:r>
            <a:r>
              <a:rPr lang="en-AU" sz="2900" b="1" dirty="0">
                <a:solidFill>
                  <a:schemeClr val="bg1">
                    <a:lumMod val="50000"/>
                  </a:schemeClr>
                </a:solidFill>
              </a:rPr>
              <a:t> </a:t>
            </a:r>
            <a:r>
              <a:rPr lang="en-AU" sz="2900" b="1" dirty="0" err="1">
                <a:solidFill>
                  <a:schemeClr val="bg1">
                    <a:lumMod val="50000"/>
                  </a:schemeClr>
                </a:solidFill>
              </a:rPr>
              <a:t>pengaruh</a:t>
            </a:r>
            <a:r>
              <a:rPr lang="en-AU" sz="2900" b="1" dirty="0">
                <a:solidFill>
                  <a:schemeClr val="bg1">
                    <a:lumMod val="50000"/>
                  </a:schemeClr>
                </a:solidFill>
              </a:rPr>
              <a:t> </a:t>
            </a:r>
            <a:r>
              <a:rPr lang="en-AU" sz="2900" dirty="0" err="1">
                <a:solidFill>
                  <a:schemeClr val="bg1">
                    <a:lumMod val="50000"/>
                  </a:schemeClr>
                </a:solidFill>
              </a:rPr>
              <a:t>dalam</a:t>
            </a:r>
            <a:r>
              <a:rPr lang="en-AU" sz="2900" dirty="0">
                <a:solidFill>
                  <a:schemeClr val="bg1">
                    <a:lumMod val="50000"/>
                  </a:schemeClr>
                </a:solidFill>
              </a:rPr>
              <a:t> </a:t>
            </a:r>
            <a:r>
              <a:rPr lang="en-AU" sz="2900" dirty="0" err="1">
                <a:solidFill>
                  <a:schemeClr val="bg1">
                    <a:lumMod val="50000"/>
                  </a:schemeClr>
                </a:solidFill>
              </a:rPr>
              <a:t>pengoperasian</a:t>
            </a:r>
            <a:r>
              <a:rPr lang="en-AU" sz="2900" dirty="0">
                <a:solidFill>
                  <a:schemeClr val="bg1">
                    <a:lumMod val="50000"/>
                  </a:schemeClr>
                </a:solidFill>
              </a:rPr>
              <a:t> </a:t>
            </a:r>
            <a:r>
              <a:rPr lang="en-AU" sz="2900" dirty="0" err="1">
                <a:solidFill>
                  <a:schemeClr val="bg1">
                    <a:lumMod val="50000"/>
                  </a:schemeClr>
                </a:solidFill>
              </a:rPr>
              <a:t>sistem</a:t>
            </a:r>
            <a:r>
              <a:rPr lang="en-AU" sz="2900" dirty="0">
                <a:solidFill>
                  <a:schemeClr val="bg1">
                    <a:lumMod val="50000"/>
                  </a:schemeClr>
                </a:solidFill>
              </a:rPr>
              <a:t> DEWATS </a:t>
            </a:r>
            <a:r>
              <a:rPr lang="en-AU" sz="2900" dirty="0" err="1">
                <a:solidFill>
                  <a:schemeClr val="bg1">
                    <a:lumMod val="50000"/>
                  </a:schemeClr>
                </a:solidFill>
              </a:rPr>
              <a:t>dalam</a:t>
            </a:r>
            <a:r>
              <a:rPr lang="en-AU" sz="2900" dirty="0">
                <a:solidFill>
                  <a:schemeClr val="bg1">
                    <a:lumMod val="50000"/>
                  </a:schemeClr>
                </a:solidFill>
              </a:rPr>
              <a:t> </a:t>
            </a:r>
            <a:r>
              <a:rPr lang="en-AU" sz="2900" dirty="0" err="1">
                <a:solidFill>
                  <a:schemeClr val="bg1">
                    <a:lumMod val="50000"/>
                  </a:schemeClr>
                </a:solidFill>
              </a:rPr>
              <a:t>konteks</a:t>
            </a:r>
            <a:r>
              <a:rPr lang="en-AU" sz="2900" dirty="0">
                <a:solidFill>
                  <a:schemeClr val="bg1">
                    <a:lumMod val="50000"/>
                  </a:schemeClr>
                </a:solidFill>
              </a:rPr>
              <a:t> </a:t>
            </a:r>
            <a:r>
              <a:rPr lang="en-AU" sz="2900" dirty="0" err="1">
                <a:solidFill>
                  <a:schemeClr val="bg1">
                    <a:lumMod val="50000"/>
                  </a:schemeClr>
                </a:solidFill>
              </a:rPr>
              <a:t>anda</a:t>
            </a:r>
            <a:r>
              <a:rPr lang="en-AU" sz="2900" dirty="0">
                <a:solidFill>
                  <a:srgbClr val="7F7F7F"/>
                </a:solidFill>
              </a:rPr>
              <a:t>? </a:t>
            </a:r>
          </a:p>
          <a:p>
            <a:pPr>
              <a:spcBef>
                <a:spcPts val="0"/>
              </a:spcBef>
              <a:spcAft>
                <a:spcPts val="1369"/>
              </a:spcAft>
            </a:pPr>
            <a:r>
              <a:rPr lang="en-AU" sz="2900" dirty="0" err="1">
                <a:solidFill>
                  <a:srgbClr val="7F7F7F"/>
                </a:solidFill>
              </a:rPr>
              <a:t>Langkah</a:t>
            </a:r>
            <a:r>
              <a:rPr lang="en-AU" sz="2900" dirty="0">
                <a:solidFill>
                  <a:srgbClr val="7F7F7F"/>
                </a:solidFill>
              </a:rPr>
              <a:t> 2. </a:t>
            </a:r>
            <a:r>
              <a:rPr lang="en-US" sz="2900" dirty="0" err="1">
                <a:solidFill>
                  <a:srgbClr val="7F7F7F"/>
                </a:solidFill>
              </a:rPr>
              <a:t>Permasalahan</a:t>
            </a:r>
            <a:r>
              <a:rPr lang="en-US" sz="2900" dirty="0">
                <a:solidFill>
                  <a:srgbClr val="7F7F7F"/>
                </a:solidFill>
              </a:rPr>
              <a:t> </a:t>
            </a:r>
            <a:r>
              <a:rPr lang="en-US" sz="2900" dirty="0" err="1">
                <a:solidFill>
                  <a:srgbClr val="7F7F7F"/>
                </a:solidFill>
              </a:rPr>
              <a:t>apa</a:t>
            </a:r>
            <a:r>
              <a:rPr lang="en-US" sz="2900" dirty="0">
                <a:solidFill>
                  <a:srgbClr val="7F7F7F"/>
                </a:solidFill>
              </a:rPr>
              <a:t> yang </a:t>
            </a:r>
            <a:r>
              <a:rPr lang="en-US" sz="2900" dirty="0" err="1">
                <a:solidFill>
                  <a:srgbClr val="7F7F7F"/>
                </a:solidFill>
              </a:rPr>
              <a:t>biasanya</a:t>
            </a:r>
            <a:r>
              <a:rPr lang="en-US" sz="2900" dirty="0">
                <a:solidFill>
                  <a:srgbClr val="7F7F7F"/>
                </a:solidFill>
              </a:rPr>
              <a:t> </a:t>
            </a:r>
            <a:r>
              <a:rPr lang="en-US" sz="2900" dirty="0" err="1">
                <a:solidFill>
                  <a:srgbClr val="7F7F7F"/>
                </a:solidFill>
              </a:rPr>
              <a:t>dialami</a:t>
            </a:r>
            <a:r>
              <a:rPr lang="en-US" sz="2900" dirty="0">
                <a:solidFill>
                  <a:srgbClr val="7F7F7F"/>
                </a:solidFill>
              </a:rPr>
              <a:t>?</a:t>
            </a:r>
            <a:r>
              <a:rPr lang="en-AU" sz="2900" dirty="0">
                <a:solidFill>
                  <a:srgbClr val="7F7F7F"/>
                </a:solidFill>
              </a:rPr>
              <a:t> </a:t>
            </a:r>
            <a:endParaRPr lang="en-AU" sz="1000" dirty="0"/>
          </a:p>
          <a:p>
            <a:pPr>
              <a:spcBef>
                <a:spcPts val="0"/>
              </a:spcBef>
              <a:spcAft>
                <a:spcPts val="1369"/>
              </a:spcAft>
            </a:pPr>
            <a:r>
              <a:rPr lang="en-AU" sz="2900" b="1" dirty="0" err="1"/>
              <a:t>Langkah</a:t>
            </a:r>
            <a:r>
              <a:rPr lang="en-AU" sz="2900" b="1" dirty="0"/>
              <a:t> 3</a:t>
            </a:r>
            <a:r>
              <a:rPr lang="en-AU" sz="2900" dirty="0"/>
              <a:t>. </a:t>
            </a:r>
            <a:r>
              <a:rPr lang="en-US" sz="2900" dirty="0" err="1"/>
              <a:t>Menggunakan</a:t>
            </a:r>
            <a:r>
              <a:rPr lang="en-US" sz="2900" dirty="0"/>
              <a:t> </a:t>
            </a:r>
            <a:r>
              <a:rPr lang="en-US" sz="2900" dirty="0" err="1"/>
              <a:t>pena</a:t>
            </a:r>
            <a:r>
              <a:rPr lang="en-US" sz="2900" dirty="0"/>
              <a:t> </a:t>
            </a:r>
            <a:r>
              <a:rPr lang="en-US" sz="2900" b="1" dirty="0" err="1">
                <a:solidFill>
                  <a:srgbClr val="3366FF"/>
                </a:solidFill>
              </a:rPr>
              <a:t>biru</a:t>
            </a:r>
            <a:r>
              <a:rPr lang="en-US" sz="2900" dirty="0"/>
              <a:t> </a:t>
            </a:r>
            <a:r>
              <a:rPr lang="en-US" sz="2900" dirty="0" err="1"/>
              <a:t>dan</a:t>
            </a:r>
            <a:r>
              <a:rPr lang="en-US" sz="2900" dirty="0"/>
              <a:t> </a:t>
            </a:r>
            <a:r>
              <a:rPr lang="en-US" sz="2900" dirty="0" err="1"/>
              <a:t>berpikir</a:t>
            </a:r>
            <a:r>
              <a:rPr lang="en-US" sz="2900" dirty="0"/>
              <a:t> </a:t>
            </a:r>
            <a:r>
              <a:rPr lang="en-US" sz="2900" dirty="0" err="1"/>
              <a:t>tentang</a:t>
            </a:r>
            <a:r>
              <a:rPr lang="en-US" sz="2900" dirty="0"/>
              <a:t> </a:t>
            </a:r>
            <a:r>
              <a:rPr lang="en-US" sz="2900" dirty="0" err="1"/>
              <a:t>Dimensi</a:t>
            </a:r>
            <a:r>
              <a:rPr lang="en-US" sz="2900" dirty="0"/>
              <a:t> Tata </a:t>
            </a:r>
            <a:r>
              <a:rPr lang="en-US" sz="2900" dirty="0" err="1"/>
              <a:t>Kelola</a:t>
            </a:r>
            <a:r>
              <a:rPr lang="en-US" sz="2900" dirty="0"/>
              <a:t> (</a:t>
            </a:r>
            <a:r>
              <a:rPr lang="en-US" sz="2900" dirty="0" err="1"/>
              <a:t>teknologi</a:t>
            </a:r>
            <a:r>
              <a:rPr lang="en-US" sz="2900" dirty="0"/>
              <a:t>, </a:t>
            </a:r>
            <a:r>
              <a:rPr lang="en-US" sz="2900" dirty="0" err="1"/>
              <a:t>keuangan</a:t>
            </a:r>
            <a:r>
              <a:rPr lang="en-US" sz="2900" dirty="0"/>
              <a:t>, </a:t>
            </a:r>
            <a:r>
              <a:rPr lang="en-US" sz="2900" dirty="0" err="1"/>
              <a:t>permintaan</a:t>
            </a:r>
            <a:r>
              <a:rPr lang="en-US" sz="2900" dirty="0"/>
              <a:t>, </a:t>
            </a:r>
            <a:r>
              <a:rPr lang="en-US" sz="2900" dirty="0" err="1"/>
              <a:t>pengelolaan</a:t>
            </a:r>
            <a:r>
              <a:rPr lang="en-US" sz="2900" dirty="0"/>
              <a:t>): </a:t>
            </a:r>
          </a:p>
          <a:p>
            <a:pPr marL="521528" indent="-521528">
              <a:spcBef>
                <a:spcPts val="0"/>
              </a:spcBef>
              <a:spcAft>
                <a:spcPts val="1369"/>
              </a:spcAft>
              <a:buFont typeface="Arial"/>
              <a:buChar char="•"/>
            </a:pPr>
            <a:r>
              <a:rPr lang="en-US" sz="3000" i="1" dirty="0" err="1"/>
              <a:t>Bagaimana</a:t>
            </a:r>
            <a:r>
              <a:rPr lang="en-US" sz="3000" i="1" dirty="0"/>
              <a:t> </a:t>
            </a:r>
            <a:r>
              <a:rPr lang="en-US" sz="3000" i="1" dirty="0" err="1"/>
              <a:t>anda</a:t>
            </a:r>
            <a:r>
              <a:rPr lang="en-US" sz="3000" i="1" dirty="0"/>
              <a:t> </a:t>
            </a:r>
            <a:r>
              <a:rPr lang="en-US" sz="3000" i="1" dirty="0" err="1"/>
              <a:t>akan</a:t>
            </a:r>
            <a:r>
              <a:rPr lang="en-US" sz="3000" i="1" dirty="0"/>
              <a:t> </a:t>
            </a:r>
            <a:r>
              <a:rPr lang="en-US" sz="3000" i="1" dirty="0" err="1"/>
              <a:t>menggolongkan</a:t>
            </a:r>
            <a:r>
              <a:rPr lang="en-US" sz="3000" i="1" dirty="0"/>
              <a:t> </a:t>
            </a:r>
            <a:r>
              <a:rPr lang="en-US" sz="3000" i="1" dirty="0" err="1"/>
              <a:t>jenis-jenis</a:t>
            </a:r>
            <a:r>
              <a:rPr lang="en-US" sz="3000" i="1" dirty="0"/>
              <a:t> </a:t>
            </a:r>
            <a:r>
              <a:rPr lang="en-US" sz="3000" i="1" dirty="0" err="1"/>
              <a:t>permasalahan</a:t>
            </a:r>
            <a:r>
              <a:rPr lang="en-US" sz="3000" i="1" dirty="0"/>
              <a:t> </a:t>
            </a:r>
            <a:r>
              <a:rPr lang="en-US" sz="3000" i="1" dirty="0" err="1"/>
              <a:t>ini</a:t>
            </a:r>
            <a:r>
              <a:rPr lang="en-US" sz="3000" i="1" dirty="0"/>
              <a:t> </a:t>
            </a:r>
            <a:r>
              <a:rPr lang="en-US" sz="3000" i="1" dirty="0" err="1"/>
              <a:t>sesuai</a:t>
            </a:r>
            <a:r>
              <a:rPr lang="en-US" sz="3000" i="1" dirty="0"/>
              <a:t> </a:t>
            </a:r>
            <a:r>
              <a:rPr lang="en-US" sz="3000" i="1" dirty="0" err="1"/>
              <a:t>Dimensi</a:t>
            </a:r>
            <a:r>
              <a:rPr lang="en-US" sz="3000" i="1" dirty="0"/>
              <a:t> Tata </a:t>
            </a:r>
            <a:r>
              <a:rPr lang="en-US" sz="3000" i="1" dirty="0" err="1"/>
              <a:t>Kelola</a:t>
            </a:r>
            <a:r>
              <a:rPr lang="en-US" sz="3000" i="1" dirty="0"/>
              <a:t>? </a:t>
            </a:r>
          </a:p>
          <a:p>
            <a:pPr marL="521528" indent="-521528">
              <a:spcBef>
                <a:spcPts val="0"/>
              </a:spcBef>
              <a:spcAft>
                <a:spcPts val="1369"/>
              </a:spcAft>
              <a:buFont typeface="Arial"/>
              <a:buChar char="•"/>
            </a:pPr>
            <a:r>
              <a:rPr lang="en-US" sz="3000" i="1" dirty="0"/>
              <a:t>Dan </a:t>
            </a:r>
            <a:r>
              <a:rPr lang="en-US" sz="3000" i="1" dirty="0" err="1"/>
              <a:t>juga</a:t>
            </a:r>
            <a:r>
              <a:rPr lang="en-US" sz="3000" i="1" dirty="0"/>
              <a:t>, </a:t>
            </a:r>
            <a:r>
              <a:rPr lang="en-US" sz="3000" i="1" dirty="0" err="1"/>
              <a:t>saat</a:t>
            </a:r>
            <a:r>
              <a:rPr lang="en-US" sz="3000" i="1" dirty="0"/>
              <a:t> </a:t>
            </a:r>
            <a:r>
              <a:rPr lang="en-US" sz="3000" i="1" dirty="0" err="1"/>
              <a:t>berpikir</a:t>
            </a:r>
            <a:r>
              <a:rPr lang="en-US" sz="3000" i="1" dirty="0"/>
              <a:t> </a:t>
            </a:r>
            <a:r>
              <a:rPr lang="en-US" sz="3000" i="1" dirty="0" err="1"/>
              <a:t>tentang</a:t>
            </a:r>
            <a:r>
              <a:rPr lang="en-US" sz="3000" i="1" dirty="0"/>
              <a:t> </a:t>
            </a:r>
            <a:r>
              <a:rPr lang="en-US" sz="3000" i="1" dirty="0" err="1"/>
              <a:t>dimensi-dimensi</a:t>
            </a:r>
            <a:r>
              <a:rPr lang="en-US" sz="3000" i="1" dirty="0"/>
              <a:t> </a:t>
            </a:r>
            <a:r>
              <a:rPr lang="en-US" sz="3000" i="1" dirty="0" err="1"/>
              <a:t>ini</a:t>
            </a:r>
            <a:r>
              <a:rPr lang="en-US" sz="3000" i="1" dirty="0"/>
              <a:t>, </a:t>
            </a:r>
            <a:r>
              <a:rPr lang="en-US" sz="3000" i="1" dirty="0" err="1"/>
              <a:t>apakah</a:t>
            </a:r>
            <a:r>
              <a:rPr lang="en-US" sz="3000" i="1" dirty="0"/>
              <a:t> </a:t>
            </a:r>
            <a:r>
              <a:rPr lang="en-US" sz="3000" i="1" dirty="0" err="1"/>
              <a:t>hal</a:t>
            </a:r>
            <a:r>
              <a:rPr lang="en-US" sz="3000" i="1" dirty="0"/>
              <a:t> </a:t>
            </a:r>
            <a:r>
              <a:rPr lang="en-US" sz="3000" i="1" dirty="0" err="1"/>
              <a:t>tersebut</a:t>
            </a:r>
            <a:r>
              <a:rPr lang="en-US" sz="3000" i="1" dirty="0"/>
              <a:t> </a:t>
            </a:r>
            <a:r>
              <a:rPr lang="en-US" sz="3000" i="1" dirty="0" err="1"/>
              <a:t>membuat</a:t>
            </a:r>
            <a:r>
              <a:rPr lang="en-US" sz="3000" i="1" dirty="0"/>
              <a:t> </a:t>
            </a:r>
            <a:r>
              <a:rPr lang="en-US" sz="3000" i="1" dirty="0" err="1"/>
              <a:t>anda</a:t>
            </a:r>
            <a:r>
              <a:rPr lang="en-US" sz="3000" i="1" dirty="0"/>
              <a:t> </a:t>
            </a:r>
            <a:r>
              <a:rPr lang="en-US" sz="3000" i="1" dirty="0" err="1"/>
              <a:t>berpikir</a:t>
            </a:r>
            <a:r>
              <a:rPr lang="en-US" sz="3000" i="1" dirty="0"/>
              <a:t> </a:t>
            </a:r>
            <a:r>
              <a:rPr lang="en-US" sz="3000" i="1" dirty="0" err="1"/>
              <a:t>mengenai</a:t>
            </a:r>
            <a:r>
              <a:rPr lang="en-US" sz="3000" i="1" dirty="0"/>
              <a:t> </a:t>
            </a:r>
            <a:r>
              <a:rPr lang="en-US" sz="3000" i="1" dirty="0" err="1"/>
              <a:t>jenis-jenis</a:t>
            </a:r>
            <a:r>
              <a:rPr lang="en-US" sz="3000" i="1" dirty="0"/>
              <a:t> </a:t>
            </a:r>
            <a:r>
              <a:rPr lang="en-US" sz="3000" i="1" dirty="0" err="1"/>
              <a:t>permasalahan</a:t>
            </a:r>
            <a:r>
              <a:rPr lang="en-US" sz="3000" i="1" dirty="0"/>
              <a:t> yang lain? </a:t>
            </a:r>
            <a:r>
              <a:rPr lang="en-US" sz="3000" i="1" dirty="0" err="1"/>
              <a:t>Apakah</a:t>
            </a:r>
            <a:r>
              <a:rPr lang="en-US" sz="3000" i="1" dirty="0"/>
              <a:t> </a:t>
            </a:r>
            <a:r>
              <a:rPr lang="en-US" sz="3000" i="1" dirty="0" err="1"/>
              <a:t>penggolongan</a:t>
            </a:r>
            <a:r>
              <a:rPr lang="en-US" sz="3000" i="1" dirty="0"/>
              <a:t> </a:t>
            </a:r>
            <a:r>
              <a:rPr lang="en-US" sz="3000" i="1" dirty="0" err="1"/>
              <a:t>ini</a:t>
            </a:r>
            <a:r>
              <a:rPr lang="en-US" sz="3000" i="1" dirty="0"/>
              <a:t> </a:t>
            </a:r>
            <a:r>
              <a:rPr lang="en-US" sz="3000" i="1" dirty="0" err="1"/>
              <a:t>mengidentifikasi</a:t>
            </a:r>
            <a:r>
              <a:rPr lang="en-US" sz="3000" i="1" dirty="0"/>
              <a:t> </a:t>
            </a:r>
            <a:r>
              <a:rPr lang="en-US" sz="3000" i="1" dirty="0" err="1"/>
              <a:t>kesenjangan</a:t>
            </a:r>
            <a:r>
              <a:rPr lang="en-US" sz="3000" i="1" dirty="0"/>
              <a:t> </a:t>
            </a:r>
            <a:r>
              <a:rPr lang="en-US" sz="3000" i="1" dirty="0" err="1"/>
              <a:t>lainnya</a:t>
            </a:r>
            <a:r>
              <a:rPr lang="en-US" sz="3000" i="1" dirty="0"/>
              <a:t>? </a:t>
            </a:r>
            <a:endParaRPr lang="en-AU" sz="3000" i="1" dirty="0"/>
          </a:p>
        </p:txBody>
      </p:sp>
    </p:spTree>
    <p:extLst>
      <p:ext uri="{BB962C8B-B14F-4D97-AF65-F5344CB8AC3E}">
        <p14:creationId xmlns:p14="http://schemas.microsoft.com/office/powerpoint/2010/main" val="2201414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kross:Oxygen Enterprise:12151_AusAID_ADRAS Governance for Decentralised Sanitation:Photos:2016 02 BKK_JKT:Photo Bangkok 2016:DSC_1231_resize.JPG"/>
          <p:cNvPicPr/>
          <p:nvPr/>
        </p:nvPicPr>
        <p:blipFill rotWithShape="1">
          <a:blip r:embed="rId3">
            <a:extLst>
              <a:ext uri="{28A0092B-C50C-407E-A947-70E740481C1C}">
                <a14:useLocalDpi xmlns:a14="http://schemas.microsoft.com/office/drawing/2010/main"/>
              </a:ext>
            </a:extLst>
          </a:blip>
          <a:srcRect l="11339" t="5080" r="14433" b="8944"/>
          <a:stretch/>
        </p:blipFill>
        <p:spPr bwMode="auto">
          <a:xfrm>
            <a:off x="1529750" y="1498250"/>
            <a:ext cx="7485380" cy="5922989"/>
          </a:xfrm>
          <a:prstGeom prst="rect">
            <a:avLst/>
          </a:prstGeom>
          <a:noFill/>
          <a:ln w="19050" cmpd="sng">
            <a:solidFill>
              <a:schemeClr val="tx1"/>
            </a:solidFill>
          </a:ln>
        </p:spPr>
      </p:pic>
      <p:sp>
        <p:nvSpPr>
          <p:cNvPr id="3" name="Title 1"/>
          <p:cNvSpPr>
            <a:spLocks noGrp="1"/>
          </p:cNvSpPr>
          <p:nvPr>
            <p:ph type="title"/>
          </p:nvPr>
        </p:nvSpPr>
        <p:spPr>
          <a:xfrm>
            <a:off x="319043" y="172251"/>
            <a:ext cx="9750576" cy="973349"/>
          </a:xfrm>
        </p:spPr>
        <p:txBody>
          <a:bodyPr>
            <a:normAutofit fontScale="90000"/>
          </a:bodyPr>
          <a:lstStyle/>
          <a:p>
            <a:r>
              <a:rPr lang="en-AU" b="1" dirty="0" err="1" smtClean="0">
                <a:solidFill>
                  <a:srgbClr val="B1005D"/>
                </a:solidFill>
              </a:rPr>
              <a:t>Contoh</a:t>
            </a:r>
            <a:r>
              <a:rPr lang="en-AU" b="1" dirty="0" smtClean="0">
                <a:solidFill>
                  <a:srgbClr val="B1005D"/>
                </a:solidFill>
              </a:rPr>
              <a:t>: </a:t>
            </a:r>
            <a:br>
              <a:rPr lang="en-AU" b="1" dirty="0" smtClean="0">
                <a:solidFill>
                  <a:srgbClr val="B1005D"/>
                </a:solidFill>
              </a:rPr>
            </a:br>
            <a:r>
              <a:rPr lang="en-AU" dirty="0" err="1" smtClean="0"/>
              <a:t>Berikut</a:t>
            </a:r>
            <a:r>
              <a:rPr lang="en-AU" dirty="0" smtClean="0"/>
              <a:t> </a:t>
            </a:r>
            <a:r>
              <a:rPr lang="en-AU" dirty="0" err="1" smtClean="0"/>
              <a:t>adalah</a:t>
            </a:r>
            <a:r>
              <a:rPr lang="en-AU" dirty="0" smtClean="0"/>
              <a:t> </a:t>
            </a:r>
            <a:r>
              <a:rPr lang="en-AU" dirty="0" err="1" smtClean="0"/>
              <a:t>salah</a:t>
            </a:r>
            <a:r>
              <a:rPr lang="en-AU" dirty="0" smtClean="0"/>
              <a:t> </a:t>
            </a:r>
            <a:r>
              <a:rPr lang="en-AU" dirty="0" err="1" smtClean="0"/>
              <a:t>satu</a:t>
            </a:r>
            <a:r>
              <a:rPr lang="en-AU" dirty="0" smtClean="0"/>
              <a:t> </a:t>
            </a:r>
            <a:r>
              <a:rPr lang="en-AU" dirty="0" err="1" smtClean="0"/>
              <a:t>cara</a:t>
            </a:r>
            <a:r>
              <a:rPr lang="en-AU" dirty="0" smtClean="0"/>
              <a:t> </a:t>
            </a:r>
            <a:r>
              <a:rPr lang="en-AU" dirty="0" err="1" smtClean="0"/>
              <a:t>untuk</a:t>
            </a:r>
            <a:r>
              <a:rPr lang="en-AU" dirty="0" smtClean="0"/>
              <a:t> </a:t>
            </a:r>
            <a:r>
              <a:rPr lang="en-AU" dirty="0" err="1" smtClean="0"/>
              <a:t>menggambarkan</a:t>
            </a:r>
            <a:r>
              <a:rPr lang="en-AU" dirty="0" smtClean="0"/>
              <a:t> </a:t>
            </a:r>
            <a:r>
              <a:rPr lang="en-AU" dirty="0" err="1" smtClean="0"/>
              <a:t>keadaan</a:t>
            </a:r>
            <a:r>
              <a:rPr lang="en-AU" dirty="0" smtClean="0"/>
              <a:t> </a:t>
            </a:r>
            <a:r>
              <a:rPr lang="en-AU" dirty="0" err="1" smtClean="0"/>
              <a:t>setempat</a:t>
            </a:r>
            <a:r>
              <a:rPr lang="en-AU" dirty="0"/>
              <a:t> </a:t>
            </a:r>
            <a:r>
              <a:rPr lang="en-AU" dirty="0" smtClean="0"/>
              <a:t>– </a:t>
            </a:r>
            <a:r>
              <a:rPr lang="en-AU" dirty="0" err="1"/>
              <a:t>ada</a:t>
            </a:r>
            <a:r>
              <a:rPr lang="en-AU" dirty="0"/>
              <a:t> </a:t>
            </a:r>
            <a:r>
              <a:rPr lang="en-AU" dirty="0" err="1"/>
              <a:t>banyak</a:t>
            </a:r>
            <a:r>
              <a:rPr lang="en-AU" dirty="0"/>
              <a:t> </a:t>
            </a:r>
            <a:r>
              <a:rPr lang="en-AU" dirty="0" err="1"/>
              <a:t>cara</a:t>
            </a:r>
            <a:r>
              <a:rPr lang="en-AU" dirty="0"/>
              <a:t> lain.</a:t>
            </a:r>
          </a:p>
        </p:txBody>
      </p:sp>
    </p:spTree>
    <p:extLst>
      <p:ext uri="{BB962C8B-B14F-4D97-AF65-F5344CB8AC3E}">
        <p14:creationId xmlns:p14="http://schemas.microsoft.com/office/powerpoint/2010/main" val="88566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solidFill>
                  <a:srgbClr val="B1005D"/>
                </a:solidFill>
              </a:rPr>
              <a:t>Renungan</a:t>
            </a:r>
            <a:r>
              <a:rPr lang="en-AU" dirty="0"/>
              <a:t>: </a:t>
            </a:r>
            <a:r>
              <a:rPr lang="en-AU" dirty="0" smtClean="0"/>
              <a:t/>
            </a:r>
            <a:br>
              <a:rPr lang="en-AU" dirty="0" smtClean="0"/>
            </a:br>
            <a:r>
              <a:rPr lang="en-AU" dirty="0" err="1" smtClean="0"/>
              <a:t>Mengeksplorasi</a:t>
            </a:r>
            <a:r>
              <a:rPr lang="en-AU" dirty="0" smtClean="0"/>
              <a:t> </a:t>
            </a:r>
            <a:r>
              <a:rPr lang="en-AU" dirty="0" err="1"/>
              <a:t>tahap</a:t>
            </a:r>
            <a:r>
              <a:rPr lang="en-AU" dirty="0"/>
              <a:t> </a:t>
            </a:r>
            <a:r>
              <a:rPr lang="en-AU" dirty="0" err="1"/>
              <a:t>Pengoperasian</a:t>
            </a:r>
            <a:r>
              <a:rPr lang="en-AU" dirty="0"/>
              <a:t> </a:t>
            </a:r>
            <a:r>
              <a:rPr lang="en-AU" dirty="0" err="1"/>
              <a:t>dalam</a:t>
            </a:r>
            <a:r>
              <a:rPr lang="en-AU" dirty="0"/>
              <a:t> </a:t>
            </a:r>
            <a:r>
              <a:rPr lang="en-AU" dirty="0" err="1"/>
              <a:t>konteks</a:t>
            </a:r>
            <a:r>
              <a:rPr lang="en-AU" dirty="0"/>
              <a:t> </a:t>
            </a:r>
            <a:r>
              <a:rPr lang="en-AU" dirty="0" err="1"/>
              <a:t>a</a:t>
            </a:r>
            <a:r>
              <a:rPr lang="en-AU" dirty="0" err="1" smtClean="0"/>
              <a:t>nda</a:t>
            </a:r>
            <a:endParaRPr lang="en-AU" dirty="0"/>
          </a:p>
        </p:txBody>
      </p:sp>
      <p:sp>
        <p:nvSpPr>
          <p:cNvPr id="3" name="Text Placeholder 2"/>
          <p:cNvSpPr>
            <a:spLocks noGrp="1"/>
          </p:cNvSpPr>
          <p:nvPr>
            <p:ph type="body" sz="quarter" idx="10"/>
          </p:nvPr>
        </p:nvSpPr>
        <p:spPr>
          <a:xfrm>
            <a:off x="319318" y="1498250"/>
            <a:ext cx="10176056" cy="5726957"/>
          </a:xfrm>
          <a:noFill/>
        </p:spPr>
        <p:txBody>
          <a:bodyPr/>
          <a:lstStyle/>
          <a:p>
            <a:pPr>
              <a:spcBef>
                <a:spcPts val="2852"/>
              </a:spcBef>
            </a:pPr>
            <a:r>
              <a:rPr lang="en-AU" sz="2700" dirty="0" err="1"/>
              <a:t>Pertanyaan-pertanyaan</a:t>
            </a:r>
            <a:r>
              <a:rPr lang="en-AU" sz="2700" dirty="0"/>
              <a:t> </a:t>
            </a:r>
            <a:r>
              <a:rPr lang="en-AU" sz="2700" dirty="0" err="1"/>
              <a:t>untuk</a:t>
            </a:r>
            <a:r>
              <a:rPr lang="en-AU" sz="2700" dirty="0"/>
              <a:t> </a:t>
            </a:r>
            <a:r>
              <a:rPr lang="en-AU" sz="2700" dirty="0" err="1"/>
              <a:t>diskusi</a:t>
            </a:r>
            <a:r>
              <a:rPr lang="en-AU" sz="2700" dirty="0"/>
              <a:t>/</a:t>
            </a:r>
            <a:r>
              <a:rPr lang="en-AU" sz="2700" dirty="0" err="1"/>
              <a:t>renungan</a:t>
            </a:r>
            <a:r>
              <a:rPr lang="en-AU" sz="2700" dirty="0"/>
              <a:t>: </a:t>
            </a:r>
          </a:p>
          <a:p>
            <a:pPr marL="617504" lvl="1" indent="-405633" defTabSz="405633">
              <a:spcBef>
                <a:spcPts val="2852"/>
              </a:spcBef>
              <a:buFont typeface="Arial"/>
              <a:buChar char="•"/>
            </a:pPr>
            <a:r>
              <a:rPr lang="en-AU" sz="2700" dirty="0" err="1">
                <a:latin typeface="+mn-lt"/>
              </a:rPr>
              <a:t>Apakah</a:t>
            </a:r>
            <a:r>
              <a:rPr lang="en-AU" sz="2700" dirty="0">
                <a:latin typeface="+mn-lt"/>
              </a:rPr>
              <a:t> </a:t>
            </a:r>
            <a:r>
              <a:rPr lang="en-AU" sz="2700" dirty="0" err="1">
                <a:latin typeface="+mn-lt"/>
              </a:rPr>
              <a:t>ada</a:t>
            </a:r>
            <a:r>
              <a:rPr lang="en-AU" sz="2700" dirty="0">
                <a:latin typeface="+mn-lt"/>
              </a:rPr>
              <a:t> </a:t>
            </a:r>
            <a:r>
              <a:rPr lang="en-AU" sz="2700" dirty="0" err="1">
                <a:latin typeface="+mn-lt"/>
              </a:rPr>
              <a:t>sesuatu</a:t>
            </a:r>
            <a:r>
              <a:rPr lang="en-AU" sz="2700" dirty="0">
                <a:latin typeface="+mn-lt"/>
              </a:rPr>
              <a:t> yang di </a:t>
            </a:r>
            <a:r>
              <a:rPr lang="en-AU" sz="2700" dirty="0" err="1">
                <a:latin typeface="+mn-lt"/>
              </a:rPr>
              <a:t>luar</a:t>
            </a:r>
            <a:r>
              <a:rPr lang="en-AU" sz="2700" dirty="0">
                <a:latin typeface="+mn-lt"/>
              </a:rPr>
              <a:t> </a:t>
            </a:r>
            <a:r>
              <a:rPr lang="en-AU" sz="2700" dirty="0" err="1">
                <a:latin typeface="+mn-lt"/>
              </a:rPr>
              <a:t>dugaan</a:t>
            </a:r>
            <a:r>
              <a:rPr lang="en-AU" sz="2700" dirty="0">
                <a:latin typeface="+mn-lt"/>
              </a:rPr>
              <a:t> </a:t>
            </a:r>
            <a:r>
              <a:rPr lang="en-AU" sz="2700" dirty="0" err="1">
                <a:latin typeface="+mn-lt"/>
              </a:rPr>
              <a:t>mengenai</a:t>
            </a:r>
            <a:r>
              <a:rPr lang="en-AU" sz="2700" dirty="0">
                <a:latin typeface="+mn-lt"/>
              </a:rPr>
              <a:t> </a:t>
            </a:r>
            <a:r>
              <a:rPr lang="en-AU" sz="2700" dirty="0" err="1">
                <a:latin typeface="+mn-lt"/>
              </a:rPr>
              <a:t>kegiatan</a:t>
            </a:r>
            <a:r>
              <a:rPr lang="en-AU" sz="2700" dirty="0">
                <a:latin typeface="+mn-lt"/>
              </a:rPr>
              <a:t> </a:t>
            </a:r>
            <a:r>
              <a:rPr lang="en-AU" sz="2700" dirty="0" err="1">
                <a:latin typeface="+mn-lt"/>
              </a:rPr>
              <a:t>ini</a:t>
            </a:r>
            <a:r>
              <a:rPr lang="en-AU" sz="2700" dirty="0">
                <a:latin typeface="+mn-lt"/>
              </a:rPr>
              <a:t>?</a:t>
            </a:r>
          </a:p>
          <a:p>
            <a:pPr marL="617504" lvl="1" indent="-405633" defTabSz="405633">
              <a:spcBef>
                <a:spcPts val="2852"/>
              </a:spcBef>
              <a:buFont typeface="Arial"/>
              <a:buChar char="•"/>
            </a:pPr>
            <a:r>
              <a:rPr lang="en-AU" sz="2700" dirty="0" err="1">
                <a:latin typeface="+mn-lt"/>
              </a:rPr>
              <a:t>Apa</a:t>
            </a:r>
            <a:r>
              <a:rPr lang="en-AU" sz="2700" dirty="0">
                <a:latin typeface="+mn-lt"/>
              </a:rPr>
              <a:t> </a:t>
            </a:r>
            <a:r>
              <a:rPr lang="en-AU" sz="2700" dirty="0" err="1">
                <a:latin typeface="+mn-lt"/>
              </a:rPr>
              <a:t>saja</a:t>
            </a:r>
            <a:r>
              <a:rPr lang="en-AU" sz="2700" dirty="0">
                <a:latin typeface="+mn-lt"/>
              </a:rPr>
              <a:t> </a:t>
            </a:r>
            <a:r>
              <a:rPr lang="en-AU" sz="2700" dirty="0" err="1">
                <a:latin typeface="+mn-lt"/>
              </a:rPr>
              <a:t>jenis</a:t>
            </a:r>
            <a:r>
              <a:rPr lang="en-AU" sz="2700" dirty="0">
                <a:latin typeface="+mn-lt"/>
              </a:rPr>
              <a:t> </a:t>
            </a:r>
            <a:r>
              <a:rPr lang="en-AU" sz="2700" dirty="0" err="1">
                <a:latin typeface="+mn-lt"/>
              </a:rPr>
              <a:t>permasalahan</a:t>
            </a:r>
            <a:r>
              <a:rPr lang="en-AU" sz="2700" dirty="0">
                <a:latin typeface="+mn-lt"/>
              </a:rPr>
              <a:t> </a:t>
            </a:r>
            <a:r>
              <a:rPr lang="en-AU" sz="2700" dirty="0" err="1">
                <a:latin typeface="+mn-lt"/>
              </a:rPr>
              <a:t>tata</a:t>
            </a:r>
            <a:r>
              <a:rPr lang="en-AU" sz="2700" dirty="0">
                <a:latin typeface="+mn-lt"/>
              </a:rPr>
              <a:t> </a:t>
            </a:r>
            <a:r>
              <a:rPr lang="en-AU" sz="2700" dirty="0" err="1">
                <a:latin typeface="+mn-lt"/>
              </a:rPr>
              <a:t>kelola</a:t>
            </a:r>
            <a:r>
              <a:rPr lang="en-AU" sz="2700" dirty="0">
                <a:latin typeface="+mn-lt"/>
              </a:rPr>
              <a:t> yang paling </a:t>
            </a:r>
            <a:r>
              <a:rPr lang="en-AU" sz="2700" dirty="0" err="1">
                <a:latin typeface="+mn-lt"/>
              </a:rPr>
              <a:t>sering</a:t>
            </a:r>
            <a:r>
              <a:rPr lang="en-AU" sz="2700" dirty="0">
                <a:latin typeface="+mn-lt"/>
              </a:rPr>
              <a:t> </a:t>
            </a:r>
            <a:r>
              <a:rPr lang="en-AU" sz="2700" dirty="0" err="1">
                <a:latin typeface="+mn-lt"/>
              </a:rPr>
              <a:t>terjadi</a:t>
            </a:r>
            <a:r>
              <a:rPr lang="en-AU" sz="2700" dirty="0">
                <a:latin typeface="+mn-lt"/>
              </a:rPr>
              <a:t>? Paling </a:t>
            </a:r>
            <a:r>
              <a:rPr lang="en-AU" sz="2700" dirty="0" err="1">
                <a:latin typeface="+mn-lt"/>
              </a:rPr>
              <a:t>sedikit</a:t>
            </a:r>
            <a:r>
              <a:rPr lang="en-AU" sz="2700" dirty="0">
                <a:latin typeface="+mn-lt"/>
              </a:rPr>
              <a:t> </a:t>
            </a:r>
            <a:r>
              <a:rPr lang="en-AU" sz="2700" dirty="0" err="1">
                <a:latin typeface="+mn-lt"/>
              </a:rPr>
              <a:t>terjadi</a:t>
            </a:r>
            <a:r>
              <a:rPr lang="en-AU" sz="2700" dirty="0">
                <a:latin typeface="+mn-lt"/>
              </a:rPr>
              <a:t>?</a:t>
            </a:r>
          </a:p>
          <a:p>
            <a:pPr marL="617504" lvl="1" indent="-405633" defTabSz="405633">
              <a:spcBef>
                <a:spcPts val="2852"/>
              </a:spcBef>
              <a:buFont typeface="Arial"/>
              <a:buChar char="•"/>
            </a:pPr>
            <a:r>
              <a:rPr lang="en-AU" sz="2700" dirty="0" err="1">
                <a:latin typeface="+mn-lt"/>
              </a:rPr>
              <a:t>Apakah</a:t>
            </a:r>
            <a:r>
              <a:rPr lang="en-AU" sz="2700" dirty="0">
                <a:latin typeface="+mn-lt"/>
              </a:rPr>
              <a:t> </a:t>
            </a:r>
            <a:r>
              <a:rPr lang="en-AU" sz="2700" dirty="0" err="1">
                <a:latin typeface="+mn-lt"/>
              </a:rPr>
              <a:t>berpikir</a:t>
            </a:r>
            <a:r>
              <a:rPr lang="en-AU" sz="2700" dirty="0">
                <a:latin typeface="+mn-lt"/>
              </a:rPr>
              <a:t> </a:t>
            </a:r>
            <a:r>
              <a:rPr lang="en-AU" sz="2700" dirty="0" err="1">
                <a:latin typeface="+mn-lt"/>
              </a:rPr>
              <a:t>mengenai</a:t>
            </a:r>
            <a:r>
              <a:rPr lang="en-AU" sz="2700" dirty="0">
                <a:latin typeface="+mn-lt"/>
              </a:rPr>
              <a:t> </a:t>
            </a:r>
            <a:r>
              <a:rPr lang="en-AU" sz="2700" dirty="0" err="1">
                <a:latin typeface="+mn-lt"/>
              </a:rPr>
              <a:t>Dimensi</a:t>
            </a:r>
            <a:r>
              <a:rPr lang="en-AU" sz="2700" dirty="0">
                <a:latin typeface="+mn-lt"/>
              </a:rPr>
              <a:t> Tata </a:t>
            </a:r>
            <a:r>
              <a:rPr lang="en-AU" sz="2700" dirty="0" err="1">
                <a:latin typeface="+mn-lt"/>
              </a:rPr>
              <a:t>Kelola</a:t>
            </a:r>
            <a:r>
              <a:rPr lang="en-AU" sz="2700" dirty="0">
                <a:latin typeface="+mn-lt"/>
              </a:rPr>
              <a:t> </a:t>
            </a:r>
            <a:r>
              <a:rPr lang="en-AU" sz="2700" dirty="0" err="1">
                <a:latin typeface="+mn-lt"/>
              </a:rPr>
              <a:t>membantu</a:t>
            </a:r>
            <a:r>
              <a:rPr lang="en-AU" sz="2700" dirty="0">
                <a:latin typeface="+mn-lt"/>
              </a:rPr>
              <a:t> </a:t>
            </a:r>
            <a:r>
              <a:rPr lang="en-AU" sz="2700" dirty="0" err="1">
                <a:latin typeface="+mn-lt"/>
              </a:rPr>
              <a:t>mengidentifikasi</a:t>
            </a:r>
            <a:r>
              <a:rPr lang="en-AU" sz="2700" dirty="0">
                <a:latin typeface="+mn-lt"/>
              </a:rPr>
              <a:t> </a:t>
            </a:r>
            <a:r>
              <a:rPr lang="en-AU" sz="2700" dirty="0" err="1">
                <a:latin typeface="+mn-lt"/>
              </a:rPr>
              <a:t>permasalahan</a:t>
            </a:r>
            <a:r>
              <a:rPr lang="en-AU" sz="2700" dirty="0">
                <a:latin typeface="+mn-lt"/>
              </a:rPr>
              <a:t> </a:t>
            </a:r>
            <a:r>
              <a:rPr lang="en-AU" sz="2700" dirty="0" err="1">
                <a:latin typeface="+mn-lt"/>
              </a:rPr>
              <a:t>lainnya</a:t>
            </a:r>
            <a:r>
              <a:rPr lang="en-AU" sz="2700" dirty="0">
                <a:latin typeface="+mn-lt"/>
              </a:rPr>
              <a:t>? </a:t>
            </a:r>
          </a:p>
          <a:p>
            <a:pPr marL="617504" lvl="1" indent="-405633" defTabSz="405633">
              <a:spcBef>
                <a:spcPts val="2852"/>
              </a:spcBef>
              <a:buFont typeface="Arial"/>
              <a:buChar char="•"/>
            </a:pPr>
            <a:r>
              <a:rPr lang="en-AU" sz="2700" dirty="0" err="1">
                <a:latin typeface="+mn-lt"/>
              </a:rPr>
              <a:t>Menurut</a:t>
            </a:r>
            <a:r>
              <a:rPr lang="en-AU" sz="2700" dirty="0">
                <a:latin typeface="+mn-lt"/>
              </a:rPr>
              <a:t> </a:t>
            </a:r>
            <a:r>
              <a:rPr lang="en-AU" sz="2700" dirty="0" err="1">
                <a:latin typeface="+mn-lt"/>
              </a:rPr>
              <a:t>anda</a:t>
            </a:r>
            <a:r>
              <a:rPr lang="en-AU" sz="2700" dirty="0">
                <a:latin typeface="+mn-lt"/>
              </a:rPr>
              <a:t> </a:t>
            </a:r>
            <a:r>
              <a:rPr lang="en-AU" sz="2700" dirty="0" err="1">
                <a:latin typeface="+mn-lt"/>
              </a:rPr>
              <a:t>apa</a:t>
            </a:r>
            <a:r>
              <a:rPr lang="en-AU" sz="2700" dirty="0">
                <a:latin typeface="+mn-lt"/>
              </a:rPr>
              <a:t> </a:t>
            </a:r>
            <a:r>
              <a:rPr lang="en-AU" sz="2700" dirty="0" err="1">
                <a:latin typeface="+mn-lt"/>
              </a:rPr>
              <a:t>saja</a:t>
            </a:r>
            <a:r>
              <a:rPr lang="en-AU" sz="2700" dirty="0">
                <a:latin typeface="+mn-lt"/>
              </a:rPr>
              <a:t> </a:t>
            </a:r>
            <a:r>
              <a:rPr lang="en-AU" sz="2700" dirty="0" err="1">
                <a:latin typeface="+mn-lt"/>
              </a:rPr>
              <a:t>manfaat</a:t>
            </a:r>
            <a:r>
              <a:rPr lang="en-AU" sz="2700" dirty="0">
                <a:latin typeface="+mn-lt"/>
              </a:rPr>
              <a:t> </a:t>
            </a:r>
            <a:r>
              <a:rPr lang="en-AU" sz="2700" dirty="0" err="1">
                <a:latin typeface="+mn-lt"/>
              </a:rPr>
              <a:t>Dimensi</a:t>
            </a:r>
            <a:r>
              <a:rPr lang="en-AU" sz="2700" dirty="0">
                <a:latin typeface="+mn-lt"/>
              </a:rPr>
              <a:t> Tata </a:t>
            </a:r>
            <a:r>
              <a:rPr lang="en-AU" sz="2700" dirty="0" err="1">
                <a:latin typeface="+mn-lt"/>
              </a:rPr>
              <a:t>Kelola</a:t>
            </a:r>
            <a:r>
              <a:rPr lang="en-AU" sz="2700" dirty="0">
                <a:latin typeface="+mn-lt"/>
              </a:rPr>
              <a:t> </a:t>
            </a:r>
            <a:r>
              <a:rPr lang="en-AU" sz="2700" dirty="0" err="1">
                <a:latin typeface="+mn-lt"/>
              </a:rPr>
              <a:t>sebagai</a:t>
            </a:r>
            <a:r>
              <a:rPr lang="en-AU" sz="2700" dirty="0">
                <a:latin typeface="+mn-lt"/>
              </a:rPr>
              <a:t> </a:t>
            </a:r>
            <a:r>
              <a:rPr lang="en-AU" sz="2700" dirty="0" err="1">
                <a:latin typeface="+mn-lt"/>
              </a:rPr>
              <a:t>alat</a:t>
            </a:r>
            <a:r>
              <a:rPr lang="en-AU" sz="2700" dirty="0">
                <a:latin typeface="+mn-lt"/>
              </a:rPr>
              <a:t>? </a:t>
            </a:r>
          </a:p>
          <a:p>
            <a:pPr>
              <a:spcBef>
                <a:spcPts val="2852"/>
              </a:spcBef>
            </a:pPr>
            <a:endParaRPr lang="en-AU" sz="2700" dirty="0"/>
          </a:p>
        </p:txBody>
      </p:sp>
    </p:spTree>
    <p:extLst>
      <p:ext uri="{BB962C8B-B14F-4D97-AF65-F5344CB8AC3E}">
        <p14:creationId xmlns:p14="http://schemas.microsoft.com/office/powerpoint/2010/main" val="3944076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2634386"/>
          </a:xfrm>
        </p:spPr>
        <p:txBody>
          <a:bodyPr>
            <a:noAutofit/>
          </a:bodyPr>
          <a:lstStyle/>
          <a:p>
            <a:r>
              <a:rPr lang="en-US" sz="6800" dirty="0"/>
              <a:t/>
            </a:r>
            <a:br>
              <a:rPr lang="en-US" sz="6800" dirty="0"/>
            </a:br>
            <a:r>
              <a:rPr lang="en-US" sz="6400" dirty="0"/>
              <a:t>3. SIAPA YANG HARUS MENJALANKAN TATA KELOLA? DAN BAGAIMANA? </a:t>
            </a:r>
          </a:p>
        </p:txBody>
      </p:sp>
    </p:spTree>
    <p:extLst>
      <p:ext uri="{BB962C8B-B14F-4D97-AF65-F5344CB8AC3E}">
        <p14:creationId xmlns:p14="http://schemas.microsoft.com/office/powerpoint/2010/main" val="1878425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3584599"/>
            <a:ext cx="9151842" cy="3323222"/>
          </a:xfrm>
          <a:noFill/>
        </p:spPr>
        <p:txBody>
          <a:bodyPr anchor="ctr" anchorCtr="0">
            <a:noAutofit/>
          </a:bodyPr>
          <a:lstStyle/>
          <a:p>
            <a:r>
              <a:rPr lang="en-AU" sz="5500" dirty="0" err="1">
                <a:solidFill>
                  <a:srgbClr val="B1005D"/>
                </a:solidFill>
              </a:rPr>
              <a:t>Kegiatan</a:t>
            </a:r>
            <a:r>
              <a:rPr lang="en-AU" sz="5500" dirty="0">
                <a:solidFill>
                  <a:srgbClr val="B1005D"/>
                </a:solidFill>
              </a:rPr>
              <a:t>: </a:t>
            </a:r>
            <a:r>
              <a:rPr lang="en-AU" sz="5500" dirty="0" err="1">
                <a:solidFill>
                  <a:srgbClr val="B1005D"/>
                </a:solidFill>
              </a:rPr>
              <a:t>Bagaimana</a:t>
            </a:r>
            <a:r>
              <a:rPr lang="en-AU" sz="5500" dirty="0">
                <a:solidFill>
                  <a:srgbClr val="B1005D"/>
                </a:solidFill>
              </a:rPr>
              <a:t> </a:t>
            </a:r>
            <a:r>
              <a:rPr lang="en-AU" sz="5500" dirty="0" err="1">
                <a:solidFill>
                  <a:srgbClr val="B1005D"/>
                </a:solidFill>
              </a:rPr>
              <a:t>tata</a:t>
            </a:r>
            <a:r>
              <a:rPr lang="en-AU" sz="5500" dirty="0">
                <a:solidFill>
                  <a:srgbClr val="B1005D"/>
                </a:solidFill>
              </a:rPr>
              <a:t> </a:t>
            </a:r>
            <a:r>
              <a:rPr lang="en-AU" sz="5500" dirty="0" err="1">
                <a:solidFill>
                  <a:srgbClr val="B1005D"/>
                </a:solidFill>
              </a:rPr>
              <a:t>kelola</a:t>
            </a:r>
            <a:r>
              <a:rPr lang="en-AU" sz="5500" dirty="0">
                <a:solidFill>
                  <a:srgbClr val="B1005D"/>
                </a:solidFill>
              </a:rPr>
              <a:t> </a:t>
            </a:r>
            <a:r>
              <a:rPr lang="en-AU" sz="5500" dirty="0" err="1">
                <a:solidFill>
                  <a:srgbClr val="B1005D"/>
                </a:solidFill>
              </a:rPr>
              <a:t>diselenggarakan</a:t>
            </a:r>
            <a:r>
              <a:rPr lang="en-AU" sz="5500" dirty="0">
                <a:solidFill>
                  <a:srgbClr val="B1005D"/>
                </a:solidFill>
              </a:rPr>
              <a:t> </a:t>
            </a:r>
            <a:r>
              <a:rPr lang="en-AU" sz="5500" dirty="0" err="1">
                <a:solidFill>
                  <a:srgbClr val="B1005D"/>
                </a:solidFill>
              </a:rPr>
              <a:t>saat</a:t>
            </a:r>
            <a:r>
              <a:rPr lang="en-AU" sz="5500" dirty="0">
                <a:solidFill>
                  <a:srgbClr val="B1005D"/>
                </a:solidFill>
              </a:rPr>
              <a:t> </a:t>
            </a:r>
            <a:r>
              <a:rPr lang="en-AU" sz="5500" dirty="0" err="1">
                <a:solidFill>
                  <a:srgbClr val="B1005D"/>
                </a:solidFill>
              </a:rPr>
              <a:t>ini</a:t>
            </a:r>
            <a:r>
              <a:rPr lang="en-AU" sz="5500" dirty="0">
                <a:solidFill>
                  <a:srgbClr val="B1005D"/>
                </a:solidFill>
              </a:rPr>
              <a:t>?</a:t>
            </a:r>
          </a:p>
        </p:txBody>
      </p:sp>
      <p:sp>
        <p:nvSpPr>
          <p:cNvPr id="3" name="Title 1"/>
          <p:cNvSpPr>
            <a:spLocks noGrp="1"/>
          </p:cNvSpPr>
          <p:nvPr>
            <p:ph type="title"/>
          </p:nvPr>
        </p:nvSpPr>
        <p:spPr>
          <a:xfrm>
            <a:off x="336146" y="1019138"/>
            <a:ext cx="10022312" cy="2634386"/>
          </a:xfrm>
        </p:spPr>
        <p:txBody>
          <a:bodyPr>
            <a:noAutofit/>
          </a:bodyPr>
          <a:lstStyle/>
          <a:p>
            <a:r>
              <a:rPr lang="en-US" sz="6400" dirty="0"/>
              <a:t>3. SIAPA YANG HARUS MENJALANKAN TATA KELOLA? DAN BAGAIMANA? </a:t>
            </a:r>
          </a:p>
        </p:txBody>
      </p:sp>
    </p:spTree>
    <p:extLst>
      <p:ext uri="{BB962C8B-B14F-4D97-AF65-F5344CB8AC3E}">
        <p14:creationId xmlns:p14="http://schemas.microsoft.com/office/powerpoint/2010/main" val="245167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1"/>
            <a:ext cx="10022312" cy="1325999"/>
          </a:xfrm>
        </p:spPr>
        <p:txBody>
          <a:bodyPr>
            <a:normAutofit fontScale="90000"/>
          </a:bodyPr>
          <a:lstStyle/>
          <a:p>
            <a:r>
              <a:rPr lang="en-AU" dirty="0" err="1" smtClean="0"/>
              <a:t>Untuk</a:t>
            </a:r>
            <a:r>
              <a:rPr lang="en-AU" dirty="0" smtClean="0"/>
              <a:t> </a:t>
            </a:r>
            <a:r>
              <a:rPr lang="en-AU" dirty="0" err="1" smtClean="0"/>
              <a:t>kegiatan</a:t>
            </a:r>
            <a:r>
              <a:rPr lang="en-AU" dirty="0" smtClean="0"/>
              <a:t> </a:t>
            </a:r>
            <a:r>
              <a:rPr lang="en-AU" dirty="0" err="1" smtClean="0"/>
              <a:t>ini</a:t>
            </a:r>
            <a:r>
              <a:rPr lang="en-AU" dirty="0" smtClean="0"/>
              <a:t>, </a:t>
            </a:r>
            <a:r>
              <a:rPr lang="en-AU" dirty="0" err="1" smtClean="0"/>
              <a:t>anda</a:t>
            </a:r>
            <a:r>
              <a:rPr lang="en-AU" dirty="0" smtClean="0"/>
              <a:t> </a:t>
            </a:r>
            <a:r>
              <a:rPr lang="en-AU" dirty="0" err="1" smtClean="0"/>
              <a:t>akan</a:t>
            </a:r>
            <a:r>
              <a:rPr lang="en-AU" dirty="0" smtClean="0"/>
              <a:t> </a:t>
            </a:r>
            <a:r>
              <a:rPr lang="en-AU" dirty="0" err="1" smtClean="0"/>
              <a:t>memerlukan</a:t>
            </a:r>
            <a:r>
              <a:rPr lang="en-AU" dirty="0" smtClean="0"/>
              <a:t> </a:t>
            </a:r>
            <a:r>
              <a:rPr lang="en-AU" dirty="0" err="1" smtClean="0"/>
              <a:t>papan</a:t>
            </a:r>
            <a:r>
              <a:rPr lang="en-AU" dirty="0" smtClean="0"/>
              <a:t> </a:t>
            </a:r>
            <a:r>
              <a:rPr lang="en-AU" dirty="0" err="1" smtClean="0"/>
              <a:t>permainan</a:t>
            </a:r>
            <a:r>
              <a:rPr lang="en-AU" dirty="0" smtClean="0"/>
              <a:t> </a:t>
            </a:r>
            <a:r>
              <a:rPr lang="en-AU" dirty="0" err="1" smtClean="0"/>
              <a:t>pemangku</a:t>
            </a:r>
            <a:r>
              <a:rPr lang="en-AU" dirty="0" smtClean="0"/>
              <a:t> </a:t>
            </a:r>
            <a:r>
              <a:rPr lang="en-AU" dirty="0" err="1" smtClean="0"/>
              <a:t>kepentingan</a:t>
            </a:r>
            <a:r>
              <a:rPr lang="en-AU" dirty="0" smtClean="0"/>
              <a:t> </a:t>
            </a:r>
            <a:r>
              <a:rPr lang="en-AU" dirty="0" err="1" smtClean="0"/>
              <a:t>dan</a:t>
            </a:r>
            <a:r>
              <a:rPr lang="en-AU" dirty="0" smtClean="0"/>
              <a:t> </a:t>
            </a:r>
            <a:r>
              <a:rPr lang="en-AU" dirty="0" err="1" smtClean="0"/>
              <a:t>kartu-kartu</a:t>
            </a:r>
            <a:r>
              <a:rPr lang="en-AU" dirty="0" smtClean="0"/>
              <a:t> </a:t>
            </a:r>
            <a:r>
              <a:rPr lang="en-AU" dirty="0" err="1" smtClean="0"/>
              <a:t>kegiatan</a:t>
            </a:r>
            <a:r>
              <a:rPr lang="en-AU" dirty="0" smtClean="0"/>
              <a:t> yang </a:t>
            </a:r>
            <a:r>
              <a:rPr lang="en-AU" dirty="0" err="1" smtClean="0"/>
              <a:t>diperlukan</a:t>
            </a:r>
            <a:r>
              <a:rPr lang="en-AU" dirty="0" smtClean="0"/>
              <a:t> </a:t>
            </a:r>
            <a:r>
              <a:rPr lang="en-AU" dirty="0" err="1" smtClean="0"/>
              <a:t>untuk</a:t>
            </a:r>
            <a:r>
              <a:rPr lang="en-AU" dirty="0" smtClean="0"/>
              <a:t> </a:t>
            </a:r>
            <a:r>
              <a:rPr lang="en-AU" dirty="0" err="1" smtClean="0"/>
              <a:t>tahap</a:t>
            </a:r>
            <a:r>
              <a:rPr lang="en-AU" dirty="0" smtClean="0"/>
              <a:t> </a:t>
            </a:r>
            <a:r>
              <a:rPr lang="en-AU" dirty="0" err="1" smtClean="0"/>
              <a:t>Pengoperasian</a:t>
            </a:r>
            <a:r>
              <a:rPr lang="en-AU" dirty="0" smtClean="0"/>
              <a:t>.</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18" y="1610269"/>
            <a:ext cx="7836773" cy="570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52"/>
          <a:stretch/>
        </p:blipFill>
        <p:spPr bwMode="auto">
          <a:xfrm>
            <a:off x="7938988" y="1785893"/>
            <a:ext cx="1398687"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1785893"/>
            <a:ext cx="140017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8582" y="1785893"/>
            <a:ext cx="140017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0113" y="1785893"/>
            <a:ext cx="140017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059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284268"/>
            <a:ext cx="10022312" cy="1228081"/>
          </a:xfrm>
        </p:spPr>
        <p:txBody>
          <a:bodyPr>
            <a:noAutofit/>
          </a:bodyPr>
          <a:lstStyle/>
          <a:p>
            <a:r>
              <a:rPr lang="en-AU" sz="2700" dirty="0" err="1"/>
              <a:t>Anda</a:t>
            </a:r>
            <a:r>
              <a:rPr lang="en-AU" sz="2700" dirty="0"/>
              <a:t> </a:t>
            </a:r>
            <a:r>
              <a:rPr lang="en-AU" sz="2700" dirty="0" err="1"/>
              <a:t>akan</a:t>
            </a:r>
            <a:r>
              <a:rPr lang="en-AU" sz="2700" dirty="0"/>
              <a:t> </a:t>
            </a:r>
            <a:r>
              <a:rPr lang="en-AU" sz="2700" dirty="0" err="1"/>
              <a:t>menempatkan</a:t>
            </a:r>
            <a:r>
              <a:rPr lang="en-AU" sz="2700" dirty="0"/>
              <a:t> </a:t>
            </a:r>
            <a:r>
              <a:rPr lang="en-AU" sz="2700" dirty="0" err="1"/>
              <a:t>setiap</a:t>
            </a:r>
            <a:r>
              <a:rPr lang="en-AU" sz="2700" dirty="0"/>
              <a:t> </a:t>
            </a:r>
            <a:r>
              <a:rPr lang="en-AU" sz="2700" dirty="0" err="1"/>
              <a:t>kegiatan</a:t>
            </a:r>
            <a:r>
              <a:rPr lang="en-AU" sz="2700" dirty="0"/>
              <a:t> di </a:t>
            </a:r>
            <a:r>
              <a:rPr lang="en-AU" sz="2700" dirty="0" err="1"/>
              <a:t>samping</a:t>
            </a:r>
            <a:r>
              <a:rPr lang="en-AU" sz="2700" dirty="0"/>
              <a:t> </a:t>
            </a:r>
            <a:r>
              <a:rPr lang="en-AU" sz="2700" dirty="0" err="1"/>
              <a:t>pemangku</a:t>
            </a:r>
            <a:r>
              <a:rPr lang="en-AU" sz="2700" dirty="0"/>
              <a:t> </a:t>
            </a:r>
            <a:r>
              <a:rPr lang="en-AU" sz="2700" dirty="0" err="1"/>
              <a:t>kepentingan</a:t>
            </a:r>
            <a:r>
              <a:rPr lang="en-AU" sz="2700" dirty="0"/>
              <a:t> </a:t>
            </a:r>
            <a:r>
              <a:rPr lang="en-AU" sz="2700" dirty="0" err="1"/>
              <a:t>sesuai</a:t>
            </a:r>
            <a:r>
              <a:rPr lang="en-AU" sz="2700" dirty="0"/>
              <a:t> </a:t>
            </a:r>
            <a:r>
              <a:rPr lang="en-AU" sz="2700" dirty="0" err="1"/>
              <a:t>bayangan</a:t>
            </a:r>
            <a:r>
              <a:rPr lang="en-AU" sz="2700" dirty="0"/>
              <a:t> </a:t>
            </a:r>
            <a:r>
              <a:rPr lang="en-AU" sz="2700" dirty="0" err="1"/>
              <a:t>anda</a:t>
            </a:r>
            <a:r>
              <a:rPr lang="en-AU" sz="2700" dirty="0"/>
              <a:t> </a:t>
            </a:r>
            <a:r>
              <a:rPr lang="en-AU" sz="2700" dirty="0" err="1"/>
              <a:t>mengenai</a:t>
            </a:r>
            <a:r>
              <a:rPr lang="en-AU" sz="2700" dirty="0"/>
              <a:t> </a:t>
            </a:r>
            <a:r>
              <a:rPr lang="en-AU" sz="2700" dirty="0" err="1"/>
              <a:t>keadaan</a:t>
            </a:r>
            <a:r>
              <a:rPr lang="en-AU" sz="2700" dirty="0"/>
              <a:t> </a:t>
            </a:r>
            <a:r>
              <a:rPr lang="en-AU" sz="2700" dirty="0" err="1"/>
              <a:t>tata</a:t>
            </a:r>
            <a:r>
              <a:rPr lang="en-AU" sz="2700" dirty="0"/>
              <a:t> </a:t>
            </a:r>
            <a:r>
              <a:rPr lang="en-AU" sz="2700" dirty="0" err="1"/>
              <a:t>kelola</a:t>
            </a:r>
            <a:r>
              <a:rPr lang="en-AU" sz="2700" dirty="0"/>
              <a:t> </a:t>
            </a:r>
            <a:r>
              <a:rPr lang="en-AU" sz="2700" dirty="0" err="1"/>
              <a:t>saat</a:t>
            </a:r>
            <a:r>
              <a:rPr lang="en-AU" sz="2700" dirty="0"/>
              <a:t> </a:t>
            </a:r>
            <a:r>
              <a:rPr lang="en-AU" sz="2700" dirty="0" err="1"/>
              <a:t>ini</a:t>
            </a:r>
            <a:r>
              <a:rPr lang="en-AU" sz="2700" dirty="0"/>
              <a:t> – </a:t>
            </a:r>
            <a:r>
              <a:rPr lang="en-AU" sz="2700" dirty="0" err="1"/>
              <a:t>berdasarkan</a:t>
            </a:r>
            <a:r>
              <a:rPr lang="en-AU" sz="2700" dirty="0"/>
              <a:t> </a:t>
            </a:r>
            <a:r>
              <a:rPr lang="en-AU" sz="2700" dirty="0" err="1"/>
              <a:t>siapa</a:t>
            </a:r>
            <a:r>
              <a:rPr lang="en-AU" sz="2700" dirty="0"/>
              <a:t> yang </a:t>
            </a:r>
            <a:r>
              <a:rPr lang="en-AU" sz="2700" dirty="0" err="1"/>
              <a:t>saat</a:t>
            </a:r>
            <a:r>
              <a:rPr lang="en-AU" sz="2700" dirty="0"/>
              <a:t> </a:t>
            </a:r>
            <a:r>
              <a:rPr lang="en-AU" sz="2700" dirty="0" err="1"/>
              <a:t>ini</a:t>
            </a:r>
            <a:r>
              <a:rPr lang="en-AU" sz="2700" dirty="0"/>
              <a:t> </a:t>
            </a:r>
            <a:r>
              <a:rPr lang="en-AU" sz="2700" dirty="0" err="1"/>
              <a:t>bertanggung</a:t>
            </a:r>
            <a:r>
              <a:rPr lang="en-AU" sz="2700" dirty="0"/>
              <a:t> </a:t>
            </a:r>
            <a:r>
              <a:rPr lang="en-AU" sz="2700" dirty="0" err="1"/>
              <a:t>jawab</a:t>
            </a:r>
            <a:r>
              <a:rPr lang="en-AU" sz="2700" dirty="0"/>
              <a:t> </a:t>
            </a:r>
            <a:r>
              <a:rPr lang="en-AU" sz="2700" dirty="0" err="1"/>
              <a:t>atas</a:t>
            </a:r>
            <a:r>
              <a:rPr lang="en-AU" sz="2700" dirty="0"/>
              <a:t> </a:t>
            </a:r>
            <a:r>
              <a:rPr lang="en-AU" sz="2700" dirty="0" err="1"/>
              <a:t>masing-masing</a:t>
            </a:r>
            <a:r>
              <a:rPr lang="en-AU" sz="2700" dirty="0"/>
              <a:t> </a:t>
            </a:r>
            <a:r>
              <a:rPr lang="en-AU" sz="2700" dirty="0" err="1"/>
              <a:t>kegiatan</a:t>
            </a:r>
            <a:r>
              <a:rPr lang="en-AU" sz="2700" dirty="0"/>
              <a:t> </a:t>
            </a:r>
            <a:r>
              <a:rPr lang="en-AU" sz="2700" dirty="0" err="1"/>
              <a:t>tersebut</a:t>
            </a:r>
            <a:r>
              <a:rPr lang="en-AU" sz="2700" dirty="0"/>
              <a:t>. </a:t>
            </a:r>
          </a:p>
        </p:txBody>
      </p:sp>
      <p:pic>
        <p:nvPicPr>
          <p:cNvPr id="4" name="Picture 3" descr="2016-04-19 15.35.2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0978" y="1941657"/>
            <a:ext cx="7739617" cy="5359984"/>
          </a:xfrm>
          <a:prstGeom prst="rect">
            <a:avLst/>
          </a:prstGeom>
        </p:spPr>
      </p:pic>
    </p:spTree>
    <p:extLst>
      <p:ext uri="{BB962C8B-B14F-4D97-AF65-F5344CB8AC3E}">
        <p14:creationId xmlns:p14="http://schemas.microsoft.com/office/powerpoint/2010/main" val="115403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505" y="1129518"/>
            <a:ext cx="10021350" cy="6637109"/>
          </a:xfrm>
        </p:spPr>
        <p:txBody>
          <a:bodyPr/>
          <a:lstStyle/>
          <a:p>
            <a:r>
              <a:rPr lang="en-US" sz="2300" b="1" dirty="0"/>
              <a:t>1. PENDAHULUAN</a:t>
            </a:r>
          </a:p>
          <a:p>
            <a:pPr marL="1021326" lvl="1" indent="-521528">
              <a:buFont typeface="+mj-lt"/>
              <a:buAutoNum type="alphaLcPeriod"/>
            </a:pPr>
            <a:r>
              <a:rPr lang="en-US" sz="2300" dirty="0" err="1">
                <a:latin typeface="+mj-lt"/>
              </a:rPr>
              <a:t>Apa</a:t>
            </a:r>
            <a:r>
              <a:rPr lang="en-US" sz="2300" dirty="0">
                <a:latin typeface="+mj-lt"/>
              </a:rPr>
              <a:t> </a:t>
            </a:r>
            <a:r>
              <a:rPr lang="en-US" sz="2300" dirty="0" err="1">
                <a:latin typeface="+mj-lt"/>
              </a:rPr>
              <a:t>itu</a:t>
            </a:r>
            <a:r>
              <a:rPr lang="en-US" sz="2300" dirty="0">
                <a:latin typeface="+mj-lt"/>
              </a:rPr>
              <a:t> Tata </a:t>
            </a:r>
            <a:r>
              <a:rPr lang="en-US" sz="2300" dirty="0" err="1">
                <a:latin typeface="+mj-lt"/>
              </a:rPr>
              <a:t>Kelola</a:t>
            </a:r>
            <a:r>
              <a:rPr lang="en-US" sz="2300" dirty="0">
                <a:latin typeface="+mj-lt"/>
              </a:rPr>
              <a:t>? </a:t>
            </a:r>
          </a:p>
          <a:p>
            <a:pPr marL="1021326" lvl="1" indent="-521528">
              <a:buFont typeface="+mj-lt"/>
              <a:buAutoNum type="alphaLcPeriod"/>
            </a:pPr>
            <a:r>
              <a:rPr lang="en-US" sz="2300" dirty="0" err="1">
                <a:latin typeface="+mj-lt"/>
              </a:rPr>
              <a:t>Mengapa</a:t>
            </a:r>
            <a:r>
              <a:rPr lang="en-US" sz="2300" dirty="0">
                <a:latin typeface="+mj-lt"/>
              </a:rPr>
              <a:t> </a:t>
            </a:r>
            <a:r>
              <a:rPr lang="en-US" sz="2300" dirty="0" err="1">
                <a:latin typeface="+mj-lt"/>
              </a:rPr>
              <a:t>kita</a:t>
            </a:r>
            <a:r>
              <a:rPr lang="en-US" sz="2300" dirty="0">
                <a:latin typeface="+mj-lt"/>
              </a:rPr>
              <a:t> </a:t>
            </a:r>
            <a:r>
              <a:rPr lang="en-US" sz="2300" dirty="0" err="1">
                <a:latin typeface="+mj-lt"/>
              </a:rPr>
              <a:t>harus</a:t>
            </a:r>
            <a:r>
              <a:rPr lang="en-US" sz="2300" dirty="0">
                <a:latin typeface="+mj-lt"/>
              </a:rPr>
              <a:t> </a:t>
            </a:r>
            <a:r>
              <a:rPr lang="en-US" sz="2300" dirty="0" err="1">
                <a:latin typeface="+mj-lt"/>
              </a:rPr>
              <a:t>meningkatkan</a:t>
            </a:r>
            <a:r>
              <a:rPr lang="en-US" sz="2300" dirty="0">
                <a:latin typeface="+mj-lt"/>
              </a:rPr>
              <a:t> Tata </a:t>
            </a:r>
            <a:r>
              <a:rPr lang="en-US" sz="2300" dirty="0" err="1">
                <a:latin typeface="+mj-lt"/>
              </a:rPr>
              <a:t>Kelola</a:t>
            </a:r>
            <a:r>
              <a:rPr lang="en-US" sz="2300" dirty="0">
                <a:latin typeface="+mj-lt"/>
              </a:rPr>
              <a:t> </a:t>
            </a:r>
            <a:r>
              <a:rPr lang="en-US" sz="2300" dirty="0" err="1">
                <a:latin typeface="+mj-lt"/>
              </a:rPr>
              <a:t>sistem</a:t>
            </a:r>
            <a:r>
              <a:rPr lang="en-US" sz="2300" dirty="0">
                <a:latin typeface="+mj-lt"/>
              </a:rPr>
              <a:t> </a:t>
            </a:r>
            <a:r>
              <a:rPr lang="en-US" sz="2300" dirty="0" err="1">
                <a:latin typeface="+mj-lt"/>
              </a:rPr>
              <a:t>skala</a:t>
            </a:r>
            <a:r>
              <a:rPr lang="en-US" sz="2300" dirty="0">
                <a:latin typeface="+mj-lt"/>
              </a:rPr>
              <a:t> </a:t>
            </a:r>
            <a:r>
              <a:rPr lang="en-US" sz="2300" dirty="0" err="1">
                <a:latin typeface="+mj-lt"/>
              </a:rPr>
              <a:t>lokal</a:t>
            </a:r>
            <a:r>
              <a:rPr lang="en-US" sz="2300" dirty="0">
                <a:latin typeface="+mj-lt"/>
              </a:rPr>
              <a:t>? </a:t>
            </a:r>
          </a:p>
          <a:p>
            <a:pPr marL="1021326" lvl="1" indent="-521528">
              <a:buFont typeface="+mj-lt"/>
              <a:buAutoNum type="alphaLcPeriod"/>
            </a:pPr>
            <a:r>
              <a:rPr lang="en-US" sz="2300" dirty="0" err="1">
                <a:latin typeface="+mj-lt"/>
              </a:rPr>
              <a:t>Bagaimana</a:t>
            </a:r>
            <a:r>
              <a:rPr lang="en-US" sz="2300" dirty="0">
                <a:latin typeface="+mj-lt"/>
              </a:rPr>
              <a:t> </a:t>
            </a:r>
            <a:r>
              <a:rPr lang="en-US" sz="2300" dirty="0" err="1">
                <a:latin typeface="+mj-lt"/>
              </a:rPr>
              <a:t>kita</a:t>
            </a:r>
            <a:r>
              <a:rPr lang="en-US" sz="2300" dirty="0">
                <a:latin typeface="+mj-lt"/>
              </a:rPr>
              <a:t> </a:t>
            </a:r>
            <a:r>
              <a:rPr lang="en-US" sz="2300" dirty="0" err="1">
                <a:latin typeface="+mj-lt"/>
              </a:rPr>
              <a:t>meningkatkan</a:t>
            </a:r>
            <a:r>
              <a:rPr lang="en-US" sz="2300" dirty="0">
                <a:latin typeface="+mj-lt"/>
              </a:rPr>
              <a:t> Tata </a:t>
            </a:r>
            <a:r>
              <a:rPr lang="en-US" sz="2300" dirty="0" err="1">
                <a:latin typeface="+mj-lt"/>
              </a:rPr>
              <a:t>Kelola</a:t>
            </a:r>
            <a:r>
              <a:rPr lang="en-US" sz="2300" dirty="0">
                <a:latin typeface="+mj-lt"/>
              </a:rPr>
              <a:t> </a:t>
            </a:r>
            <a:r>
              <a:rPr lang="en-US" sz="2300" dirty="0" err="1">
                <a:latin typeface="+mj-lt"/>
              </a:rPr>
              <a:t>sistem</a:t>
            </a:r>
            <a:r>
              <a:rPr lang="en-US" sz="2300" dirty="0">
                <a:latin typeface="+mj-lt"/>
              </a:rPr>
              <a:t> </a:t>
            </a:r>
            <a:r>
              <a:rPr lang="en-US" sz="2300" dirty="0" err="1">
                <a:latin typeface="+mj-lt"/>
              </a:rPr>
              <a:t>skala</a:t>
            </a:r>
            <a:r>
              <a:rPr lang="en-US" sz="2300" dirty="0">
                <a:latin typeface="+mj-lt"/>
              </a:rPr>
              <a:t> </a:t>
            </a:r>
            <a:r>
              <a:rPr lang="en-US" sz="2300" dirty="0" err="1">
                <a:latin typeface="+mj-lt"/>
              </a:rPr>
              <a:t>lokal</a:t>
            </a:r>
            <a:r>
              <a:rPr lang="en-US" sz="2300" dirty="0">
                <a:latin typeface="+mj-lt"/>
              </a:rPr>
              <a:t>? </a:t>
            </a:r>
          </a:p>
          <a:p>
            <a:r>
              <a:rPr lang="en-US" sz="2300" b="1" dirty="0">
                <a:solidFill>
                  <a:srgbClr val="404040"/>
                </a:solidFill>
              </a:rPr>
              <a:t>2. APA YANG DITATA KELOLA?</a:t>
            </a:r>
          </a:p>
          <a:p>
            <a:pPr marL="1021326" lvl="1" indent="-521528">
              <a:buFont typeface="+mj-lt"/>
              <a:buAutoNum type="alphaLcPeriod"/>
            </a:pPr>
            <a:r>
              <a:rPr lang="en-US" sz="2300" dirty="0" err="1">
                <a:solidFill>
                  <a:srgbClr val="404040"/>
                </a:solidFill>
                <a:latin typeface="+mj-lt"/>
              </a:rPr>
              <a:t>Pengenalan</a:t>
            </a:r>
            <a:r>
              <a:rPr lang="en-US" sz="2300" dirty="0">
                <a:solidFill>
                  <a:srgbClr val="404040"/>
                </a:solidFill>
                <a:latin typeface="+mj-lt"/>
              </a:rPr>
              <a:t> </a:t>
            </a:r>
            <a:r>
              <a:rPr lang="en-US" sz="2300" dirty="0" err="1">
                <a:solidFill>
                  <a:srgbClr val="404040"/>
                </a:solidFill>
                <a:latin typeface="+mj-lt"/>
              </a:rPr>
              <a:t>terhadap</a:t>
            </a:r>
            <a:r>
              <a:rPr lang="en-US" sz="2300" dirty="0">
                <a:solidFill>
                  <a:srgbClr val="404040"/>
                </a:solidFill>
                <a:latin typeface="+mj-lt"/>
              </a:rPr>
              <a:t> </a:t>
            </a:r>
            <a:r>
              <a:rPr lang="en-US" sz="2300" dirty="0" err="1">
                <a:solidFill>
                  <a:srgbClr val="404040"/>
                </a:solidFill>
                <a:latin typeface="+mj-lt"/>
              </a:rPr>
              <a:t>Dimensi</a:t>
            </a:r>
            <a:r>
              <a:rPr lang="en-US" sz="2300" dirty="0">
                <a:solidFill>
                  <a:srgbClr val="404040"/>
                </a:solidFill>
                <a:latin typeface="+mj-lt"/>
              </a:rPr>
              <a:t> Tata </a:t>
            </a:r>
            <a:r>
              <a:rPr lang="en-US" sz="2300" dirty="0" err="1">
                <a:solidFill>
                  <a:srgbClr val="404040"/>
                </a:solidFill>
                <a:latin typeface="+mj-lt"/>
              </a:rPr>
              <a:t>Kelola</a:t>
            </a:r>
            <a:r>
              <a:rPr lang="en-US" sz="2300" dirty="0">
                <a:solidFill>
                  <a:srgbClr val="404040"/>
                </a:solidFill>
                <a:latin typeface="+mj-lt"/>
              </a:rPr>
              <a:t> (</a:t>
            </a:r>
            <a:r>
              <a:rPr lang="en-US" sz="1400" dirty="0" err="1">
                <a:solidFill>
                  <a:srgbClr val="404040"/>
                </a:solidFill>
                <a:latin typeface="+mj-lt"/>
              </a:rPr>
              <a:t>teknologi</a:t>
            </a:r>
            <a:r>
              <a:rPr lang="en-US" sz="1400" dirty="0">
                <a:solidFill>
                  <a:srgbClr val="404040"/>
                </a:solidFill>
                <a:latin typeface="+mj-lt"/>
              </a:rPr>
              <a:t>, </a:t>
            </a:r>
            <a:r>
              <a:rPr lang="en-US" sz="1400" dirty="0" err="1">
                <a:solidFill>
                  <a:srgbClr val="404040"/>
                </a:solidFill>
                <a:latin typeface="+mj-lt"/>
              </a:rPr>
              <a:t>keuangan</a:t>
            </a:r>
            <a:r>
              <a:rPr lang="en-US" sz="1400" dirty="0">
                <a:solidFill>
                  <a:srgbClr val="404040"/>
                </a:solidFill>
                <a:latin typeface="+mj-lt"/>
              </a:rPr>
              <a:t>, </a:t>
            </a:r>
            <a:r>
              <a:rPr lang="en-US" sz="1400" dirty="0" err="1">
                <a:solidFill>
                  <a:srgbClr val="404040"/>
                </a:solidFill>
                <a:latin typeface="+mj-lt"/>
              </a:rPr>
              <a:t>pengguna</a:t>
            </a:r>
            <a:r>
              <a:rPr lang="en-US" sz="1400" dirty="0">
                <a:solidFill>
                  <a:srgbClr val="404040"/>
                </a:solidFill>
                <a:latin typeface="+mj-lt"/>
              </a:rPr>
              <a:t>, </a:t>
            </a:r>
            <a:r>
              <a:rPr lang="en-US" sz="1400" dirty="0" err="1">
                <a:solidFill>
                  <a:srgbClr val="404040"/>
                </a:solidFill>
                <a:latin typeface="+mj-lt"/>
              </a:rPr>
              <a:t>pengelolaan</a:t>
            </a:r>
            <a:r>
              <a:rPr lang="en-US" sz="2300" dirty="0">
                <a:solidFill>
                  <a:srgbClr val="404040"/>
                </a:solidFill>
                <a:latin typeface="+mj-lt"/>
              </a:rPr>
              <a:t>)</a:t>
            </a:r>
          </a:p>
          <a:p>
            <a:pPr marL="1021326" lvl="1" indent="-521528">
              <a:buFont typeface="+mj-lt"/>
              <a:buAutoNum type="alphaLcPeriod"/>
            </a:pPr>
            <a:r>
              <a:rPr lang="en-US" sz="2300" dirty="0" err="1">
                <a:solidFill>
                  <a:srgbClr val="B1005D"/>
                </a:solidFill>
                <a:latin typeface="+mj-lt"/>
              </a:rPr>
              <a:t>Kegiatan</a:t>
            </a:r>
            <a:r>
              <a:rPr lang="en-US" sz="2300" dirty="0">
                <a:solidFill>
                  <a:srgbClr val="B1005D"/>
                </a:solidFill>
                <a:latin typeface="+mj-lt"/>
              </a:rPr>
              <a:t>: </a:t>
            </a:r>
            <a:r>
              <a:rPr lang="en-US" sz="2300" dirty="0" err="1">
                <a:solidFill>
                  <a:srgbClr val="B1005D"/>
                </a:solidFill>
                <a:latin typeface="+mj-lt"/>
              </a:rPr>
              <a:t>Menggali</a:t>
            </a:r>
            <a:r>
              <a:rPr lang="en-US" sz="2300" dirty="0">
                <a:solidFill>
                  <a:srgbClr val="B1005D"/>
                </a:solidFill>
                <a:latin typeface="+mj-lt"/>
              </a:rPr>
              <a:t> ‘</a:t>
            </a:r>
            <a:r>
              <a:rPr lang="en-US" sz="2300" dirty="0" err="1">
                <a:solidFill>
                  <a:srgbClr val="B1005D"/>
                </a:solidFill>
                <a:latin typeface="+mj-lt"/>
              </a:rPr>
              <a:t>Apa</a:t>
            </a:r>
            <a:r>
              <a:rPr lang="en-US" sz="2300" dirty="0">
                <a:solidFill>
                  <a:srgbClr val="B1005D"/>
                </a:solidFill>
                <a:latin typeface="+mj-lt"/>
              </a:rPr>
              <a:t>’ yang </a:t>
            </a:r>
            <a:r>
              <a:rPr lang="en-US" sz="2300" dirty="0" err="1">
                <a:solidFill>
                  <a:srgbClr val="B1005D"/>
                </a:solidFill>
                <a:latin typeface="+mj-lt"/>
              </a:rPr>
              <a:t>dikelola</a:t>
            </a:r>
            <a:r>
              <a:rPr lang="en-US" sz="2300" dirty="0">
                <a:solidFill>
                  <a:srgbClr val="B1005D"/>
                </a:solidFill>
                <a:latin typeface="+mj-lt"/>
              </a:rPr>
              <a:t> </a:t>
            </a:r>
            <a:r>
              <a:rPr lang="en-US" sz="2300" dirty="0" err="1">
                <a:solidFill>
                  <a:srgbClr val="B1005D"/>
                </a:solidFill>
                <a:latin typeface="+mj-lt"/>
              </a:rPr>
              <a:t>dan</a:t>
            </a:r>
            <a:r>
              <a:rPr lang="en-US" sz="2300" dirty="0">
                <a:solidFill>
                  <a:srgbClr val="B1005D"/>
                </a:solidFill>
                <a:latin typeface="+mj-lt"/>
              </a:rPr>
              <a:t> </a:t>
            </a:r>
            <a:r>
              <a:rPr lang="en-US" sz="2300" dirty="0" err="1">
                <a:solidFill>
                  <a:srgbClr val="B1005D"/>
                </a:solidFill>
                <a:latin typeface="+mj-lt"/>
              </a:rPr>
              <a:t>tidak</a:t>
            </a:r>
            <a:r>
              <a:rPr lang="en-US" sz="2300" dirty="0">
                <a:solidFill>
                  <a:srgbClr val="B1005D"/>
                </a:solidFill>
                <a:latin typeface="+mj-lt"/>
              </a:rPr>
              <a:t> </a:t>
            </a:r>
            <a:r>
              <a:rPr lang="en-US" sz="2300" dirty="0" err="1">
                <a:solidFill>
                  <a:srgbClr val="B1005D"/>
                </a:solidFill>
                <a:latin typeface="+mj-lt"/>
              </a:rPr>
              <a:t>dikelola</a:t>
            </a:r>
            <a:endParaRPr lang="en-US" sz="2300" dirty="0">
              <a:solidFill>
                <a:srgbClr val="B1005D"/>
              </a:solidFill>
              <a:latin typeface="+mj-lt"/>
            </a:endParaRPr>
          </a:p>
          <a:p>
            <a:r>
              <a:rPr lang="en-US" sz="2300" b="1" dirty="0">
                <a:solidFill>
                  <a:srgbClr val="404040"/>
                </a:solidFill>
              </a:rPr>
              <a:t>3. SIAPA YANG HARUS MENJALANKAN TATA KELOLA? DAN BAGAIMANA?</a:t>
            </a:r>
          </a:p>
          <a:p>
            <a:pPr marL="1021326" lvl="1" indent="-521528" defTabSz="599396">
              <a:buFont typeface="+mj-lt"/>
              <a:buAutoNum type="alphaLcPeriod"/>
            </a:pPr>
            <a:r>
              <a:rPr lang="en-US" sz="2300" dirty="0" err="1">
                <a:solidFill>
                  <a:srgbClr val="B1005D"/>
                </a:solidFill>
                <a:latin typeface="+mn-lt"/>
              </a:rPr>
              <a:t>Kegiatan</a:t>
            </a:r>
            <a:r>
              <a:rPr lang="en-US" sz="2300" dirty="0">
                <a:solidFill>
                  <a:srgbClr val="B1005D"/>
                </a:solidFill>
                <a:latin typeface="+mn-lt"/>
              </a:rPr>
              <a:t>: </a:t>
            </a:r>
            <a:r>
              <a:rPr lang="en-US" sz="2300" dirty="0" err="1">
                <a:solidFill>
                  <a:srgbClr val="B1005D"/>
                </a:solidFill>
                <a:latin typeface="+mn-lt"/>
              </a:rPr>
              <a:t>Menggali</a:t>
            </a:r>
            <a:r>
              <a:rPr lang="en-US" sz="2300" dirty="0">
                <a:solidFill>
                  <a:srgbClr val="B1005D"/>
                </a:solidFill>
                <a:latin typeface="+mn-lt"/>
              </a:rPr>
              <a:t> ‘</a:t>
            </a:r>
            <a:r>
              <a:rPr lang="en-US" sz="2300" dirty="0" err="1">
                <a:solidFill>
                  <a:srgbClr val="B1005D"/>
                </a:solidFill>
                <a:latin typeface="+mn-lt"/>
              </a:rPr>
              <a:t>Siapa</a:t>
            </a:r>
            <a:r>
              <a:rPr lang="en-US" sz="2300" dirty="0">
                <a:solidFill>
                  <a:srgbClr val="B1005D"/>
                </a:solidFill>
                <a:latin typeface="+mn-lt"/>
              </a:rPr>
              <a:t>’ yang </a:t>
            </a:r>
            <a:r>
              <a:rPr lang="en-US" sz="2300" dirty="0" err="1">
                <a:solidFill>
                  <a:srgbClr val="B1005D"/>
                </a:solidFill>
                <a:latin typeface="+mn-lt"/>
              </a:rPr>
              <a:t>melakukan</a:t>
            </a:r>
            <a:r>
              <a:rPr lang="en-US" sz="2300" dirty="0">
                <a:solidFill>
                  <a:srgbClr val="B1005D"/>
                </a:solidFill>
                <a:latin typeface="+mn-lt"/>
              </a:rPr>
              <a:t> </a:t>
            </a:r>
            <a:r>
              <a:rPr lang="en-US" sz="2300" dirty="0" err="1">
                <a:solidFill>
                  <a:srgbClr val="B1005D"/>
                </a:solidFill>
                <a:latin typeface="+mn-lt"/>
              </a:rPr>
              <a:t>tata</a:t>
            </a:r>
            <a:r>
              <a:rPr lang="en-US" sz="2300" dirty="0">
                <a:solidFill>
                  <a:srgbClr val="B1005D"/>
                </a:solidFill>
                <a:latin typeface="+mn-lt"/>
              </a:rPr>
              <a:t> </a:t>
            </a:r>
            <a:r>
              <a:rPr lang="en-US" sz="2300" dirty="0" err="1">
                <a:solidFill>
                  <a:srgbClr val="B1005D"/>
                </a:solidFill>
                <a:latin typeface="+mn-lt"/>
              </a:rPr>
              <a:t>kelola</a:t>
            </a:r>
            <a:r>
              <a:rPr lang="en-US" sz="2300" dirty="0">
                <a:solidFill>
                  <a:srgbClr val="B1005D"/>
                </a:solidFill>
                <a:latin typeface="+mn-lt"/>
              </a:rPr>
              <a:t> </a:t>
            </a:r>
            <a:r>
              <a:rPr lang="en-US" sz="2300" dirty="0" err="1">
                <a:solidFill>
                  <a:srgbClr val="B1005D"/>
                </a:solidFill>
                <a:latin typeface="+mn-lt"/>
              </a:rPr>
              <a:t>sekarang</a:t>
            </a:r>
            <a:endParaRPr lang="en-US" sz="2300" dirty="0">
              <a:solidFill>
                <a:srgbClr val="B1005D"/>
              </a:solidFill>
              <a:latin typeface="+mn-lt"/>
            </a:endParaRPr>
          </a:p>
          <a:p>
            <a:pPr marL="1021326" lvl="1" indent="-521528" defTabSz="599396">
              <a:buFont typeface="+mj-lt"/>
              <a:buAutoNum type="alphaLcPeriod"/>
            </a:pPr>
            <a:r>
              <a:rPr lang="en-US" sz="2300" dirty="0" err="1">
                <a:latin typeface="+mn-lt"/>
              </a:rPr>
              <a:t>Strategi</a:t>
            </a:r>
            <a:r>
              <a:rPr lang="en-US" sz="2300" dirty="0">
                <a:latin typeface="+mn-lt"/>
              </a:rPr>
              <a:t> </a:t>
            </a:r>
            <a:r>
              <a:rPr lang="en-US" sz="2300" dirty="0" err="1">
                <a:latin typeface="+mn-lt"/>
              </a:rPr>
              <a:t>untuk</a:t>
            </a:r>
            <a:r>
              <a:rPr lang="en-US" sz="2300" dirty="0">
                <a:latin typeface="+mn-lt"/>
              </a:rPr>
              <a:t> </a:t>
            </a:r>
            <a:r>
              <a:rPr lang="en-US" sz="2300" dirty="0" err="1">
                <a:latin typeface="+mn-lt"/>
              </a:rPr>
              <a:t>penguatan</a:t>
            </a:r>
            <a:r>
              <a:rPr lang="en-US" sz="2300" dirty="0">
                <a:latin typeface="+mn-lt"/>
              </a:rPr>
              <a:t> </a:t>
            </a:r>
            <a:r>
              <a:rPr lang="en-US" sz="2300" b="1" i="1" dirty="0" err="1">
                <a:latin typeface="+mn-lt"/>
              </a:rPr>
              <a:t>pendekatan</a:t>
            </a:r>
            <a:r>
              <a:rPr lang="en-US" sz="2300" b="1" i="1" dirty="0">
                <a:latin typeface="+mn-lt"/>
              </a:rPr>
              <a:t> yang </a:t>
            </a:r>
            <a:r>
              <a:rPr lang="en-US" sz="2300" b="1" i="1" dirty="0" err="1">
                <a:latin typeface="+mn-lt"/>
              </a:rPr>
              <a:t>dipimpin</a:t>
            </a:r>
            <a:r>
              <a:rPr lang="en-US" sz="2300" b="1" i="1" dirty="0">
                <a:latin typeface="+mn-lt"/>
              </a:rPr>
              <a:t> KSM</a:t>
            </a:r>
          </a:p>
          <a:p>
            <a:pPr marL="1021326" lvl="1" indent="-521528" defTabSz="599396">
              <a:buFont typeface="+mj-lt"/>
              <a:buAutoNum type="alphaLcPeriod"/>
            </a:pPr>
            <a:r>
              <a:rPr lang="en-US" sz="2300" dirty="0" err="1">
                <a:latin typeface="+mn-lt"/>
              </a:rPr>
              <a:t>Penggerak</a:t>
            </a:r>
            <a:r>
              <a:rPr lang="en-US" sz="2300" dirty="0">
                <a:latin typeface="+mn-lt"/>
              </a:rPr>
              <a:t> </a:t>
            </a:r>
            <a:r>
              <a:rPr lang="en-US" sz="2300" dirty="0" err="1">
                <a:latin typeface="+mn-lt"/>
              </a:rPr>
              <a:t>untuk</a:t>
            </a:r>
            <a:r>
              <a:rPr lang="en-US" sz="2300" dirty="0">
                <a:latin typeface="+mn-lt"/>
              </a:rPr>
              <a:t> </a:t>
            </a:r>
            <a:r>
              <a:rPr lang="en-US" sz="2300" dirty="0" err="1">
                <a:latin typeface="+mn-lt"/>
              </a:rPr>
              <a:t>meningkatkan</a:t>
            </a:r>
            <a:r>
              <a:rPr lang="en-US" sz="2300" dirty="0">
                <a:latin typeface="+mn-lt"/>
              </a:rPr>
              <a:t> </a:t>
            </a:r>
            <a:r>
              <a:rPr lang="en-US" sz="2300" dirty="0" err="1">
                <a:latin typeface="+mn-lt"/>
              </a:rPr>
              <a:t>Peran</a:t>
            </a:r>
            <a:r>
              <a:rPr lang="en-US" sz="2300" dirty="0">
                <a:latin typeface="+mn-lt"/>
              </a:rPr>
              <a:t> </a:t>
            </a:r>
            <a:r>
              <a:rPr lang="en-US" sz="2300" dirty="0" err="1">
                <a:latin typeface="+mn-lt"/>
              </a:rPr>
              <a:t>Pemerintah</a:t>
            </a:r>
            <a:r>
              <a:rPr lang="en-US" sz="2300" dirty="0">
                <a:latin typeface="+mn-lt"/>
              </a:rPr>
              <a:t> Daerah</a:t>
            </a:r>
            <a:endParaRPr lang="en-US" sz="2300" dirty="0">
              <a:solidFill>
                <a:srgbClr val="B1005D"/>
              </a:solidFill>
              <a:latin typeface="+mn-lt"/>
            </a:endParaRPr>
          </a:p>
          <a:p>
            <a:pPr marL="1021326" lvl="1" indent="-521528" defTabSz="599396">
              <a:buFont typeface="+mj-lt"/>
              <a:buAutoNum type="alphaLcPeriod"/>
            </a:pPr>
            <a:r>
              <a:rPr lang="en-US" sz="2300" dirty="0" err="1">
                <a:solidFill>
                  <a:srgbClr val="B1005D"/>
                </a:solidFill>
                <a:latin typeface="+mn-lt"/>
              </a:rPr>
              <a:t>Kegiatan</a:t>
            </a:r>
            <a:r>
              <a:rPr lang="en-US" sz="2300" dirty="0">
                <a:solidFill>
                  <a:srgbClr val="B1005D"/>
                </a:solidFill>
                <a:latin typeface="+mn-lt"/>
              </a:rPr>
              <a:t>: </a:t>
            </a:r>
            <a:r>
              <a:rPr lang="en-US" sz="2300" dirty="0" err="1">
                <a:solidFill>
                  <a:srgbClr val="B1005D"/>
                </a:solidFill>
                <a:latin typeface="+mn-lt"/>
              </a:rPr>
              <a:t>Menggali</a:t>
            </a:r>
            <a:r>
              <a:rPr lang="en-US" sz="2300" dirty="0">
                <a:solidFill>
                  <a:srgbClr val="B1005D"/>
                </a:solidFill>
                <a:latin typeface="+mn-lt"/>
              </a:rPr>
              <a:t> </a:t>
            </a:r>
            <a:r>
              <a:rPr lang="en-US" sz="2300" dirty="0" err="1">
                <a:solidFill>
                  <a:srgbClr val="B1005D"/>
                </a:solidFill>
                <a:latin typeface="+mn-lt"/>
              </a:rPr>
              <a:t>pengelolaan</a:t>
            </a:r>
            <a:r>
              <a:rPr lang="en-US" sz="2300" dirty="0">
                <a:solidFill>
                  <a:srgbClr val="B1005D"/>
                </a:solidFill>
                <a:latin typeface="+mn-lt"/>
              </a:rPr>
              <a:t> </a:t>
            </a:r>
            <a:r>
              <a:rPr lang="en-US" sz="2300" dirty="0" err="1">
                <a:solidFill>
                  <a:srgbClr val="B1005D"/>
                </a:solidFill>
                <a:latin typeface="+mn-lt"/>
              </a:rPr>
              <a:t>bersama</a:t>
            </a:r>
            <a:endParaRPr lang="en-US" sz="2300" dirty="0">
              <a:solidFill>
                <a:srgbClr val="B1005D"/>
              </a:solidFill>
              <a:latin typeface="+mn-lt"/>
            </a:endParaRPr>
          </a:p>
          <a:p>
            <a:pPr marL="1021326" lvl="1" indent="-521528" defTabSz="599396">
              <a:buFont typeface="+mj-lt"/>
              <a:buAutoNum type="alphaLcPeriod"/>
            </a:pPr>
            <a:r>
              <a:rPr lang="en-US" sz="2300" dirty="0" err="1">
                <a:latin typeface="+mn-lt"/>
              </a:rPr>
              <a:t>Strategi</a:t>
            </a:r>
            <a:r>
              <a:rPr lang="en-US" sz="2300" dirty="0">
                <a:latin typeface="+mn-lt"/>
              </a:rPr>
              <a:t> </a:t>
            </a:r>
            <a:r>
              <a:rPr lang="en-US" sz="2300" dirty="0" err="1">
                <a:latin typeface="+mn-lt"/>
              </a:rPr>
              <a:t>untuk</a:t>
            </a:r>
            <a:r>
              <a:rPr lang="en-US" sz="2300" dirty="0">
                <a:latin typeface="+mn-lt"/>
              </a:rPr>
              <a:t> </a:t>
            </a:r>
            <a:r>
              <a:rPr lang="en-US" sz="2300" b="1" i="1" dirty="0" err="1">
                <a:latin typeface="+mn-lt"/>
              </a:rPr>
              <a:t>pendekatan</a:t>
            </a:r>
            <a:r>
              <a:rPr lang="en-US" sz="2300" b="1" i="1" dirty="0">
                <a:latin typeface="+mn-lt"/>
              </a:rPr>
              <a:t> </a:t>
            </a:r>
            <a:r>
              <a:rPr lang="en-US" sz="2300" b="1" i="1" dirty="0" err="1">
                <a:latin typeface="+mn-lt"/>
              </a:rPr>
              <a:t>pengelolaan</a:t>
            </a:r>
            <a:r>
              <a:rPr lang="en-US" sz="2300" b="1" i="1" dirty="0">
                <a:latin typeface="+mn-lt"/>
              </a:rPr>
              <a:t> </a:t>
            </a:r>
            <a:r>
              <a:rPr lang="en-US" sz="2300" b="1" i="1" dirty="0" err="1">
                <a:latin typeface="+mn-lt"/>
              </a:rPr>
              <a:t>bersama</a:t>
            </a:r>
            <a:endParaRPr lang="en-US" sz="2300" b="1" i="1" dirty="0">
              <a:latin typeface="+mn-lt"/>
            </a:endParaRPr>
          </a:p>
          <a:p>
            <a:pPr marL="1021326" lvl="1" indent="-521528" defTabSz="599396">
              <a:buFont typeface="+mj-lt"/>
              <a:buAutoNum type="alphaLcPeriod"/>
            </a:pPr>
            <a:r>
              <a:rPr lang="en-US" sz="2300" dirty="0" err="1">
                <a:latin typeface="+mn-lt"/>
              </a:rPr>
              <a:t>Strategi</a:t>
            </a:r>
            <a:r>
              <a:rPr lang="en-US" sz="2300" dirty="0">
                <a:latin typeface="+mn-lt"/>
              </a:rPr>
              <a:t> </a:t>
            </a:r>
            <a:r>
              <a:rPr lang="en-US" sz="2300" dirty="0" err="1">
                <a:latin typeface="+mn-lt"/>
              </a:rPr>
              <a:t>untuk</a:t>
            </a:r>
            <a:r>
              <a:rPr lang="en-US" sz="2300" dirty="0">
                <a:latin typeface="+mn-lt"/>
              </a:rPr>
              <a:t> </a:t>
            </a:r>
            <a:r>
              <a:rPr lang="en-US" sz="2300" b="1" i="1" dirty="0" err="1">
                <a:latin typeface="+mn-lt"/>
              </a:rPr>
              <a:t>pendekatan</a:t>
            </a:r>
            <a:r>
              <a:rPr lang="en-US" sz="2300" b="1" i="1" dirty="0">
                <a:latin typeface="+mn-lt"/>
              </a:rPr>
              <a:t> yang </a:t>
            </a:r>
            <a:r>
              <a:rPr lang="en-US" sz="2300" b="1" i="1" dirty="0" err="1">
                <a:latin typeface="+mn-lt"/>
              </a:rPr>
              <a:t>dipimpin</a:t>
            </a:r>
            <a:r>
              <a:rPr lang="en-US" sz="2300" b="1" i="1" dirty="0">
                <a:latin typeface="+mn-lt"/>
              </a:rPr>
              <a:t> </a:t>
            </a:r>
            <a:r>
              <a:rPr lang="en-US" sz="2300" b="1" i="1" dirty="0" err="1">
                <a:latin typeface="+mn-lt"/>
              </a:rPr>
              <a:t>lembaga</a:t>
            </a:r>
            <a:endParaRPr lang="en-US" sz="2300" b="1" i="1" dirty="0">
              <a:latin typeface="+mn-lt"/>
            </a:endParaRPr>
          </a:p>
          <a:p>
            <a:pPr marL="1021326" lvl="1" indent="-521528" defTabSz="599396">
              <a:buFont typeface="+mj-lt"/>
              <a:buAutoNum type="alphaLcPeriod"/>
            </a:pPr>
            <a:r>
              <a:rPr lang="en-US" sz="2300" dirty="0" err="1">
                <a:solidFill>
                  <a:srgbClr val="B1005D"/>
                </a:solidFill>
                <a:latin typeface="+mn-lt"/>
              </a:rPr>
              <a:t>Kegiatan</a:t>
            </a:r>
            <a:r>
              <a:rPr lang="en-US" sz="2300" dirty="0">
                <a:solidFill>
                  <a:srgbClr val="B1005D"/>
                </a:solidFill>
                <a:latin typeface="+mn-lt"/>
              </a:rPr>
              <a:t>: </a:t>
            </a:r>
            <a:r>
              <a:rPr lang="en-US" sz="2300" dirty="0" err="1">
                <a:solidFill>
                  <a:srgbClr val="B1005D"/>
                </a:solidFill>
                <a:latin typeface="+mn-lt"/>
              </a:rPr>
              <a:t>Menggali</a:t>
            </a:r>
            <a:r>
              <a:rPr lang="en-US" sz="2300" dirty="0">
                <a:solidFill>
                  <a:srgbClr val="B1005D"/>
                </a:solidFill>
                <a:latin typeface="+mn-lt"/>
              </a:rPr>
              <a:t> </a:t>
            </a:r>
            <a:r>
              <a:rPr lang="en-US" sz="2300" dirty="0" err="1">
                <a:solidFill>
                  <a:srgbClr val="B1005D"/>
                </a:solidFill>
                <a:latin typeface="+mn-lt"/>
              </a:rPr>
              <a:t>pengelolaan</a:t>
            </a:r>
            <a:r>
              <a:rPr lang="en-US" sz="2300" dirty="0">
                <a:solidFill>
                  <a:srgbClr val="B1005D"/>
                </a:solidFill>
                <a:latin typeface="+mn-lt"/>
              </a:rPr>
              <a:t> yang </a:t>
            </a:r>
            <a:r>
              <a:rPr lang="en-US" sz="2300" dirty="0" err="1">
                <a:solidFill>
                  <a:srgbClr val="B1005D"/>
                </a:solidFill>
                <a:latin typeface="+mn-lt"/>
              </a:rPr>
              <a:t>dipimpin</a:t>
            </a:r>
            <a:r>
              <a:rPr lang="en-US" sz="2300" dirty="0">
                <a:solidFill>
                  <a:srgbClr val="B1005D"/>
                </a:solidFill>
                <a:latin typeface="+mn-lt"/>
              </a:rPr>
              <a:t> </a:t>
            </a:r>
            <a:r>
              <a:rPr lang="en-US" sz="2300" dirty="0" err="1">
                <a:solidFill>
                  <a:srgbClr val="B1005D"/>
                </a:solidFill>
                <a:latin typeface="+mn-lt"/>
              </a:rPr>
              <a:t>lembaga</a:t>
            </a:r>
            <a:endParaRPr lang="en-US" sz="2300" dirty="0">
              <a:solidFill>
                <a:srgbClr val="B1005D"/>
              </a:solidFill>
              <a:latin typeface="+mn-lt"/>
            </a:endParaRPr>
          </a:p>
        </p:txBody>
      </p:sp>
      <p:sp>
        <p:nvSpPr>
          <p:cNvPr id="5" name="Title 1"/>
          <p:cNvSpPr>
            <a:spLocks noGrp="1"/>
          </p:cNvSpPr>
          <p:nvPr>
            <p:ph type="title"/>
          </p:nvPr>
        </p:nvSpPr>
        <p:spPr>
          <a:xfrm>
            <a:off x="319042" y="172251"/>
            <a:ext cx="10022312" cy="973349"/>
          </a:xfrm>
        </p:spPr>
        <p:txBody>
          <a:bodyPr/>
          <a:lstStyle/>
          <a:p>
            <a:r>
              <a:rPr lang="en-US" dirty="0" err="1" smtClean="0"/>
              <a:t>Struktur</a:t>
            </a:r>
            <a:r>
              <a:rPr lang="en-US" dirty="0" smtClean="0"/>
              <a:t> </a:t>
            </a:r>
            <a:r>
              <a:rPr lang="en-US" dirty="0" err="1" smtClean="0"/>
              <a:t>pedoman</a:t>
            </a:r>
            <a:endParaRPr lang="en-US" dirty="0"/>
          </a:p>
        </p:txBody>
      </p:sp>
    </p:spTree>
    <p:extLst>
      <p:ext uri="{BB962C8B-B14F-4D97-AF65-F5344CB8AC3E}">
        <p14:creationId xmlns:p14="http://schemas.microsoft.com/office/powerpoint/2010/main" val="3585204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solidFill>
                  <a:srgbClr val="B1005D"/>
                </a:solidFill>
              </a:rPr>
              <a:t>Kegiatan</a:t>
            </a:r>
            <a:r>
              <a:rPr lang="en-AU" dirty="0" smtClean="0"/>
              <a:t>: </a:t>
            </a:r>
            <a:r>
              <a:rPr lang="en-AU" dirty="0" err="1" smtClean="0"/>
              <a:t>Mengeks</a:t>
            </a:r>
            <a:r>
              <a:rPr lang="en-AU" dirty="0" err="1"/>
              <a:t>p</a:t>
            </a:r>
            <a:r>
              <a:rPr lang="en-AU" dirty="0" err="1" smtClean="0"/>
              <a:t>lorasi</a:t>
            </a:r>
            <a:r>
              <a:rPr lang="en-AU" dirty="0" smtClean="0"/>
              <a:t> </a:t>
            </a:r>
            <a:r>
              <a:rPr lang="en-AU" dirty="0" err="1" smtClean="0"/>
              <a:t>keadaan</a:t>
            </a:r>
            <a:r>
              <a:rPr lang="en-AU" dirty="0" smtClean="0"/>
              <a:t> yang </a:t>
            </a:r>
            <a:r>
              <a:rPr lang="en-AU" dirty="0" err="1" smtClean="0"/>
              <a:t>terjadi</a:t>
            </a:r>
            <a:r>
              <a:rPr lang="en-AU" dirty="0" smtClean="0"/>
              <a:t> </a:t>
            </a:r>
            <a:r>
              <a:rPr lang="en-AU" dirty="0" err="1" smtClean="0"/>
              <a:t>saat</a:t>
            </a:r>
            <a:r>
              <a:rPr lang="en-AU" dirty="0" smtClean="0"/>
              <a:t> </a:t>
            </a:r>
            <a:r>
              <a:rPr lang="en-AU" dirty="0" err="1" smtClean="0"/>
              <a:t>ini</a:t>
            </a:r>
            <a:r>
              <a:rPr lang="en-AU" dirty="0" smtClean="0"/>
              <a:t> di </a:t>
            </a:r>
            <a:r>
              <a:rPr lang="en-AU" dirty="0" err="1" smtClean="0"/>
              <a:t>Pemerintah</a:t>
            </a:r>
            <a:r>
              <a:rPr lang="en-AU" dirty="0" smtClean="0"/>
              <a:t> Daerah </a:t>
            </a:r>
            <a:r>
              <a:rPr lang="en-AU" dirty="0" err="1"/>
              <a:t>a</a:t>
            </a:r>
            <a:r>
              <a:rPr lang="en-AU" dirty="0" err="1" smtClean="0"/>
              <a:t>nda</a:t>
            </a:r>
            <a:r>
              <a:rPr lang="en-AU" dirty="0" smtClean="0"/>
              <a:t> (</a:t>
            </a:r>
            <a:r>
              <a:rPr lang="en-AU" dirty="0" err="1" smtClean="0"/>
              <a:t>atau</a:t>
            </a:r>
            <a:r>
              <a:rPr lang="en-AU" dirty="0" smtClean="0"/>
              <a:t> di </a:t>
            </a:r>
            <a:r>
              <a:rPr lang="en-AU" dirty="0" err="1" smtClean="0"/>
              <a:t>Pemda</a:t>
            </a:r>
            <a:r>
              <a:rPr lang="en-AU" dirty="0" smtClean="0"/>
              <a:t> </a:t>
            </a:r>
            <a:r>
              <a:rPr lang="en-AU" dirty="0" err="1" smtClean="0"/>
              <a:t>pada</a:t>
            </a:r>
            <a:r>
              <a:rPr lang="en-AU" dirty="0" smtClean="0"/>
              <a:t> </a:t>
            </a:r>
            <a:r>
              <a:rPr lang="en-AU" dirty="0" err="1" smtClean="0"/>
              <a:t>umumnya</a:t>
            </a:r>
            <a:r>
              <a:rPr lang="en-AU" dirty="0" smtClean="0"/>
              <a:t>) </a:t>
            </a:r>
            <a:endParaRPr lang="en-AU" dirty="0"/>
          </a:p>
        </p:txBody>
      </p:sp>
      <p:sp>
        <p:nvSpPr>
          <p:cNvPr id="3" name="Text Placeholder 2"/>
          <p:cNvSpPr>
            <a:spLocks noGrp="1"/>
          </p:cNvSpPr>
          <p:nvPr>
            <p:ph type="body" sz="quarter" idx="10"/>
          </p:nvPr>
        </p:nvSpPr>
        <p:spPr>
          <a:xfrm>
            <a:off x="319318" y="1498250"/>
            <a:ext cx="10021350" cy="5726957"/>
          </a:xfrm>
          <a:noFill/>
        </p:spPr>
        <p:txBody>
          <a:bodyPr/>
          <a:lstStyle/>
          <a:p>
            <a:pPr marL="521528" indent="-521528">
              <a:spcBef>
                <a:spcPts val="2852"/>
              </a:spcBef>
              <a:buFont typeface="Arial"/>
              <a:buChar char="•"/>
            </a:pPr>
            <a:r>
              <a:rPr lang="en-AU" sz="2700" dirty="0" err="1"/>
              <a:t>Perhatikan</a:t>
            </a:r>
            <a:r>
              <a:rPr lang="en-AU" sz="2700" dirty="0"/>
              <a:t> </a:t>
            </a:r>
            <a:r>
              <a:rPr lang="en-AU" sz="2700" dirty="0" err="1"/>
              <a:t>para</a:t>
            </a:r>
            <a:r>
              <a:rPr lang="en-AU" sz="2700" dirty="0"/>
              <a:t> </a:t>
            </a:r>
            <a:r>
              <a:rPr lang="en-AU" sz="2700" dirty="0" err="1"/>
              <a:t>pemangku</a:t>
            </a:r>
            <a:r>
              <a:rPr lang="en-AU" sz="2700" dirty="0"/>
              <a:t> </a:t>
            </a:r>
            <a:r>
              <a:rPr lang="en-AU" sz="2700" dirty="0" err="1"/>
              <a:t>kepentingan</a:t>
            </a:r>
            <a:r>
              <a:rPr lang="en-AU" sz="2700" dirty="0"/>
              <a:t> – </a:t>
            </a:r>
            <a:r>
              <a:rPr lang="en-AU" sz="2700" dirty="0" err="1"/>
              <a:t>ganti</a:t>
            </a:r>
            <a:r>
              <a:rPr lang="en-AU" sz="2700" dirty="0"/>
              <a:t>/</a:t>
            </a:r>
            <a:r>
              <a:rPr lang="en-AU" sz="2700" dirty="0" err="1"/>
              <a:t>sesuaikan</a:t>
            </a:r>
            <a:r>
              <a:rPr lang="en-AU" sz="2700" dirty="0"/>
              <a:t> </a:t>
            </a:r>
            <a:r>
              <a:rPr lang="en-AU" sz="2700" dirty="0" err="1"/>
              <a:t>nama</a:t>
            </a:r>
            <a:r>
              <a:rPr lang="en-AU" sz="2700" dirty="0"/>
              <a:t> </a:t>
            </a:r>
            <a:r>
              <a:rPr lang="en-AU" sz="2700" dirty="0" err="1"/>
              <a:t>mereka</a:t>
            </a:r>
            <a:r>
              <a:rPr lang="en-AU" sz="2700" dirty="0"/>
              <a:t> agar </a:t>
            </a:r>
            <a:r>
              <a:rPr lang="en-AU" sz="2700" dirty="0" err="1"/>
              <a:t>mencerminkan</a:t>
            </a:r>
            <a:r>
              <a:rPr lang="en-AU" sz="2700" dirty="0"/>
              <a:t> </a:t>
            </a:r>
            <a:r>
              <a:rPr lang="en-AU" sz="2700" dirty="0" err="1"/>
              <a:t>pengalaman</a:t>
            </a:r>
            <a:r>
              <a:rPr lang="en-AU" sz="2700" dirty="0"/>
              <a:t> </a:t>
            </a:r>
            <a:r>
              <a:rPr lang="en-AU" sz="2700" dirty="0" err="1"/>
              <a:t>anda</a:t>
            </a:r>
            <a:r>
              <a:rPr lang="en-AU" sz="2700" dirty="0"/>
              <a:t>.</a:t>
            </a:r>
          </a:p>
          <a:p>
            <a:pPr marL="521528" indent="-521528">
              <a:spcBef>
                <a:spcPts val="2852"/>
              </a:spcBef>
              <a:buFont typeface="Arial"/>
              <a:buChar char="•"/>
            </a:pPr>
            <a:r>
              <a:rPr lang="en-AU" sz="2700" dirty="0" err="1"/>
              <a:t>Perhatikan</a:t>
            </a:r>
            <a:r>
              <a:rPr lang="en-AU" sz="2700" dirty="0"/>
              <a:t> </a:t>
            </a:r>
            <a:r>
              <a:rPr lang="en-AU" sz="2700" dirty="0" err="1"/>
              <a:t>semua</a:t>
            </a:r>
            <a:r>
              <a:rPr lang="en-AU" sz="2700" dirty="0"/>
              <a:t> </a:t>
            </a:r>
            <a:r>
              <a:rPr lang="en-AU" sz="2700" dirty="0" err="1"/>
              <a:t>kegiatan</a:t>
            </a:r>
            <a:r>
              <a:rPr lang="en-AU" sz="2700" dirty="0"/>
              <a:t>. </a:t>
            </a:r>
          </a:p>
          <a:p>
            <a:pPr marL="521528" indent="-521528">
              <a:spcBef>
                <a:spcPts val="2852"/>
              </a:spcBef>
              <a:buFont typeface="Arial"/>
              <a:buChar char="•"/>
            </a:pPr>
            <a:r>
              <a:rPr lang="en-AU" sz="2700" dirty="0" err="1"/>
              <a:t>Letakkan</a:t>
            </a:r>
            <a:r>
              <a:rPr lang="en-AU" sz="2700" dirty="0"/>
              <a:t> </a:t>
            </a:r>
            <a:r>
              <a:rPr lang="en-AU" sz="2700" dirty="0" err="1"/>
              <a:t>setiap</a:t>
            </a:r>
            <a:r>
              <a:rPr lang="en-AU" sz="2700" dirty="0"/>
              <a:t> </a:t>
            </a:r>
            <a:r>
              <a:rPr lang="en-AU" sz="2700" dirty="0" err="1"/>
              <a:t>kegiatan</a:t>
            </a:r>
            <a:r>
              <a:rPr lang="en-AU" sz="2700" dirty="0"/>
              <a:t> di </a:t>
            </a:r>
            <a:r>
              <a:rPr lang="en-AU" sz="2700" dirty="0" err="1"/>
              <a:t>samping</a:t>
            </a:r>
            <a:r>
              <a:rPr lang="en-AU" sz="2700" dirty="0"/>
              <a:t> </a:t>
            </a:r>
            <a:r>
              <a:rPr lang="en-AU" sz="2700" dirty="0" err="1"/>
              <a:t>pemangku</a:t>
            </a:r>
            <a:r>
              <a:rPr lang="en-AU" sz="2700" dirty="0"/>
              <a:t> </a:t>
            </a:r>
            <a:r>
              <a:rPr lang="en-AU" sz="2700" dirty="0" err="1"/>
              <a:t>kepentingan</a:t>
            </a:r>
            <a:r>
              <a:rPr lang="en-AU" sz="2700" dirty="0"/>
              <a:t> yang </a:t>
            </a:r>
            <a:r>
              <a:rPr lang="en-AU" sz="2700" dirty="0" err="1"/>
              <a:t>bertanggung</a:t>
            </a:r>
            <a:r>
              <a:rPr lang="en-AU" sz="2700" dirty="0"/>
              <a:t> </a:t>
            </a:r>
            <a:r>
              <a:rPr lang="en-AU" sz="2700" dirty="0" err="1"/>
              <a:t>jawab</a:t>
            </a:r>
            <a:r>
              <a:rPr lang="en-AU" sz="2700" dirty="0"/>
              <a:t> </a:t>
            </a:r>
            <a:r>
              <a:rPr lang="en-AU" sz="2700" dirty="0" err="1"/>
              <a:t>untuk</a:t>
            </a:r>
            <a:r>
              <a:rPr lang="en-AU" sz="2700" dirty="0"/>
              <a:t> </a:t>
            </a:r>
            <a:r>
              <a:rPr lang="en-AU" sz="2700" dirty="0" err="1"/>
              <a:t>melakukannya</a:t>
            </a:r>
            <a:r>
              <a:rPr lang="en-AU" sz="2700" dirty="0"/>
              <a:t>.</a:t>
            </a:r>
          </a:p>
          <a:p>
            <a:pPr marL="521528" indent="-521528">
              <a:spcBef>
                <a:spcPts val="2852"/>
              </a:spcBef>
              <a:buFont typeface="Arial"/>
              <a:buChar char="•"/>
            </a:pPr>
            <a:r>
              <a:rPr lang="en-AU" sz="2700" dirty="0" err="1"/>
              <a:t>Apakah</a:t>
            </a:r>
            <a:r>
              <a:rPr lang="en-AU" sz="2700" dirty="0"/>
              <a:t> </a:t>
            </a:r>
            <a:r>
              <a:rPr lang="en-AU" sz="2700" dirty="0" err="1"/>
              <a:t>ada</a:t>
            </a:r>
            <a:r>
              <a:rPr lang="en-AU" sz="2700" dirty="0"/>
              <a:t> </a:t>
            </a:r>
            <a:r>
              <a:rPr lang="en-AU" sz="2700" dirty="0" err="1"/>
              <a:t>kegiatan</a:t>
            </a:r>
            <a:r>
              <a:rPr lang="en-AU" sz="2700" dirty="0"/>
              <a:t> yang </a:t>
            </a:r>
            <a:r>
              <a:rPr lang="en-AU" sz="2700" dirty="0" err="1"/>
              <a:t>belum</a:t>
            </a:r>
            <a:r>
              <a:rPr lang="en-AU" sz="2700" dirty="0"/>
              <a:t> </a:t>
            </a:r>
            <a:r>
              <a:rPr lang="en-AU" sz="2700" dirty="0" err="1"/>
              <a:t>ada</a:t>
            </a:r>
            <a:r>
              <a:rPr lang="en-AU" sz="2700" dirty="0"/>
              <a:t>? </a:t>
            </a:r>
            <a:r>
              <a:rPr lang="en-AU" sz="2700" dirty="0" err="1"/>
              <a:t>Tambahkan</a:t>
            </a:r>
            <a:r>
              <a:rPr lang="en-AU" sz="2700" dirty="0"/>
              <a:t>.</a:t>
            </a:r>
          </a:p>
          <a:p>
            <a:pPr marL="521528" lvl="1" indent="-521528">
              <a:spcBef>
                <a:spcPts val="2852"/>
              </a:spcBef>
              <a:buFont typeface="Arial"/>
              <a:buChar char="•"/>
            </a:pPr>
            <a:r>
              <a:rPr lang="en-AU" sz="2700" dirty="0" err="1">
                <a:latin typeface="+mn-lt"/>
              </a:rPr>
              <a:t>Bagaimana</a:t>
            </a:r>
            <a:r>
              <a:rPr lang="en-AU" sz="2700" dirty="0">
                <a:latin typeface="+mn-lt"/>
              </a:rPr>
              <a:t> </a:t>
            </a:r>
            <a:r>
              <a:rPr lang="en-AU" sz="2700" dirty="0" err="1">
                <a:latin typeface="+mn-lt"/>
              </a:rPr>
              <a:t>distribusi</a:t>
            </a:r>
            <a:r>
              <a:rPr lang="en-AU" sz="2700" dirty="0">
                <a:latin typeface="+mn-lt"/>
              </a:rPr>
              <a:t> </a:t>
            </a:r>
            <a:r>
              <a:rPr lang="en-AU" sz="2700" dirty="0" err="1">
                <a:latin typeface="+mn-lt"/>
              </a:rPr>
              <a:t>kegiatan</a:t>
            </a:r>
            <a:r>
              <a:rPr lang="en-AU" sz="2700" dirty="0">
                <a:latin typeface="+mn-lt"/>
              </a:rPr>
              <a:t> </a:t>
            </a:r>
            <a:r>
              <a:rPr lang="en-AU" sz="2700" dirty="0" err="1">
                <a:latin typeface="+mn-lt"/>
              </a:rPr>
              <a:t>akan</a:t>
            </a:r>
            <a:r>
              <a:rPr lang="en-AU" sz="2700" dirty="0">
                <a:latin typeface="+mn-lt"/>
              </a:rPr>
              <a:t> </a:t>
            </a:r>
            <a:r>
              <a:rPr lang="en-AU" sz="2700" dirty="0" err="1">
                <a:latin typeface="+mn-lt"/>
              </a:rPr>
              <a:t>terlihat</a:t>
            </a:r>
            <a:r>
              <a:rPr lang="en-AU" sz="2700" dirty="0">
                <a:latin typeface="+mn-lt"/>
              </a:rPr>
              <a:t> </a:t>
            </a:r>
            <a:r>
              <a:rPr lang="en-AU" sz="2700" dirty="0" err="1">
                <a:latin typeface="+mn-lt"/>
              </a:rPr>
              <a:t>berbeda</a:t>
            </a:r>
            <a:r>
              <a:rPr lang="en-AU" sz="2700" dirty="0">
                <a:latin typeface="+mn-lt"/>
              </a:rPr>
              <a:t> </a:t>
            </a:r>
            <a:r>
              <a:rPr lang="en-AU" sz="2700" dirty="0" err="1">
                <a:latin typeface="+mn-lt"/>
              </a:rPr>
              <a:t>apabila</a:t>
            </a:r>
            <a:r>
              <a:rPr lang="en-AU" sz="2700" dirty="0">
                <a:latin typeface="+mn-lt"/>
              </a:rPr>
              <a:t> </a:t>
            </a:r>
            <a:r>
              <a:rPr lang="en-AU" sz="2700" dirty="0" err="1">
                <a:latin typeface="+mn-lt"/>
              </a:rPr>
              <a:t>kegiatan</a:t>
            </a:r>
            <a:r>
              <a:rPr lang="en-AU" sz="2700" dirty="0">
                <a:latin typeface="+mn-lt"/>
              </a:rPr>
              <a:t> </a:t>
            </a:r>
            <a:r>
              <a:rPr lang="en-AU" sz="2700" dirty="0" err="1">
                <a:latin typeface="+mn-lt"/>
              </a:rPr>
              <a:t>diletakkan</a:t>
            </a:r>
            <a:r>
              <a:rPr lang="en-AU" sz="2700" dirty="0">
                <a:latin typeface="+mn-lt"/>
              </a:rPr>
              <a:t> </a:t>
            </a:r>
            <a:r>
              <a:rPr lang="en-AU" sz="2700" dirty="0" err="1">
                <a:latin typeface="+mn-lt"/>
              </a:rPr>
              <a:t>sesuai</a:t>
            </a:r>
            <a:r>
              <a:rPr lang="en-AU" sz="2700" dirty="0">
                <a:latin typeface="+mn-lt"/>
              </a:rPr>
              <a:t> yang </a:t>
            </a:r>
            <a:r>
              <a:rPr lang="en-AU" sz="2700" dirty="0" err="1">
                <a:latin typeface="+mn-lt"/>
              </a:rPr>
              <a:t>seharusnya</a:t>
            </a:r>
            <a:r>
              <a:rPr lang="en-AU" sz="2700" dirty="0">
                <a:latin typeface="+mn-lt"/>
              </a:rPr>
              <a:t> </a:t>
            </a:r>
            <a:r>
              <a:rPr lang="en-AU" sz="2700" dirty="0" err="1">
                <a:latin typeface="+mn-lt"/>
              </a:rPr>
              <a:t>terjadi</a:t>
            </a:r>
            <a:r>
              <a:rPr lang="en-AU" sz="2700" dirty="0">
                <a:latin typeface="+mn-lt"/>
              </a:rPr>
              <a:t> </a:t>
            </a:r>
            <a:r>
              <a:rPr lang="en-AU" sz="2700" dirty="0" err="1">
                <a:latin typeface="+mn-lt"/>
              </a:rPr>
              <a:t>secara</a:t>
            </a:r>
            <a:r>
              <a:rPr lang="en-AU" sz="2700" dirty="0">
                <a:latin typeface="+mn-lt"/>
              </a:rPr>
              <a:t> </a:t>
            </a:r>
            <a:r>
              <a:rPr lang="en-AU" sz="2700" dirty="0" err="1">
                <a:latin typeface="+mn-lt"/>
              </a:rPr>
              <a:t>teori</a:t>
            </a:r>
            <a:r>
              <a:rPr lang="en-AU" sz="2700" dirty="0">
                <a:latin typeface="+mn-lt"/>
              </a:rPr>
              <a:t> </a:t>
            </a:r>
            <a:r>
              <a:rPr lang="en-AU" sz="2700" dirty="0" err="1">
                <a:latin typeface="+mn-lt"/>
              </a:rPr>
              <a:t>dibandingkan</a:t>
            </a:r>
            <a:r>
              <a:rPr lang="en-AU" sz="2700" dirty="0">
                <a:latin typeface="+mn-lt"/>
              </a:rPr>
              <a:t> </a:t>
            </a:r>
            <a:r>
              <a:rPr lang="en-AU" sz="2700" dirty="0" err="1">
                <a:latin typeface="+mn-lt"/>
              </a:rPr>
              <a:t>dengan</a:t>
            </a:r>
            <a:r>
              <a:rPr lang="en-AU" sz="2700" dirty="0">
                <a:latin typeface="+mn-lt"/>
              </a:rPr>
              <a:t> yang </a:t>
            </a:r>
            <a:r>
              <a:rPr lang="en-AU" sz="2700" dirty="0" err="1">
                <a:latin typeface="+mn-lt"/>
              </a:rPr>
              <a:t>sebenarnya</a:t>
            </a:r>
            <a:r>
              <a:rPr lang="en-AU" sz="2700" dirty="0">
                <a:latin typeface="+mn-lt"/>
              </a:rPr>
              <a:t> </a:t>
            </a:r>
            <a:r>
              <a:rPr lang="en-AU" sz="2700" dirty="0" err="1">
                <a:latin typeface="+mn-lt"/>
              </a:rPr>
              <a:t>terjadi</a:t>
            </a:r>
            <a:r>
              <a:rPr lang="en-AU" sz="2700" dirty="0">
                <a:latin typeface="+mn-lt"/>
              </a:rPr>
              <a:t> </a:t>
            </a:r>
            <a:r>
              <a:rPr lang="en-AU" sz="2700" dirty="0" err="1">
                <a:latin typeface="+mn-lt"/>
              </a:rPr>
              <a:t>pada</a:t>
            </a:r>
            <a:r>
              <a:rPr lang="en-AU" sz="2700" dirty="0">
                <a:latin typeface="+mn-lt"/>
              </a:rPr>
              <a:t> </a:t>
            </a:r>
            <a:r>
              <a:rPr lang="en-AU" sz="2700" dirty="0" err="1">
                <a:latin typeface="+mn-lt"/>
              </a:rPr>
              <a:t>praktiknya</a:t>
            </a:r>
            <a:r>
              <a:rPr lang="en-AU" sz="2700" dirty="0">
                <a:latin typeface="+mn-lt"/>
              </a:rPr>
              <a:t>? </a:t>
            </a:r>
            <a:endParaRPr lang="en-AU" sz="2700" dirty="0"/>
          </a:p>
        </p:txBody>
      </p:sp>
    </p:spTree>
    <p:extLst>
      <p:ext uri="{BB962C8B-B14F-4D97-AF65-F5344CB8AC3E}">
        <p14:creationId xmlns:p14="http://schemas.microsoft.com/office/powerpoint/2010/main" val="2645880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1005D">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700" b="1" dirty="0" err="1">
                <a:solidFill>
                  <a:srgbClr val="B1005D"/>
                </a:solidFill>
              </a:rPr>
              <a:t>Renungan</a:t>
            </a:r>
            <a:r>
              <a:rPr lang="en-AU" sz="2700" dirty="0"/>
              <a:t>: </a:t>
            </a:r>
            <a:r>
              <a:rPr lang="en-AU" sz="2700" dirty="0" err="1"/>
              <a:t>Mengeksplorasi</a:t>
            </a:r>
            <a:r>
              <a:rPr lang="en-AU" sz="2700" dirty="0"/>
              <a:t> </a:t>
            </a:r>
            <a:r>
              <a:rPr lang="en-AU" sz="2700" dirty="0" err="1"/>
              <a:t>apa</a:t>
            </a:r>
            <a:r>
              <a:rPr lang="en-AU" sz="2700" dirty="0"/>
              <a:t> yang </a:t>
            </a:r>
            <a:r>
              <a:rPr lang="en-AU" sz="2700" dirty="0" err="1"/>
              <a:t>terjadi</a:t>
            </a:r>
            <a:r>
              <a:rPr lang="en-AU" sz="2700" dirty="0"/>
              <a:t> </a:t>
            </a:r>
            <a:r>
              <a:rPr lang="en-AU" sz="2700" dirty="0" err="1"/>
              <a:t>saat</a:t>
            </a:r>
            <a:r>
              <a:rPr lang="en-AU" sz="2700" dirty="0"/>
              <a:t> </a:t>
            </a:r>
            <a:r>
              <a:rPr lang="en-AU" sz="2700" dirty="0" err="1"/>
              <a:t>ini</a:t>
            </a:r>
            <a:r>
              <a:rPr lang="en-AU" sz="2700" dirty="0"/>
              <a:t> di </a:t>
            </a:r>
            <a:r>
              <a:rPr lang="en-AU" sz="2700" dirty="0" err="1"/>
              <a:t>Pemerintah</a:t>
            </a:r>
            <a:r>
              <a:rPr lang="en-AU" sz="2700" dirty="0"/>
              <a:t> Daerah </a:t>
            </a:r>
            <a:r>
              <a:rPr lang="en-AU" sz="2700" dirty="0" err="1"/>
              <a:t>anda</a:t>
            </a:r>
            <a:r>
              <a:rPr lang="en-AU" sz="2700" dirty="0"/>
              <a:t> (</a:t>
            </a:r>
            <a:r>
              <a:rPr lang="en-AU" sz="2700" dirty="0" err="1"/>
              <a:t>atau</a:t>
            </a:r>
            <a:r>
              <a:rPr lang="en-AU" sz="2700" dirty="0"/>
              <a:t> </a:t>
            </a:r>
            <a:r>
              <a:rPr lang="en-AU" sz="2700" dirty="0" err="1"/>
              <a:t>pada</a:t>
            </a:r>
            <a:r>
              <a:rPr lang="en-AU" sz="2700" dirty="0"/>
              <a:t> </a:t>
            </a:r>
            <a:r>
              <a:rPr lang="en-AU" sz="2700" dirty="0" err="1"/>
              <a:t>Pemerintah</a:t>
            </a:r>
            <a:r>
              <a:rPr lang="en-AU" sz="2700" dirty="0"/>
              <a:t> Daerah </a:t>
            </a:r>
            <a:r>
              <a:rPr lang="en-AU" sz="2700" dirty="0" err="1"/>
              <a:t>umumnya</a:t>
            </a:r>
            <a:r>
              <a:rPr lang="en-AU" sz="2700" dirty="0"/>
              <a:t>)  </a:t>
            </a:r>
          </a:p>
        </p:txBody>
      </p:sp>
      <p:sp>
        <p:nvSpPr>
          <p:cNvPr id="3" name="Text Placeholder 2"/>
          <p:cNvSpPr>
            <a:spLocks noGrp="1"/>
          </p:cNvSpPr>
          <p:nvPr>
            <p:ph type="body" sz="quarter" idx="10"/>
          </p:nvPr>
        </p:nvSpPr>
        <p:spPr>
          <a:xfrm>
            <a:off x="319318" y="1498250"/>
            <a:ext cx="10021350" cy="5726957"/>
          </a:xfrm>
          <a:noFill/>
        </p:spPr>
        <p:txBody>
          <a:bodyPr/>
          <a:lstStyle/>
          <a:p>
            <a:pPr marL="521528" indent="-521528">
              <a:spcBef>
                <a:spcPts val="2852"/>
              </a:spcBef>
              <a:buFont typeface="Arial"/>
              <a:buChar char="•"/>
            </a:pPr>
            <a:r>
              <a:rPr lang="en-AU" dirty="0" err="1" smtClean="0"/>
              <a:t>Pertanyaan</a:t>
            </a:r>
            <a:r>
              <a:rPr lang="en-AU" dirty="0" smtClean="0"/>
              <a:t> </a:t>
            </a:r>
            <a:r>
              <a:rPr lang="en-AU" dirty="0" err="1" smtClean="0"/>
              <a:t>untuk</a:t>
            </a:r>
            <a:r>
              <a:rPr lang="en-AU" dirty="0" smtClean="0"/>
              <a:t> </a:t>
            </a:r>
            <a:r>
              <a:rPr lang="en-AU" dirty="0" err="1" smtClean="0"/>
              <a:t>diskusi</a:t>
            </a:r>
            <a:r>
              <a:rPr lang="en-AU" dirty="0" smtClean="0"/>
              <a:t>/</a:t>
            </a:r>
            <a:r>
              <a:rPr lang="en-AU" dirty="0" err="1" smtClean="0"/>
              <a:t>renungan</a:t>
            </a:r>
            <a:r>
              <a:rPr lang="en-AU" dirty="0" smtClean="0"/>
              <a:t>: </a:t>
            </a:r>
          </a:p>
          <a:p>
            <a:pPr marL="1369011" lvl="1" indent="-521528">
              <a:spcBef>
                <a:spcPts val="2852"/>
              </a:spcBef>
              <a:buFont typeface="Arial"/>
              <a:buChar char="•"/>
            </a:pPr>
            <a:r>
              <a:rPr lang="en-AU" dirty="0" err="1" smtClean="0">
                <a:latin typeface="+mn-lt"/>
              </a:rPr>
              <a:t>Apakah</a:t>
            </a:r>
            <a:r>
              <a:rPr lang="en-AU" dirty="0" smtClean="0">
                <a:latin typeface="+mn-lt"/>
              </a:rPr>
              <a:t> </a:t>
            </a:r>
            <a:r>
              <a:rPr lang="en-AU" dirty="0" err="1" smtClean="0">
                <a:latin typeface="+mn-lt"/>
              </a:rPr>
              <a:t>ada</a:t>
            </a:r>
            <a:r>
              <a:rPr lang="en-AU" dirty="0" smtClean="0">
                <a:latin typeface="+mn-lt"/>
              </a:rPr>
              <a:t> </a:t>
            </a:r>
            <a:r>
              <a:rPr lang="en-AU" dirty="0" err="1" smtClean="0">
                <a:latin typeface="+mn-lt"/>
              </a:rPr>
              <a:t>sesuatu</a:t>
            </a:r>
            <a:r>
              <a:rPr lang="en-AU" dirty="0" smtClean="0">
                <a:latin typeface="+mn-lt"/>
              </a:rPr>
              <a:t> yang di </a:t>
            </a:r>
            <a:r>
              <a:rPr lang="en-AU" dirty="0" err="1" smtClean="0">
                <a:latin typeface="+mn-lt"/>
              </a:rPr>
              <a:t>luar</a:t>
            </a:r>
            <a:r>
              <a:rPr lang="en-AU" dirty="0" smtClean="0">
                <a:latin typeface="+mn-lt"/>
              </a:rPr>
              <a:t> </a:t>
            </a:r>
            <a:r>
              <a:rPr lang="en-AU" dirty="0" err="1" smtClean="0">
                <a:latin typeface="+mn-lt"/>
              </a:rPr>
              <a:t>dugaan</a:t>
            </a:r>
            <a:r>
              <a:rPr lang="en-AU" dirty="0" smtClean="0">
                <a:latin typeface="+mn-lt"/>
              </a:rPr>
              <a:t> </a:t>
            </a:r>
            <a:r>
              <a:rPr lang="en-AU" dirty="0" err="1" smtClean="0">
                <a:latin typeface="+mn-lt"/>
              </a:rPr>
              <a:t>dari</a:t>
            </a:r>
            <a:r>
              <a:rPr lang="en-AU" dirty="0" smtClean="0">
                <a:latin typeface="+mn-lt"/>
              </a:rPr>
              <a:t> </a:t>
            </a:r>
            <a:r>
              <a:rPr lang="en-AU" dirty="0" err="1" smtClean="0">
                <a:latin typeface="+mn-lt"/>
              </a:rPr>
              <a:t>kegiatan</a:t>
            </a:r>
            <a:r>
              <a:rPr lang="en-AU" dirty="0" smtClean="0">
                <a:latin typeface="+mn-lt"/>
              </a:rPr>
              <a:t> </a:t>
            </a:r>
            <a:r>
              <a:rPr lang="en-AU" dirty="0" err="1" smtClean="0">
                <a:latin typeface="+mn-lt"/>
              </a:rPr>
              <a:t>ini</a:t>
            </a:r>
            <a:r>
              <a:rPr lang="en-AU" dirty="0" smtClean="0">
                <a:latin typeface="+mn-lt"/>
              </a:rPr>
              <a:t>? </a:t>
            </a:r>
          </a:p>
          <a:p>
            <a:pPr marL="1369011" lvl="1" indent="-521528">
              <a:spcBef>
                <a:spcPts val="2852"/>
              </a:spcBef>
              <a:buFont typeface="Arial"/>
              <a:buChar char="•"/>
            </a:pPr>
            <a:r>
              <a:rPr lang="en-AU" dirty="0" err="1" smtClean="0">
                <a:latin typeface="+mn-lt"/>
              </a:rPr>
              <a:t>Siapa</a:t>
            </a:r>
            <a:r>
              <a:rPr lang="en-AU" dirty="0" smtClean="0">
                <a:latin typeface="+mn-lt"/>
              </a:rPr>
              <a:t> yang paling </a:t>
            </a:r>
            <a:r>
              <a:rPr lang="en-AU" dirty="0" err="1" smtClean="0">
                <a:latin typeface="+mn-lt"/>
              </a:rPr>
              <a:t>banyak</a:t>
            </a:r>
            <a:r>
              <a:rPr lang="en-AU" dirty="0" smtClean="0">
                <a:latin typeface="+mn-lt"/>
              </a:rPr>
              <a:t> </a:t>
            </a:r>
            <a:r>
              <a:rPr lang="en-AU" dirty="0" err="1" smtClean="0">
                <a:latin typeface="+mn-lt"/>
              </a:rPr>
              <a:t>tanggung</a:t>
            </a:r>
            <a:r>
              <a:rPr lang="en-AU" dirty="0" smtClean="0">
                <a:latin typeface="+mn-lt"/>
              </a:rPr>
              <a:t> </a:t>
            </a:r>
            <a:r>
              <a:rPr lang="en-AU" dirty="0" err="1" smtClean="0">
                <a:latin typeface="+mn-lt"/>
              </a:rPr>
              <a:t>jawab</a:t>
            </a:r>
            <a:r>
              <a:rPr lang="en-AU" dirty="0" smtClean="0">
                <a:latin typeface="+mn-lt"/>
              </a:rPr>
              <a:t> </a:t>
            </a:r>
            <a:r>
              <a:rPr lang="en-AU" dirty="0" err="1" smtClean="0">
                <a:latin typeface="+mn-lt"/>
              </a:rPr>
              <a:t>diletakkan</a:t>
            </a:r>
            <a:r>
              <a:rPr lang="en-AU" dirty="0" smtClean="0">
                <a:latin typeface="+mn-lt"/>
              </a:rPr>
              <a:t> di </a:t>
            </a:r>
            <a:r>
              <a:rPr lang="en-AU" dirty="0" err="1" smtClean="0">
                <a:latin typeface="+mn-lt"/>
              </a:rPr>
              <a:t>sampingnya</a:t>
            </a:r>
            <a:r>
              <a:rPr lang="en-AU" dirty="0" smtClean="0">
                <a:latin typeface="+mn-lt"/>
              </a:rPr>
              <a:t>? </a:t>
            </a:r>
          </a:p>
          <a:p>
            <a:pPr marL="1369011" lvl="1" indent="-521528">
              <a:spcBef>
                <a:spcPts val="2852"/>
              </a:spcBef>
              <a:buFont typeface="Arial"/>
              <a:buChar char="•"/>
            </a:pPr>
            <a:r>
              <a:rPr lang="en-AU" dirty="0" err="1" smtClean="0">
                <a:latin typeface="+mn-lt"/>
              </a:rPr>
              <a:t>Siapa</a:t>
            </a:r>
            <a:r>
              <a:rPr lang="en-AU" dirty="0" smtClean="0">
                <a:latin typeface="+mn-lt"/>
              </a:rPr>
              <a:t>, </a:t>
            </a:r>
            <a:r>
              <a:rPr lang="en-AU" dirty="0" err="1" smtClean="0">
                <a:latin typeface="+mn-lt"/>
              </a:rPr>
              <a:t>selain</a:t>
            </a:r>
            <a:r>
              <a:rPr lang="en-AU" dirty="0" smtClean="0">
                <a:latin typeface="+mn-lt"/>
              </a:rPr>
              <a:t> KSM, yang </a:t>
            </a:r>
            <a:r>
              <a:rPr lang="en-AU" dirty="0" err="1" smtClean="0">
                <a:latin typeface="+mn-lt"/>
              </a:rPr>
              <a:t>memiliki</a:t>
            </a:r>
            <a:r>
              <a:rPr lang="en-AU" dirty="0" smtClean="0">
                <a:latin typeface="+mn-lt"/>
              </a:rPr>
              <a:t> </a:t>
            </a:r>
            <a:r>
              <a:rPr lang="en-AU" dirty="0" err="1" smtClean="0">
                <a:latin typeface="+mn-lt"/>
              </a:rPr>
              <a:t>tanggung</a:t>
            </a:r>
            <a:r>
              <a:rPr lang="en-AU" dirty="0" smtClean="0">
                <a:latin typeface="+mn-lt"/>
              </a:rPr>
              <a:t> </a:t>
            </a:r>
            <a:r>
              <a:rPr lang="en-AU" dirty="0" err="1" smtClean="0">
                <a:latin typeface="+mn-lt"/>
              </a:rPr>
              <a:t>jawab</a:t>
            </a:r>
            <a:r>
              <a:rPr lang="en-AU" dirty="0" smtClean="0">
                <a:latin typeface="+mn-lt"/>
              </a:rPr>
              <a:t>? </a:t>
            </a:r>
            <a:r>
              <a:rPr lang="en-AU" dirty="0" err="1" smtClean="0">
                <a:latin typeface="+mn-lt"/>
              </a:rPr>
              <a:t>Apa</a:t>
            </a:r>
            <a:r>
              <a:rPr lang="en-AU" dirty="0" smtClean="0">
                <a:latin typeface="+mn-lt"/>
              </a:rPr>
              <a:t> yang </a:t>
            </a:r>
            <a:r>
              <a:rPr lang="en-AU" dirty="0" err="1" smtClean="0">
                <a:latin typeface="+mn-lt"/>
              </a:rPr>
              <a:t>mereka</a:t>
            </a:r>
            <a:r>
              <a:rPr lang="en-AU" dirty="0" smtClean="0">
                <a:latin typeface="+mn-lt"/>
              </a:rPr>
              <a:t> </a:t>
            </a:r>
            <a:r>
              <a:rPr lang="en-AU" dirty="0" err="1" smtClean="0">
                <a:latin typeface="+mn-lt"/>
              </a:rPr>
              <a:t>lakukan</a:t>
            </a:r>
            <a:r>
              <a:rPr lang="en-AU" dirty="0" smtClean="0">
                <a:latin typeface="+mn-lt"/>
              </a:rPr>
              <a:t>? </a:t>
            </a:r>
          </a:p>
          <a:p>
            <a:pPr marL="521528" indent="-521528">
              <a:spcBef>
                <a:spcPts val="2852"/>
              </a:spcBef>
              <a:buFont typeface="Arial"/>
              <a:buChar char="•"/>
            </a:pPr>
            <a:r>
              <a:rPr lang="en-AU" dirty="0" err="1" smtClean="0"/>
              <a:t>Ambillah</a:t>
            </a:r>
            <a:r>
              <a:rPr lang="en-AU" dirty="0" smtClean="0"/>
              <a:t> </a:t>
            </a:r>
            <a:r>
              <a:rPr lang="en-AU" dirty="0" err="1" smtClean="0"/>
              <a:t>gambar</a:t>
            </a:r>
            <a:r>
              <a:rPr lang="en-AU" dirty="0" smtClean="0"/>
              <a:t> </a:t>
            </a:r>
            <a:r>
              <a:rPr lang="en-AU" dirty="0" err="1" smtClean="0"/>
              <a:t>papan</a:t>
            </a:r>
            <a:r>
              <a:rPr lang="en-AU" dirty="0" smtClean="0"/>
              <a:t> </a:t>
            </a:r>
            <a:r>
              <a:rPr lang="en-AU" dirty="0" err="1" smtClean="0"/>
              <a:t>permainan</a:t>
            </a:r>
            <a:r>
              <a:rPr lang="en-AU" dirty="0" smtClean="0"/>
              <a:t> </a:t>
            </a:r>
            <a:r>
              <a:rPr lang="en-AU" dirty="0" err="1"/>
              <a:t>a</a:t>
            </a:r>
            <a:r>
              <a:rPr lang="en-AU" dirty="0" err="1" smtClean="0"/>
              <a:t>nda</a:t>
            </a:r>
            <a:r>
              <a:rPr lang="en-AU" dirty="0" smtClean="0"/>
              <a:t> (</a:t>
            </a:r>
            <a:r>
              <a:rPr lang="en-AU" dirty="0" err="1" smtClean="0"/>
              <a:t>foto</a:t>
            </a:r>
            <a:r>
              <a:rPr lang="en-AU" dirty="0" smtClean="0"/>
              <a:t>)</a:t>
            </a:r>
            <a:endParaRPr lang="en-AU" dirty="0"/>
          </a:p>
          <a:p>
            <a:pPr>
              <a:spcBef>
                <a:spcPts val="2852"/>
              </a:spcBef>
            </a:pPr>
            <a:endParaRPr lang="en-AU" dirty="0"/>
          </a:p>
        </p:txBody>
      </p:sp>
    </p:spTree>
    <p:extLst>
      <p:ext uri="{BB962C8B-B14F-4D97-AF65-F5344CB8AC3E}">
        <p14:creationId xmlns:p14="http://schemas.microsoft.com/office/powerpoint/2010/main" val="1070548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2634386"/>
          </a:xfrm>
        </p:spPr>
        <p:txBody>
          <a:bodyPr>
            <a:noAutofit/>
          </a:bodyPr>
          <a:lstStyle/>
          <a:p>
            <a:r>
              <a:rPr lang="en-US" sz="6400" dirty="0"/>
              <a:t>3. SIAPA YANG HARUS MENJALANKAN TATA KELOLA? DAN BAGAIMANA? </a:t>
            </a:r>
          </a:p>
        </p:txBody>
      </p:sp>
      <p:sp>
        <p:nvSpPr>
          <p:cNvPr id="3" name="Content Placeholder 2"/>
          <p:cNvSpPr txBox="1">
            <a:spLocks/>
          </p:cNvSpPr>
          <p:nvPr/>
        </p:nvSpPr>
        <p:spPr>
          <a:xfrm>
            <a:off x="453938" y="3402568"/>
            <a:ext cx="9151842" cy="3505253"/>
          </a:xfrm>
          <a:prstGeom prst="rect">
            <a:avLst/>
          </a:prstGeom>
          <a:solidFill>
            <a:schemeClr val="lt1">
              <a:alpha val="82000"/>
            </a:schemeClr>
          </a:solidFill>
        </p:spPr>
        <p:txBody>
          <a:bodyPr lIns="104306" tIns="52153" rIns="104306" bIns="52153" anchor="ctr" anchorCtr="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5500" dirty="0" err="1"/>
              <a:t>Strategi</a:t>
            </a:r>
            <a:r>
              <a:rPr lang="en-AU" sz="5500" dirty="0"/>
              <a:t> </a:t>
            </a:r>
            <a:r>
              <a:rPr lang="en-AU" sz="5500" dirty="0" err="1"/>
              <a:t>untuk</a:t>
            </a:r>
            <a:r>
              <a:rPr lang="en-AU" sz="5500" dirty="0"/>
              <a:t> </a:t>
            </a:r>
            <a:r>
              <a:rPr lang="en-AU" sz="5500" dirty="0" err="1"/>
              <a:t>memperkuat</a:t>
            </a:r>
            <a:r>
              <a:rPr lang="en-AU" sz="5500" dirty="0"/>
              <a:t> </a:t>
            </a:r>
            <a:r>
              <a:rPr lang="en-AU" sz="5500" dirty="0" err="1"/>
              <a:t>pendekatan</a:t>
            </a:r>
            <a:r>
              <a:rPr lang="en-AU" sz="5500" dirty="0"/>
              <a:t> </a:t>
            </a:r>
            <a:r>
              <a:rPr lang="en-AU" sz="5500" b="1" dirty="0"/>
              <a:t>yang </a:t>
            </a:r>
            <a:r>
              <a:rPr lang="en-AU" sz="5500" b="1" dirty="0" err="1"/>
              <a:t>dipimpin</a:t>
            </a:r>
            <a:r>
              <a:rPr lang="en-AU" sz="5500" b="1" dirty="0"/>
              <a:t> KSM</a:t>
            </a:r>
            <a:endParaRPr lang="en-AU" sz="5500" dirty="0"/>
          </a:p>
        </p:txBody>
      </p:sp>
    </p:spTree>
    <p:extLst>
      <p:ext uri="{BB962C8B-B14F-4D97-AF65-F5344CB8AC3E}">
        <p14:creationId xmlns:p14="http://schemas.microsoft.com/office/powerpoint/2010/main" val="24976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24434" y="3009011"/>
            <a:ext cx="10116920" cy="1400381"/>
            <a:chOff x="190886" y="4745196"/>
            <a:chExt cx="8780934" cy="1371952"/>
          </a:xfrm>
        </p:grpSpPr>
        <p:sp>
          <p:nvSpPr>
            <p:cNvPr id="28" name="Down Arrow 27"/>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29" name="Down Arrow 28"/>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grpSp>
        <p:nvGrpSpPr>
          <p:cNvPr id="5" name="Group 4"/>
          <p:cNvGrpSpPr/>
          <p:nvPr/>
        </p:nvGrpSpPr>
        <p:grpSpPr>
          <a:xfrm>
            <a:off x="3331120" y="2860994"/>
            <a:ext cx="3492439" cy="1771514"/>
            <a:chOff x="2945705" y="450105"/>
            <a:chExt cx="2677914" cy="1606748"/>
          </a:xfrm>
          <a:solidFill>
            <a:schemeClr val="bg1">
              <a:lumMod val="65000"/>
              <a:alpha val="50000"/>
            </a:schemeClr>
          </a:solidFill>
        </p:grpSpPr>
        <p:sp>
          <p:nvSpPr>
            <p:cNvPr id="9" name="Rectangle 8"/>
            <p:cNvSpPr/>
            <p:nvPr/>
          </p:nvSpPr>
          <p:spPr>
            <a:xfrm>
              <a:off x="2945705" y="45010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6909668" y="2860994"/>
            <a:ext cx="3582377" cy="1771514"/>
            <a:chOff x="0" y="2324645"/>
            <a:chExt cx="2677914" cy="1606748"/>
          </a:xfrm>
          <a:solidFill>
            <a:schemeClr val="bg1">
              <a:lumMod val="65000"/>
              <a:alpha val="50000"/>
            </a:schemeClr>
          </a:solidFill>
        </p:grpSpPr>
        <p:sp>
          <p:nvSpPr>
            <p:cNvPr id="7" name="Rectangle 6"/>
            <p:cNvSpPr/>
            <p:nvPr/>
          </p:nvSpPr>
          <p:spPr>
            <a:xfrm>
              <a:off x="0" y="232464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5" name="Title 1"/>
          <p:cNvSpPr txBox="1">
            <a:spLocks/>
          </p:cNvSpPr>
          <p:nvPr/>
        </p:nvSpPr>
        <p:spPr>
          <a:xfrm>
            <a:off x="319042" y="321607"/>
            <a:ext cx="10022312" cy="973349"/>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Selanjutnya</a:t>
            </a:r>
            <a:r>
              <a:rPr lang="en-AU" dirty="0" smtClean="0"/>
              <a:t> </a:t>
            </a:r>
            <a:r>
              <a:rPr lang="en-AU" dirty="0" err="1" smtClean="0"/>
              <a:t>kita</a:t>
            </a:r>
            <a:r>
              <a:rPr lang="en-AU" dirty="0" smtClean="0"/>
              <a:t> </a:t>
            </a:r>
            <a:r>
              <a:rPr lang="en-AU" dirty="0" err="1" smtClean="0"/>
              <a:t>akan</a:t>
            </a:r>
            <a:r>
              <a:rPr lang="en-AU" dirty="0" smtClean="0"/>
              <a:t> </a:t>
            </a:r>
            <a:r>
              <a:rPr lang="en-AU" dirty="0" err="1" smtClean="0"/>
              <a:t>fokus</a:t>
            </a:r>
            <a:r>
              <a:rPr lang="en-AU" dirty="0" smtClean="0"/>
              <a:t> </a:t>
            </a:r>
            <a:r>
              <a:rPr lang="en-AU" dirty="0" err="1" smtClean="0"/>
              <a:t>pada</a:t>
            </a:r>
            <a:r>
              <a:rPr lang="en-AU" dirty="0" smtClean="0"/>
              <a:t> </a:t>
            </a:r>
            <a:r>
              <a:rPr lang="en-AU" dirty="0" err="1" smtClean="0"/>
              <a:t>mengapa</a:t>
            </a:r>
            <a:r>
              <a:rPr lang="en-AU" dirty="0" smtClean="0"/>
              <a:t> </a:t>
            </a:r>
            <a:r>
              <a:rPr lang="en-AU" dirty="0" err="1" smtClean="0"/>
              <a:t>dan</a:t>
            </a:r>
            <a:r>
              <a:rPr lang="en-AU" dirty="0" smtClean="0"/>
              <a:t> </a:t>
            </a:r>
            <a:r>
              <a:rPr lang="en-AU" dirty="0" err="1" smtClean="0"/>
              <a:t>bagaimana</a:t>
            </a:r>
            <a:r>
              <a:rPr lang="en-AU" dirty="0" smtClean="0"/>
              <a:t> </a:t>
            </a:r>
            <a:r>
              <a:rPr lang="en-AU" dirty="0" err="1" smtClean="0"/>
              <a:t>cara</a:t>
            </a:r>
            <a:r>
              <a:rPr lang="en-AU" dirty="0" smtClean="0"/>
              <a:t> </a:t>
            </a:r>
            <a:r>
              <a:rPr lang="en-AU" dirty="0" err="1" smtClean="0"/>
              <a:t>meningkatkan</a:t>
            </a:r>
            <a:r>
              <a:rPr lang="en-AU" dirty="0" smtClean="0"/>
              <a:t> </a:t>
            </a:r>
            <a:r>
              <a:rPr lang="en-AU" dirty="0" err="1" smtClean="0"/>
              <a:t>pendekatan</a:t>
            </a:r>
            <a:r>
              <a:rPr lang="en-AU" dirty="0" smtClean="0"/>
              <a:t> yang </a:t>
            </a:r>
            <a:r>
              <a:rPr lang="en-AU" dirty="0" err="1" smtClean="0"/>
              <a:t>dipimpin</a:t>
            </a:r>
            <a:r>
              <a:rPr lang="en-AU" dirty="0" smtClean="0"/>
              <a:t> KSM </a:t>
            </a:r>
            <a:r>
              <a:rPr lang="en-AU" dirty="0" err="1" smtClean="0"/>
              <a:t>untuk</a:t>
            </a:r>
            <a:r>
              <a:rPr lang="en-AU" dirty="0" smtClean="0"/>
              <a:t> </a:t>
            </a:r>
            <a:r>
              <a:rPr lang="en-AU" dirty="0" err="1" smtClean="0"/>
              <a:t>tata</a:t>
            </a:r>
            <a:r>
              <a:rPr lang="en-AU" dirty="0" smtClean="0"/>
              <a:t> </a:t>
            </a:r>
            <a:r>
              <a:rPr lang="en-AU" dirty="0" err="1" smtClean="0"/>
              <a:t>kelola</a:t>
            </a:r>
            <a:r>
              <a:rPr lang="en-AU" dirty="0" smtClean="0"/>
              <a:t> </a:t>
            </a:r>
            <a:r>
              <a:rPr lang="en-AU" dirty="0" err="1" smtClean="0"/>
              <a:t>sistem</a:t>
            </a:r>
            <a:r>
              <a:rPr lang="en-AU" dirty="0" smtClean="0"/>
              <a:t> </a:t>
            </a:r>
            <a:r>
              <a:rPr lang="en-AU" dirty="0" err="1" smtClean="0"/>
              <a:t>skala</a:t>
            </a:r>
            <a:r>
              <a:rPr lang="en-AU" dirty="0" smtClean="0"/>
              <a:t> </a:t>
            </a:r>
            <a:r>
              <a:rPr lang="en-AU" dirty="0" err="1" smtClean="0"/>
              <a:t>lokal</a:t>
            </a:r>
            <a:r>
              <a:rPr lang="en-AU" dirty="0" smtClean="0"/>
              <a:t>. </a:t>
            </a:r>
            <a:endParaRPr lang="en-AU" dirty="0"/>
          </a:p>
        </p:txBody>
      </p:sp>
      <p:grpSp>
        <p:nvGrpSpPr>
          <p:cNvPr id="16" name="Group 15"/>
          <p:cNvGrpSpPr/>
          <p:nvPr/>
        </p:nvGrpSpPr>
        <p:grpSpPr>
          <a:xfrm>
            <a:off x="232934" y="2865502"/>
            <a:ext cx="3033604" cy="1771514"/>
            <a:chOff x="0" y="450105"/>
            <a:chExt cx="2677914" cy="1606748"/>
          </a:xfrm>
        </p:grpSpPr>
        <p:sp>
          <p:nvSpPr>
            <p:cNvPr id="17" name="Rectangle 16"/>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8" name="Rectangle 17"/>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Tree>
    <p:extLst>
      <p:ext uri="{BB962C8B-B14F-4D97-AF65-F5344CB8AC3E}">
        <p14:creationId xmlns:p14="http://schemas.microsoft.com/office/powerpoint/2010/main" val="3406292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16" name="Rectangle 15"/>
          <p:cNvSpPr/>
          <p:nvPr/>
        </p:nvSpPr>
        <p:spPr>
          <a:xfrm>
            <a:off x="160626" y="1833862"/>
            <a:ext cx="3166210" cy="3897762"/>
          </a:xfrm>
          <a:prstGeom prst="rect">
            <a:avLst/>
          </a:prstGeom>
          <a:solidFill>
            <a:srgbClr val="E2856F">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defTabSz="1571828">
              <a:lnSpc>
                <a:spcPct val="90000"/>
              </a:lnSpc>
              <a:spcBef>
                <a:spcPct val="0"/>
              </a:spcBef>
              <a:spcAft>
                <a:spcPct val="35000"/>
              </a:spcAft>
            </a:pPr>
            <a:r>
              <a:rPr lang="en-AU" sz="4100" dirty="0" err="1"/>
              <a:t>Kewenangan</a:t>
            </a:r>
            <a:r>
              <a:rPr lang="en-AU" sz="4100" dirty="0"/>
              <a:t> </a:t>
            </a:r>
            <a:r>
              <a:rPr lang="en-AU" sz="4100" dirty="0" err="1"/>
              <a:t>penetapan</a:t>
            </a:r>
            <a:r>
              <a:rPr lang="en-AU" sz="4100" dirty="0"/>
              <a:t> </a:t>
            </a:r>
            <a:r>
              <a:rPr lang="en-AU" sz="4100" dirty="0" err="1"/>
              <a:t>tarif</a:t>
            </a:r>
            <a:r>
              <a:rPr lang="en-AU" sz="4100" dirty="0"/>
              <a:t> </a:t>
            </a:r>
            <a:r>
              <a:rPr lang="en-AU" sz="4100" dirty="0" err="1"/>
              <a:t>dan</a:t>
            </a:r>
            <a:r>
              <a:rPr lang="en-AU" sz="4100" dirty="0"/>
              <a:t> </a:t>
            </a:r>
            <a:r>
              <a:rPr lang="en-AU" sz="4100" dirty="0" err="1"/>
              <a:t>pemungutan</a:t>
            </a:r>
            <a:r>
              <a:rPr lang="en-AU" sz="4100" dirty="0"/>
              <a:t> </a:t>
            </a:r>
            <a:r>
              <a:rPr lang="en-AU" sz="4100" dirty="0" err="1"/>
              <a:t>iuran</a:t>
            </a:r>
            <a:endParaRPr lang="en-AU" sz="4100" dirty="0"/>
          </a:p>
        </p:txBody>
      </p:sp>
      <p:sp>
        <p:nvSpPr>
          <p:cNvPr id="17" name="Rectangle 16"/>
          <p:cNvSpPr/>
          <p:nvPr/>
        </p:nvSpPr>
        <p:spPr>
          <a:xfrm>
            <a:off x="3505059" y="1833862"/>
            <a:ext cx="3326836" cy="3897762"/>
          </a:xfrm>
          <a:prstGeom prst="rect">
            <a:avLst/>
          </a:prstGeom>
          <a:solidFill>
            <a:srgbClr val="E2856F">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Mencocokkan</a:t>
            </a:r>
            <a:r>
              <a:rPr lang="en-AU" sz="4100" dirty="0"/>
              <a:t> </a:t>
            </a:r>
            <a:r>
              <a:rPr lang="en-AU" sz="4100" dirty="0" err="1"/>
              <a:t>pembiayaan</a:t>
            </a:r>
            <a:r>
              <a:rPr lang="en-AU" sz="4100" dirty="0"/>
              <a:t> </a:t>
            </a:r>
            <a:r>
              <a:rPr lang="en-AU" sz="4100" dirty="0" err="1"/>
              <a:t>inovatif</a:t>
            </a:r>
            <a:r>
              <a:rPr lang="en-AU" sz="4100" dirty="0"/>
              <a:t> </a:t>
            </a:r>
            <a:r>
              <a:rPr lang="en-AU" sz="4100" dirty="0" err="1"/>
              <a:t>sesuai</a:t>
            </a:r>
            <a:r>
              <a:rPr lang="en-AU" sz="4100" dirty="0"/>
              <a:t> </a:t>
            </a:r>
            <a:r>
              <a:rPr lang="en-AU" sz="4100" dirty="0" err="1"/>
              <a:t>kebutuhan</a:t>
            </a:r>
            <a:endParaRPr lang="en-AU" sz="4100" dirty="0"/>
          </a:p>
        </p:txBody>
      </p:sp>
      <p:sp>
        <p:nvSpPr>
          <p:cNvPr id="18" name="Rectangle 17"/>
          <p:cNvSpPr/>
          <p:nvPr/>
        </p:nvSpPr>
        <p:spPr>
          <a:xfrm>
            <a:off x="6990315" y="1833862"/>
            <a:ext cx="3524861" cy="3897762"/>
          </a:xfrm>
          <a:prstGeom prst="rect">
            <a:avLst/>
          </a:prstGeom>
          <a:solidFill>
            <a:srgbClr val="E2856F">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Membina</a:t>
            </a:r>
            <a:r>
              <a:rPr lang="en-AU" sz="4100" dirty="0"/>
              <a:t> </a:t>
            </a:r>
            <a:r>
              <a:rPr lang="en-AU" sz="4100" dirty="0" err="1"/>
              <a:t>wirausaha</a:t>
            </a:r>
            <a:r>
              <a:rPr lang="en-AU" sz="4100" dirty="0"/>
              <a:t> </a:t>
            </a:r>
            <a:r>
              <a:rPr lang="en-AU" sz="4100" dirty="0" err="1"/>
              <a:t>inovasi</a:t>
            </a:r>
            <a:endParaRPr lang="en-AU" sz="4100" dirty="0"/>
          </a:p>
        </p:txBody>
      </p:sp>
    </p:spTree>
    <p:extLst>
      <p:ext uri="{BB962C8B-B14F-4D97-AF65-F5344CB8AC3E}">
        <p14:creationId xmlns:p14="http://schemas.microsoft.com/office/powerpoint/2010/main" val="2415188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16" name="Rectangle 15"/>
          <p:cNvSpPr/>
          <p:nvPr/>
        </p:nvSpPr>
        <p:spPr>
          <a:xfrm>
            <a:off x="160626" y="1833862"/>
            <a:ext cx="3166210" cy="3897762"/>
          </a:xfrm>
          <a:prstGeom prst="rect">
            <a:avLst/>
          </a:prstGeom>
          <a:solidFill>
            <a:srgbClr val="E2856F">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defTabSz="1571828">
              <a:lnSpc>
                <a:spcPct val="90000"/>
              </a:lnSpc>
              <a:spcBef>
                <a:spcPct val="0"/>
              </a:spcBef>
              <a:spcAft>
                <a:spcPct val="35000"/>
              </a:spcAft>
            </a:pPr>
            <a:r>
              <a:rPr lang="en-AU" sz="4100" dirty="0" err="1"/>
              <a:t>Kewenangan</a:t>
            </a:r>
            <a:r>
              <a:rPr lang="en-AU" sz="4100" dirty="0"/>
              <a:t> </a:t>
            </a:r>
            <a:r>
              <a:rPr lang="en-AU" sz="4100" dirty="0" err="1"/>
              <a:t>penetapan</a:t>
            </a:r>
            <a:r>
              <a:rPr lang="en-AU" sz="4100" dirty="0"/>
              <a:t> </a:t>
            </a:r>
            <a:r>
              <a:rPr lang="en-AU" sz="4100" dirty="0" err="1"/>
              <a:t>tarif</a:t>
            </a:r>
            <a:r>
              <a:rPr lang="en-AU" sz="4100" dirty="0"/>
              <a:t> </a:t>
            </a:r>
            <a:r>
              <a:rPr lang="en-AU" sz="4100" dirty="0" err="1"/>
              <a:t>dan</a:t>
            </a:r>
            <a:r>
              <a:rPr lang="en-AU" sz="4100" dirty="0"/>
              <a:t> </a:t>
            </a:r>
            <a:r>
              <a:rPr lang="en-AU" sz="4100" dirty="0" err="1"/>
              <a:t>pemungutan</a:t>
            </a:r>
            <a:r>
              <a:rPr lang="en-AU" sz="4100" dirty="0"/>
              <a:t> </a:t>
            </a:r>
            <a:r>
              <a:rPr lang="en-AU" sz="4100" dirty="0" err="1"/>
              <a:t>iuran</a:t>
            </a:r>
            <a:endParaRPr lang="en-AU" sz="4100" dirty="0"/>
          </a:p>
        </p:txBody>
      </p:sp>
      <p:sp>
        <p:nvSpPr>
          <p:cNvPr id="2" name="TextBox 1"/>
          <p:cNvSpPr txBox="1"/>
          <p:nvPr/>
        </p:nvSpPr>
        <p:spPr>
          <a:xfrm>
            <a:off x="3665283" y="1932607"/>
            <a:ext cx="6676072" cy="5056135"/>
          </a:xfrm>
          <a:prstGeom prst="rect">
            <a:avLst/>
          </a:prstGeom>
          <a:noFill/>
        </p:spPr>
        <p:txBody>
          <a:bodyPr wrap="square" lIns="104306" tIns="52153" rIns="104306" bIns="52153" rtlCol="0" anchor="ctr" anchorCtr="0">
            <a:spAutoFit/>
          </a:bodyPr>
          <a:lstStyle/>
          <a:p>
            <a:r>
              <a:rPr lang="en-AU" sz="2700" dirty="0" err="1">
                <a:solidFill>
                  <a:schemeClr val="tx1">
                    <a:lumMod val="75000"/>
                    <a:lumOff val="25000"/>
                  </a:schemeClr>
                </a:solidFill>
              </a:rPr>
              <a:t>Formalisasi</a:t>
            </a:r>
            <a:r>
              <a:rPr lang="en-AU" sz="2700" dirty="0">
                <a:solidFill>
                  <a:schemeClr val="tx1">
                    <a:lumMod val="75000"/>
                    <a:lumOff val="25000"/>
                  </a:schemeClr>
                </a:solidFill>
              </a:rPr>
              <a:t> </a:t>
            </a:r>
            <a:r>
              <a:rPr lang="en-AU" sz="2700" dirty="0" err="1">
                <a:solidFill>
                  <a:schemeClr val="tx1">
                    <a:lumMod val="75000"/>
                    <a:lumOff val="25000"/>
                  </a:schemeClr>
                </a:solidFill>
              </a:rPr>
              <a:t>besaran</a:t>
            </a:r>
            <a:r>
              <a:rPr lang="en-AU" sz="2700" dirty="0">
                <a:solidFill>
                  <a:schemeClr val="tx1">
                    <a:lumMod val="75000"/>
                    <a:lumOff val="25000"/>
                  </a:schemeClr>
                </a:solidFill>
              </a:rPr>
              <a:t> </a:t>
            </a:r>
            <a:r>
              <a:rPr lang="en-AU" sz="2700" dirty="0" err="1">
                <a:solidFill>
                  <a:schemeClr val="tx1">
                    <a:lumMod val="75000"/>
                    <a:lumOff val="25000"/>
                  </a:schemeClr>
                </a:solidFill>
              </a:rPr>
              <a:t>iuran</a:t>
            </a:r>
            <a:r>
              <a:rPr lang="en-AU" sz="2700" dirty="0">
                <a:solidFill>
                  <a:schemeClr val="tx1">
                    <a:lumMod val="75000"/>
                    <a:lumOff val="25000"/>
                  </a:schemeClr>
                </a:solidFill>
              </a:rPr>
              <a:t>: </a:t>
            </a:r>
          </a:p>
          <a:p>
            <a:pPr marL="521528" indent="-521528">
              <a:buFont typeface="Arial"/>
              <a:buChar char="•"/>
            </a:pPr>
            <a:r>
              <a:rPr lang="en-AU" sz="2300" dirty="0" err="1">
                <a:solidFill>
                  <a:schemeClr val="tx1">
                    <a:lumMod val="75000"/>
                    <a:lumOff val="25000"/>
                  </a:schemeClr>
                </a:solidFill>
              </a:rPr>
              <a:t>Siapa</a:t>
            </a:r>
            <a:r>
              <a:rPr lang="en-AU" sz="2300" dirty="0">
                <a:solidFill>
                  <a:schemeClr val="tx1">
                    <a:lumMod val="75000"/>
                    <a:lumOff val="25000"/>
                  </a:schemeClr>
                </a:solidFill>
              </a:rPr>
              <a:t> yang </a:t>
            </a:r>
            <a:r>
              <a:rPr lang="en-AU" sz="2300" dirty="0" err="1">
                <a:solidFill>
                  <a:schemeClr val="tx1">
                    <a:lumMod val="75000"/>
                    <a:lumOff val="25000"/>
                  </a:schemeClr>
                </a:solidFill>
              </a:rPr>
              <a:t>saat</a:t>
            </a:r>
            <a:r>
              <a:rPr lang="en-AU" sz="2300" dirty="0">
                <a:solidFill>
                  <a:schemeClr val="tx1">
                    <a:lumMod val="75000"/>
                    <a:lumOff val="25000"/>
                  </a:schemeClr>
                </a:solidFill>
              </a:rPr>
              <a:t> </a:t>
            </a:r>
            <a:r>
              <a:rPr lang="en-AU" sz="2300" dirty="0" err="1">
                <a:solidFill>
                  <a:schemeClr val="tx1">
                    <a:lumMod val="75000"/>
                    <a:lumOff val="25000"/>
                  </a:schemeClr>
                </a:solidFill>
              </a:rPr>
              <a:t>ini</a:t>
            </a:r>
            <a:r>
              <a:rPr lang="en-AU" sz="2300" dirty="0">
                <a:solidFill>
                  <a:schemeClr val="tx1">
                    <a:lumMod val="75000"/>
                    <a:lumOff val="25000"/>
                  </a:schemeClr>
                </a:solidFill>
              </a:rPr>
              <a:t> </a:t>
            </a:r>
            <a:r>
              <a:rPr lang="en-AU" sz="2300" dirty="0" err="1">
                <a:solidFill>
                  <a:schemeClr val="tx1">
                    <a:lumMod val="75000"/>
                    <a:lumOff val="25000"/>
                  </a:schemeClr>
                </a:solidFill>
              </a:rPr>
              <a:t>menetapkan</a:t>
            </a:r>
            <a:r>
              <a:rPr lang="en-AU" sz="2300" dirty="0">
                <a:solidFill>
                  <a:schemeClr val="tx1">
                    <a:lumMod val="75000"/>
                    <a:lumOff val="25000"/>
                  </a:schemeClr>
                </a:solidFill>
              </a:rPr>
              <a:t> </a:t>
            </a:r>
            <a:r>
              <a:rPr lang="en-AU" sz="2300" dirty="0" err="1">
                <a:solidFill>
                  <a:schemeClr val="tx1">
                    <a:lumMod val="75000"/>
                    <a:lumOff val="25000"/>
                  </a:schemeClr>
                </a:solidFill>
              </a:rPr>
              <a:t>iuran</a:t>
            </a:r>
            <a:r>
              <a:rPr lang="en-AU" sz="2300" dirty="0">
                <a:solidFill>
                  <a:schemeClr val="tx1">
                    <a:lumMod val="75000"/>
                    <a:lumOff val="25000"/>
                  </a:schemeClr>
                </a:solidFill>
              </a:rPr>
              <a:t> </a:t>
            </a:r>
            <a:r>
              <a:rPr lang="en-AU" sz="2300" dirty="0" err="1">
                <a:solidFill>
                  <a:schemeClr val="tx1">
                    <a:lumMod val="75000"/>
                    <a:lumOff val="25000"/>
                  </a:schemeClr>
                </a:solidFill>
              </a:rPr>
              <a:t>dan</a:t>
            </a:r>
            <a:r>
              <a:rPr lang="en-AU" sz="2300" dirty="0">
                <a:solidFill>
                  <a:schemeClr val="tx1">
                    <a:lumMod val="75000"/>
                    <a:lumOff val="25000"/>
                  </a:schemeClr>
                </a:solidFill>
              </a:rPr>
              <a:t> </a:t>
            </a:r>
            <a:r>
              <a:rPr lang="en-AU" sz="2300" dirty="0" err="1">
                <a:solidFill>
                  <a:schemeClr val="tx1">
                    <a:lumMod val="75000"/>
                    <a:lumOff val="25000"/>
                  </a:schemeClr>
                </a:solidFill>
              </a:rPr>
              <a:t>berapa</a:t>
            </a:r>
            <a:r>
              <a:rPr lang="en-AU" sz="2300" dirty="0">
                <a:solidFill>
                  <a:schemeClr val="tx1">
                    <a:lumMod val="75000"/>
                    <a:lumOff val="25000"/>
                  </a:schemeClr>
                </a:solidFill>
              </a:rPr>
              <a:t> </a:t>
            </a:r>
            <a:r>
              <a:rPr lang="en-AU" sz="2300" dirty="0" err="1">
                <a:solidFill>
                  <a:schemeClr val="tx1">
                    <a:lumMod val="75000"/>
                    <a:lumOff val="25000"/>
                  </a:schemeClr>
                </a:solidFill>
              </a:rPr>
              <a:t>besar</a:t>
            </a:r>
            <a:r>
              <a:rPr lang="en-AU" sz="2300" dirty="0">
                <a:solidFill>
                  <a:schemeClr val="tx1">
                    <a:lumMod val="75000"/>
                    <a:lumOff val="25000"/>
                  </a:schemeClr>
                </a:solidFill>
              </a:rPr>
              <a:t> </a:t>
            </a:r>
            <a:r>
              <a:rPr lang="en-AU" sz="2300" dirty="0" err="1">
                <a:solidFill>
                  <a:schemeClr val="tx1">
                    <a:lumMod val="75000"/>
                    <a:lumOff val="25000"/>
                  </a:schemeClr>
                </a:solidFill>
              </a:rPr>
              <a:t>kewenangan</a:t>
            </a:r>
            <a:r>
              <a:rPr lang="en-AU" sz="2300" dirty="0">
                <a:solidFill>
                  <a:schemeClr val="tx1">
                    <a:lumMod val="75000"/>
                    <a:lumOff val="25000"/>
                  </a:schemeClr>
                </a:solidFill>
              </a:rPr>
              <a:t> yang </a:t>
            </a:r>
            <a:r>
              <a:rPr lang="en-AU" sz="2300" dirty="0" err="1">
                <a:solidFill>
                  <a:schemeClr val="tx1">
                    <a:lumMod val="75000"/>
                    <a:lumOff val="25000"/>
                  </a:schemeClr>
                </a:solidFill>
              </a:rPr>
              <a:t>mereka</a:t>
            </a:r>
            <a:r>
              <a:rPr lang="en-AU" sz="2300" dirty="0">
                <a:solidFill>
                  <a:schemeClr val="tx1">
                    <a:lumMod val="75000"/>
                    <a:lumOff val="25000"/>
                  </a:schemeClr>
                </a:solidFill>
              </a:rPr>
              <a:t> </a:t>
            </a:r>
            <a:r>
              <a:rPr lang="en-AU" sz="2300" dirty="0" err="1">
                <a:solidFill>
                  <a:schemeClr val="tx1">
                    <a:lumMod val="75000"/>
                    <a:lumOff val="25000"/>
                  </a:schemeClr>
                </a:solidFill>
              </a:rPr>
              <a:t>miliki</a:t>
            </a:r>
            <a:r>
              <a:rPr lang="en-AU" sz="2300" dirty="0">
                <a:solidFill>
                  <a:schemeClr val="tx1">
                    <a:lumMod val="75000"/>
                    <a:lumOff val="25000"/>
                  </a:schemeClr>
                </a:solidFill>
              </a:rPr>
              <a:t>? </a:t>
            </a:r>
          </a:p>
          <a:p>
            <a:pPr marL="521528" indent="-521528">
              <a:buFont typeface="Arial"/>
              <a:buChar char="•"/>
            </a:pPr>
            <a:r>
              <a:rPr lang="en-AU" sz="2300" dirty="0" err="1">
                <a:solidFill>
                  <a:schemeClr val="tx1">
                    <a:lumMod val="75000"/>
                    <a:lumOff val="25000"/>
                  </a:schemeClr>
                </a:solidFill>
              </a:rPr>
              <a:t>Siapa</a:t>
            </a:r>
            <a:r>
              <a:rPr lang="en-AU" sz="2300" dirty="0">
                <a:solidFill>
                  <a:schemeClr val="tx1">
                    <a:lumMod val="75000"/>
                    <a:lumOff val="25000"/>
                  </a:schemeClr>
                </a:solidFill>
              </a:rPr>
              <a:t> yang </a:t>
            </a:r>
            <a:r>
              <a:rPr lang="en-AU" sz="2300" dirty="0" err="1">
                <a:solidFill>
                  <a:schemeClr val="tx1">
                    <a:lumMod val="75000"/>
                    <a:lumOff val="25000"/>
                  </a:schemeClr>
                </a:solidFill>
              </a:rPr>
              <a:t>kewenangannya</a:t>
            </a:r>
            <a:r>
              <a:rPr lang="en-AU" sz="2300" dirty="0">
                <a:solidFill>
                  <a:schemeClr val="tx1">
                    <a:lumMod val="75000"/>
                    <a:lumOff val="25000"/>
                  </a:schemeClr>
                </a:solidFill>
              </a:rPr>
              <a:t> </a:t>
            </a:r>
            <a:r>
              <a:rPr lang="en-AU" sz="2300" dirty="0" err="1">
                <a:solidFill>
                  <a:schemeClr val="tx1">
                    <a:lumMod val="75000"/>
                    <a:lumOff val="25000"/>
                  </a:schemeClr>
                </a:solidFill>
              </a:rPr>
              <a:t>cukup</a:t>
            </a:r>
            <a:r>
              <a:rPr lang="en-AU" sz="2300" dirty="0">
                <a:solidFill>
                  <a:schemeClr val="tx1">
                    <a:lumMod val="75000"/>
                    <a:lumOff val="25000"/>
                  </a:schemeClr>
                </a:solidFill>
              </a:rPr>
              <a:t> </a:t>
            </a:r>
            <a:r>
              <a:rPr lang="en-AU" sz="2300" dirty="0" err="1">
                <a:solidFill>
                  <a:schemeClr val="tx1">
                    <a:lumMod val="75000"/>
                    <a:lumOff val="25000"/>
                  </a:schemeClr>
                </a:solidFill>
              </a:rPr>
              <a:t>kuat</a:t>
            </a:r>
            <a:r>
              <a:rPr lang="en-AU" sz="2300" dirty="0">
                <a:solidFill>
                  <a:schemeClr val="tx1">
                    <a:lumMod val="75000"/>
                    <a:lumOff val="25000"/>
                  </a:schemeClr>
                </a:solidFill>
              </a:rPr>
              <a:t> </a:t>
            </a:r>
            <a:r>
              <a:rPr lang="en-AU" sz="2300" dirty="0" err="1">
                <a:solidFill>
                  <a:schemeClr val="tx1">
                    <a:lumMod val="75000"/>
                    <a:lumOff val="25000"/>
                  </a:schemeClr>
                </a:solidFill>
              </a:rPr>
              <a:t>untuk</a:t>
            </a:r>
            <a:r>
              <a:rPr lang="en-AU" sz="2300" dirty="0">
                <a:solidFill>
                  <a:schemeClr val="tx1">
                    <a:lumMod val="75000"/>
                    <a:lumOff val="25000"/>
                  </a:schemeClr>
                </a:solidFill>
              </a:rPr>
              <a:t> </a:t>
            </a:r>
            <a:r>
              <a:rPr lang="en-AU" sz="2300" dirty="0" err="1">
                <a:solidFill>
                  <a:schemeClr val="tx1">
                    <a:lumMod val="75000"/>
                    <a:lumOff val="25000"/>
                  </a:schemeClr>
                </a:solidFill>
              </a:rPr>
              <a:t>menetapkan</a:t>
            </a:r>
            <a:r>
              <a:rPr lang="en-AU" sz="2300" dirty="0">
                <a:solidFill>
                  <a:schemeClr val="tx1">
                    <a:lumMod val="75000"/>
                    <a:lumOff val="25000"/>
                  </a:schemeClr>
                </a:solidFill>
              </a:rPr>
              <a:t> </a:t>
            </a:r>
            <a:r>
              <a:rPr lang="en-AU" sz="2300" dirty="0" err="1">
                <a:solidFill>
                  <a:schemeClr val="tx1">
                    <a:lumMod val="75000"/>
                    <a:lumOff val="25000"/>
                  </a:schemeClr>
                </a:solidFill>
              </a:rPr>
              <a:t>iuran</a:t>
            </a:r>
            <a:r>
              <a:rPr lang="en-AU" sz="2300" dirty="0">
                <a:solidFill>
                  <a:schemeClr val="tx1">
                    <a:lumMod val="75000"/>
                    <a:lumOff val="25000"/>
                  </a:schemeClr>
                </a:solidFill>
              </a:rPr>
              <a:t> yang </a:t>
            </a:r>
            <a:r>
              <a:rPr lang="en-AU" sz="2300" dirty="0" err="1">
                <a:solidFill>
                  <a:schemeClr val="tx1">
                    <a:lumMod val="75000"/>
                    <a:lumOff val="25000"/>
                  </a:schemeClr>
                </a:solidFill>
              </a:rPr>
              <a:t>lebih</a:t>
            </a:r>
            <a:r>
              <a:rPr lang="en-AU" sz="2300" dirty="0">
                <a:solidFill>
                  <a:schemeClr val="tx1">
                    <a:lumMod val="75000"/>
                    <a:lumOff val="25000"/>
                  </a:schemeClr>
                </a:solidFill>
              </a:rPr>
              <a:t> </a:t>
            </a:r>
            <a:r>
              <a:rPr lang="en-AU" sz="2300" dirty="0" err="1">
                <a:solidFill>
                  <a:schemeClr val="tx1">
                    <a:lumMod val="75000"/>
                    <a:lumOff val="25000"/>
                  </a:schemeClr>
                </a:solidFill>
              </a:rPr>
              <a:t>tinggi</a:t>
            </a:r>
            <a:r>
              <a:rPr lang="en-AU" sz="2300" dirty="0">
                <a:solidFill>
                  <a:schemeClr val="tx1">
                    <a:lumMod val="75000"/>
                    <a:lumOff val="25000"/>
                  </a:schemeClr>
                </a:solidFill>
              </a:rPr>
              <a:t> </a:t>
            </a:r>
            <a:r>
              <a:rPr lang="en-AU" sz="2300" dirty="0" err="1">
                <a:solidFill>
                  <a:schemeClr val="tx1">
                    <a:lumMod val="75000"/>
                    <a:lumOff val="25000"/>
                  </a:schemeClr>
                </a:solidFill>
              </a:rPr>
              <a:t>dan</a:t>
            </a:r>
            <a:r>
              <a:rPr lang="en-AU" sz="2300" dirty="0">
                <a:solidFill>
                  <a:schemeClr val="tx1">
                    <a:lumMod val="75000"/>
                    <a:lumOff val="25000"/>
                  </a:schemeClr>
                </a:solidFill>
              </a:rPr>
              <a:t> </a:t>
            </a:r>
            <a:r>
              <a:rPr lang="en-AU" sz="2300" dirty="0" err="1">
                <a:solidFill>
                  <a:schemeClr val="tx1">
                    <a:lumMod val="75000"/>
                    <a:lumOff val="25000"/>
                  </a:schemeClr>
                </a:solidFill>
              </a:rPr>
              <a:t>memberi</a:t>
            </a:r>
            <a:r>
              <a:rPr lang="en-AU" sz="2300" dirty="0">
                <a:solidFill>
                  <a:schemeClr val="tx1">
                    <a:lumMod val="75000"/>
                    <a:lumOff val="25000"/>
                  </a:schemeClr>
                </a:solidFill>
              </a:rPr>
              <a:t> </a:t>
            </a:r>
            <a:r>
              <a:rPr lang="en-AU" sz="2300" dirty="0" err="1">
                <a:solidFill>
                  <a:schemeClr val="tx1">
                    <a:lumMod val="75000"/>
                    <a:lumOff val="25000"/>
                  </a:schemeClr>
                </a:solidFill>
              </a:rPr>
              <a:t>insentif</a:t>
            </a:r>
            <a:r>
              <a:rPr lang="en-AU" sz="2300" dirty="0">
                <a:solidFill>
                  <a:schemeClr val="tx1">
                    <a:lumMod val="75000"/>
                    <a:lumOff val="25000"/>
                  </a:schemeClr>
                </a:solidFill>
              </a:rPr>
              <a:t> </a:t>
            </a:r>
            <a:r>
              <a:rPr lang="en-AU" sz="2300" dirty="0" err="1">
                <a:solidFill>
                  <a:schemeClr val="tx1">
                    <a:lumMod val="75000"/>
                    <a:lumOff val="25000"/>
                  </a:schemeClr>
                </a:solidFill>
              </a:rPr>
              <a:t>bagi</a:t>
            </a:r>
            <a:r>
              <a:rPr lang="en-AU" sz="2300" dirty="0">
                <a:solidFill>
                  <a:schemeClr val="tx1">
                    <a:lumMod val="75000"/>
                    <a:lumOff val="25000"/>
                  </a:schemeClr>
                </a:solidFill>
              </a:rPr>
              <a:t> </a:t>
            </a:r>
            <a:r>
              <a:rPr lang="en-AU" sz="2300" dirty="0" err="1">
                <a:solidFill>
                  <a:schemeClr val="tx1">
                    <a:lumMod val="75000"/>
                    <a:lumOff val="25000"/>
                  </a:schemeClr>
                </a:solidFill>
              </a:rPr>
              <a:t>para</a:t>
            </a:r>
            <a:r>
              <a:rPr lang="en-AU" sz="2300" dirty="0">
                <a:solidFill>
                  <a:schemeClr val="tx1">
                    <a:lumMod val="75000"/>
                    <a:lumOff val="25000"/>
                  </a:schemeClr>
                </a:solidFill>
              </a:rPr>
              <a:t> </a:t>
            </a:r>
            <a:r>
              <a:rPr lang="en-AU" sz="2300" dirty="0" err="1">
                <a:solidFill>
                  <a:schemeClr val="tx1">
                    <a:lumMod val="75000"/>
                    <a:lumOff val="25000"/>
                  </a:schemeClr>
                </a:solidFill>
              </a:rPr>
              <a:t>pengguna</a:t>
            </a:r>
            <a:r>
              <a:rPr lang="en-AU" sz="2300" dirty="0">
                <a:solidFill>
                  <a:schemeClr val="tx1">
                    <a:lumMod val="75000"/>
                    <a:lumOff val="25000"/>
                  </a:schemeClr>
                </a:solidFill>
              </a:rPr>
              <a:t> </a:t>
            </a:r>
            <a:r>
              <a:rPr lang="en-AU" sz="2300" dirty="0" err="1">
                <a:solidFill>
                  <a:schemeClr val="tx1">
                    <a:lumMod val="75000"/>
                    <a:lumOff val="25000"/>
                  </a:schemeClr>
                </a:solidFill>
              </a:rPr>
              <a:t>untuk</a:t>
            </a:r>
            <a:r>
              <a:rPr lang="en-AU" sz="2300" dirty="0">
                <a:solidFill>
                  <a:schemeClr val="tx1">
                    <a:lumMod val="75000"/>
                    <a:lumOff val="25000"/>
                  </a:schemeClr>
                </a:solidFill>
              </a:rPr>
              <a:t> </a:t>
            </a:r>
            <a:r>
              <a:rPr lang="en-AU" sz="2300" dirty="0" err="1">
                <a:solidFill>
                  <a:schemeClr val="tx1">
                    <a:lumMod val="75000"/>
                    <a:lumOff val="25000"/>
                  </a:schemeClr>
                </a:solidFill>
              </a:rPr>
              <a:t>membayar</a:t>
            </a:r>
            <a:r>
              <a:rPr lang="en-AU" sz="2300" dirty="0">
                <a:solidFill>
                  <a:schemeClr val="tx1">
                    <a:lumMod val="75000"/>
                    <a:lumOff val="25000"/>
                  </a:schemeClr>
                </a:solidFill>
              </a:rPr>
              <a:t>?</a:t>
            </a:r>
          </a:p>
          <a:p>
            <a:endParaRPr lang="en-AU" sz="2700" dirty="0">
              <a:solidFill>
                <a:schemeClr val="tx1">
                  <a:lumMod val="75000"/>
                  <a:lumOff val="25000"/>
                </a:schemeClr>
              </a:solidFill>
            </a:endParaRPr>
          </a:p>
          <a:p>
            <a:r>
              <a:rPr lang="en-AU" sz="2700" dirty="0" err="1">
                <a:solidFill>
                  <a:schemeClr val="tx1">
                    <a:lumMod val="75000"/>
                    <a:lumOff val="25000"/>
                  </a:schemeClr>
                </a:solidFill>
              </a:rPr>
              <a:t>Pemungutan</a:t>
            </a:r>
            <a:r>
              <a:rPr lang="en-AU" sz="2700" dirty="0">
                <a:solidFill>
                  <a:schemeClr val="tx1">
                    <a:lumMod val="75000"/>
                    <a:lumOff val="25000"/>
                  </a:schemeClr>
                </a:solidFill>
              </a:rPr>
              <a:t> </a:t>
            </a:r>
            <a:r>
              <a:rPr lang="en-AU" sz="2700" dirty="0" err="1">
                <a:solidFill>
                  <a:schemeClr val="tx1">
                    <a:lumMod val="75000"/>
                    <a:lumOff val="25000"/>
                  </a:schemeClr>
                </a:solidFill>
              </a:rPr>
              <a:t>iuran</a:t>
            </a:r>
            <a:r>
              <a:rPr lang="en-AU" sz="2700" dirty="0">
                <a:solidFill>
                  <a:schemeClr val="tx1">
                    <a:lumMod val="75000"/>
                    <a:lumOff val="25000"/>
                  </a:schemeClr>
                </a:solidFill>
              </a:rPr>
              <a:t>: </a:t>
            </a:r>
          </a:p>
          <a:p>
            <a:pPr marL="521528" indent="-521528">
              <a:buFont typeface="Arial"/>
              <a:buChar char="•"/>
            </a:pPr>
            <a:r>
              <a:rPr lang="en-AU" sz="2300" dirty="0" err="1">
                <a:solidFill>
                  <a:schemeClr val="tx1">
                    <a:lumMod val="75000"/>
                    <a:lumOff val="25000"/>
                  </a:schemeClr>
                </a:solidFill>
              </a:rPr>
              <a:t>Siapa</a:t>
            </a:r>
            <a:r>
              <a:rPr lang="en-AU" sz="2300" dirty="0">
                <a:solidFill>
                  <a:schemeClr val="tx1">
                    <a:lumMod val="75000"/>
                    <a:lumOff val="25000"/>
                  </a:schemeClr>
                </a:solidFill>
              </a:rPr>
              <a:t> yang </a:t>
            </a:r>
            <a:r>
              <a:rPr lang="en-AU" sz="2300" dirty="0" err="1">
                <a:solidFill>
                  <a:schemeClr val="tx1">
                    <a:lumMod val="75000"/>
                    <a:lumOff val="25000"/>
                  </a:schemeClr>
                </a:solidFill>
              </a:rPr>
              <a:t>saat</a:t>
            </a:r>
            <a:r>
              <a:rPr lang="en-AU" sz="2300" dirty="0">
                <a:solidFill>
                  <a:schemeClr val="tx1">
                    <a:lumMod val="75000"/>
                    <a:lumOff val="25000"/>
                  </a:schemeClr>
                </a:solidFill>
              </a:rPr>
              <a:t> </a:t>
            </a:r>
            <a:r>
              <a:rPr lang="en-AU" sz="2300" dirty="0" err="1">
                <a:solidFill>
                  <a:schemeClr val="tx1">
                    <a:lumMod val="75000"/>
                    <a:lumOff val="25000"/>
                  </a:schemeClr>
                </a:solidFill>
              </a:rPr>
              <a:t>ini</a:t>
            </a:r>
            <a:r>
              <a:rPr lang="en-AU" sz="2300" dirty="0">
                <a:solidFill>
                  <a:schemeClr val="tx1">
                    <a:lumMod val="75000"/>
                    <a:lumOff val="25000"/>
                  </a:schemeClr>
                </a:solidFill>
              </a:rPr>
              <a:t> </a:t>
            </a:r>
            <a:r>
              <a:rPr lang="en-AU" sz="2300" dirty="0" err="1">
                <a:solidFill>
                  <a:schemeClr val="tx1">
                    <a:lumMod val="75000"/>
                    <a:lumOff val="25000"/>
                  </a:schemeClr>
                </a:solidFill>
              </a:rPr>
              <a:t>memungut</a:t>
            </a:r>
            <a:r>
              <a:rPr lang="en-AU" sz="2300" dirty="0">
                <a:solidFill>
                  <a:schemeClr val="tx1">
                    <a:lumMod val="75000"/>
                    <a:lumOff val="25000"/>
                  </a:schemeClr>
                </a:solidFill>
              </a:rPr>
              <a:t> </a:t>
            </a:r>
            <a:r>
              <a:rPr lang="en-AU" sz="2300" dirty="0" err="1">
                <a:solidFill>
                  <a:schemeClr val="tx1">
                    <a:lumMod val="75000"/>
                    <a:lumOff val="25000"/>
                  </a:schemeClr>
                </a:solidFill>
              </a:rPr>
              <a:t>iuran</a:t>
            </a:r>
            <a:r>
              <a:rPr lang="en-AU" sz="2300" dirty="0">
                <a:solidFill>
                  <a:schemeClr val="tx1">
                    <a:lumMod val="75000"/>
                    <a:lumOff val="25000"/>
                  </a:schemeClr>
                </a:solidFill>
              </a:rPr>
              <a:t>?  </a:t>
            </a:r>
          </a:p>
          <a:p>
            <a:pPr marL="521528" indent="-521528">
              <a:buFont typeface="Arial"/>
              <a:buChar char="•"/>
            </a:pPr>
            <a:r>
              <a:rPr lang="en-US" sz="2300" dirty="0" err="1">
                <a:solidFill>
                  <a:srgbClr val="404040"/>
                </a:solidFill>
              </a:rPr>
              <a:t>Apabila</a:t>
            </a:r>
            <a:r>
              <a:rPr lang="en-US" sz="2300" dirty="0">
                <a:solidFill>
                  <a:srgbClr val="404040"/>
                </a:solidFill>
              </a:rPr>
              <a:t> </a:t>
            </a:r>
            <a:r>
              <a:rPr lang="en-US" sz="2300" dirty="0" err="1">
                <a:solidFill>
                  <a:srgbClr val="404040"/>
                </a:solidFill>
              </a:rPr>
              <a:t>anggota</a:t>
            </a:r>
            <a:r>
              <a:rPr lang="en-US" sz="2300" dirty="0">
                <a:solidFill>
                  <a:srgbClr val="404040"/>
                </a:solidFill>
              </a:rPr>
              <a:t> </a:t>
            </a:r>
            <a:r>
              <a:rPr lang="en-US" sz="2300" dirty="0" err="1">
                <a:solidFill>
                  <a:srgbClr val="404040"/>
                </a:solidFill>
              </a:rPr>
              <a:t>masyarakat</a:t>
            </a:r>
            <a:r>
              <a:rPr lang="en-US" sz="2300" dirty="0">
                <a:solidFill>
                  <a:srgbClr val="404040"/>
                </a:solidFill>
              </a:rPr>
              <a:t>, </a:t>
            </a:r>
            <a:r>
              <a:rPr lang="en-US" sz="2300" dirty="0" err="1">
                <a:solidFill>
                  <a:srgbClr val="404040"/>
                </a:solidFill>
              </a:rPr>
              <a:t>bagaimana</a:t>
            </a:r>
            <a:r>
              <a:rPr lang="en-US" sz="2300" dirty="0">
                <a:solidFill>
                  <a:srgbClr val="404040"/>
                </a:solidFill>
              </a:rPr>
              <a:t> </a:t>
            </a:r>
            <a:r>
              <a:rPr lang="en-US" sz="2300" dirty="0" err="1">
                <a:solidFill>
                  <a:srgbClr val="404040"/>
                </a:solidFill>
              </a:rPr>
              <a:t>jika</a:t>
            </a:r>
            <a:r>
              <a:rPr lang="en-US" sz="2300" dirty="0">
                <a:solidFill>
                  <a:srgbClr val="404040"/>
                </a:solidFill>
              </a:rPr>
              <a:t> orang lain, </a:t>
            </a:r>
            <a:r>
              <a:rPr lang="en-US" sz="2300" dirty="0" err="1">
                <a:solidFill>
                  <a:srgbClr val="404040"/>
                </a:solidFill>
              </a:rPr>
              <a:t>dengan</a:t>
            </a:r>
            <a:r>
              <a:rPr lang="en-US" sz="2300" dirty="0">
                <a:solidFill>
                  <a:srgbClr val="404040"/>
                </a:solidFill>
              </a:rPr>
              <a:t> </a:t>
            </a:r>
            <a:r>
              <a:rPr lang="en-US" sz="2300" dirty="0" err="1">
                <a:solidFill>
                  <a:srgbClr val="404040"/>
                </a:solidFill>
              </a:rPr>
              <a:t>kewenangan</a:t>
            </a:r>
            <a:r>
              <a:rPr lang="en-US" sz="2300" dirty="0">
                <a:solidFill>
                  <a:srgbClr val="404040"/>
                </a:solidFill>
              </a:rPr>
              <a:t>, yang </a:t>
            </a:r>
            <a:r>
              <a:rPr lang="en-US" sz="2300" dirty="0" err="1">
                <a:solidFill>
                  <a:srgbClr val="404040"/>
                </a:solidFill>
              </a:rPr>
              <a:t>memungut</a:t>
            </a:r>
            <a:r>
              <a:rPr lang="en-US" sz="2300" dirty="0">
                <a:solidFill>
                  <a:srgbClr val="404040"/>
                </a:solidFill>
              </a:rPr>
              <a:t> </a:t>
            </a:r>
            <a:r>
              <a:rPr lang="en-US" sz="2300" dirty="0" err="1">
                <a:solidFill>
                  <a:srgbClr val="404040"/>
                </a:solidFill>
              </a:rPr>
              <a:t>iurannya</a:t>
            </a:r>
            <a:r>
              <a:rPr lang="en-US" sz="2300" dirty="0">
                <a:solidFill>
                  <a:srgbClr val="404040"/>
                </a:solidFill>
              </a:rPr>
              <a:t>? Akan </a:t>
            </a:r>
            <a:r>
              <a:rPr lang="en-US" sz="2300" dirty="0" err="1">
                <a:solidFill>
                  <a:srgbClr val="404040"/>
                </a:solidFill>
              </a:rPr>
              <a:t>seperti</a:t>
            </a:r>
            <a:r>
              <a:rPr lang="en-US" sz="2300" dirty="0">
                <a:solidFill>
                  <a:srgbClr val="404040"/>
                </a:solidFill>
              </a:rPr>
              <a:t> </a:t>
            </a:r>
            <a:r>
              <a:rPr lang="en-US" sz="2300" dirty="0" err="1">
                <a:solidFill>
                  <a:srgbClr val="404040"/>
                </a:solidFill>
              </a:rPr>
              <a:t>apa</a:t>
            </a:r>
            <a:r>
              <a:rPr lang="en-US" sz="2300" dirty="0">
                <a:solidFill>
                  <a:srgbClr val="404040"/>
                </a:solidFill>
              </a:rPr>
              <a:t> </a:t>
            </a:r>
            <a:r>
              <a:rPr lang="en-US" sz="2300" dirty="0" err="1">
                <a:solidFill>
                  <a:srgbClr val="404040"/>
                </a:solidFill>
              </a:rPr>
              <a:t>kira-kira</a:t>
            </a:r>
            <a:r>
              <a:rPr lang="en-US" sz="2300" dirty="0">
                <a:solidFill>
                  <a:srgbClr val="404040"/>
                </a:solidFill>
              </a:rPr>
              <a:t>?  </a:t>
            </a:r>
            <a:r>
              <a:rPr lang="en-US" sz="2300" dirty="0" err="1">
                <a:solidFill>
                  <a:srgbClr val="404040"/>
                </a:solidFill>
              </a:rPr>
              <a:t>Siapa</a:t>
            </a:r>
            <a:r>
              <a:rPr lang="en-US" sz="2300" dirty="0">
                <a:solidFill>
                  <a:srgbClr val="404040"/>
                </a:solidFill>
              </a:rPr>
              <a:t> </a:t>
            </a:r>
            <a:r>
              <a:rPr lang="en-US" sz="2300" dirty="0" err="1">
                <a:solidFill>
                  <a:srgbClr val="404040"/>
                </a:solidFill>
              </a:rPr>
              <a:t>orangnya</a:t>
            </a:r>
            <a:r>
              <a:rPr lang="en-US" sz="2300" dirty="0">
                <a:solidFill>
                  <a:srgbClr val="404040"/>
                </a:solidFill>
              </a:rPr>
              <a:t>?</a:t>
            </a:r>
          </a:p>
        </p:txBody>
      </p:sp>
    </p:spTree>
    <p:extLst>
      <p:ext uri="{BB962C8B-B14F-4D97-AF65-F5344CB8AC3E}">
        <p14:creationId xmlns:p14="http://schemas.microsoft.com/office/powerpoint/2010/main" val="4152145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18676"/>
            <a:ext cx="10022312" cy="790874"/>
          </a:xfrm>
        </p:spPr>
        <p:txBody>
          <a:bodyPr>
            <a:normAutofit fontScale="90000"/>
          </a:bodyPr>
          <a:lstStyle/>
          <a:p>
            <a:r>
              <a:rPr lang="en-AU" dirty="0" err="1" smtClean="0"/>
              <a:t>Kegagalan</a:t>
            </a:r>
            <a:r>
              <a:rPr lang="en-AU" dirty="0" smtClean="0"/>
              <a:t> </a:t>
            </a:r>
            <a:r>
              <a:rPr lang="en-AU" dirty="0" err="1" smtClean="0"/>
              <a:t>keuangan</a:t>
            </a:r>
            <a:r>
              <a:rPr lang="en-AU" dirty="0" smtClean="0"/>
              <a:t> </a:t>
            </a:r>
            <a:r>
              <a:rPr lang="en-AU" dirty="0" err="1" smtClean="0"/>
              <a:t>akan</a:t>
            </a:r>
            <a:r>
              <a:rPr lang="en-AU" dirty="0" smtClean="0"/>
              <a:t> </a:t>
            </a:r>
            <a:r>
              <a:rPr lang="en-AU" dirty="0" err="1" smtClean="0"/>
              <a:t>menimbulkan</a:t>
            </a:r>
            <a:r>
              <a:rPr lang="en-AU" dirty="0" smtClean="0"/>
              <a:t> </a:t>
            </a:r>
            <a:r>
              <a:rPr lang="en-AU" dirty="0" err="1" smtClean="0"/>
              <a:t>suatu</a:t>
            </a:r>
            <a:r>
              <a:rPr lang="en-AU" dirty="0" smtClean="0"/>
              <a:t> </a:t>
            </a:r>
            <a:r>
              <a:rPr lang="en-AU" dirty="0" err="1" smtClean="0"/>
              <a:t>lingkaran</a:t>
            </a:r>
            <a:r>
              <a:rPr lang="en-AU" dirty="0" smtClean="0"/>
              <a:t> </a:t>
            </a:r>
            <a:r>
              <a:rPr lang="en-AU" dirty="0" err="1" smtClean="0"/>
              <a:t>setan</a:t>
            </a:r>
            <a:r>
              <a:rPr lang="en-AU" dirty="0" smtClean="0"/>
              <a:t>.</a:t>
            </a:r>
            <a:endParaRPr lang="en-AU" dirty="0"/>
          </a:p>
        </p:txBody>
      </p:sp>
      <p:sp>
        <p:nvSpPr>
          <p:cNvPr id="7" name="Oval 6"/>
          <p:cNvSpPr/>
          <p:nvPr/>
        </p:nvSpPr>
        <p:spPr>
          <a:xfrm>
            <a:off x="5304793" y="1605603"/>
            <a:ext cx="2992538" cy="1547213"/>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err="1">
                <a:solidFill>
                  <a:schemeClr val="bg1"/>
                </a:solidFill>
              </a:rPr>
              <a:t>P</a:t>
            </a:r>
            <a:r>
              <a:rPr lang="en-AU" dirty="0" err="1" smtClean="0">
                <a:solidFill>
                  <a:schemeClr val="bg1"/>
                </a:solidFill>
              </a:rPr>
              <a:t>emasukan</a:t>
            </a:r>
            <a:r>
              <a:rPr lang="en-AU" dirty="0" smtClean="0">
                <a:solidFill>
                  <a:schemeClr val="bg1"/>
                </a:solidFill>
              </a:rPr>
              <a:t> KSM </a:t>
            </a:r>
            <a:r>
              <a:rPr lang="en-AU" dirty="0" err="1" smtClean="0">
                <a:solidFill>
                  <a:schemeClr val="bg1"/>
                </a:solidFill>
              </a:rPr>
              <a:t>tidak</a:t>
            </a:r>
            <a:r>
              <a:rPr lang="en-AU" dirty="0" smtClean="0">
                <a:solidFill>
                  <a:schemeClr val="bg1"/>
                </a:solidFill>
              </a:rPr>
              <a:t> </a:t>
            </a:r>
            <a:r>
              <a:rPr lang="en-AU" dirty="0" err="1" smtClean="0">
                <a:solidFill>
                  <a:schemeClr val="bg1"/>
                </a:solidFill>
              </a:rPr>
              <a:t>mencukupi</a:t>
            </a:r>
            <a:endParaRPr lang="en-AU" dirty="0">
              <a:solidFill>
                <a:schemeClr val="bg1"/>
              </a:solidFill>
            </a:endParaRPr>
          </a:p>
        </p:txBody>
      </p:sp>
      <p:sp>
        <p:nvSpPr>
          <p:cNvPr id="8" name="Oval 7"/>
          <p:cNvSpPr/>
          <p:nvPr/>
        </p:nvSpPr>
        <p:spPr>
          <a:xfrm>
            <a:off x="8431072" y="726635"/>
            <a:ext cx="2128590" cy="1853192"/>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smtClean="0">
                <a:solidFill>
                  <a:schemeClr val="bg1"/>
                </a:solidFill>
              </a:rPr>
              <a:t>KSM </a:t>
            </a:r>
            <a:r>
              <a:rPr lang="en-AU" dirty="0" err="1" smtClean="0">
                <a:solidFill>
                  <a:schemeClr val="bg1"/>
                </a:solidFill>
              </a:rPr>
              <a:t>tidak</a:t>
            </a:r>
            <a:r>
              <a:rPr lang="en-AU" dirty="0" smtClean="0">
                <a:solidFill>
                  <a:schemeClr val="bg1"/>
                </a:solidFill>
              </a:rPr>
              <a:t> </a:t>
            </a:r>
            <a:r>
              <a:rPr lang="en-AU" dirty="0" err="1" smtClean="0">
                <a:solidFill>
                  <a:schemeClr val="bg1"/>
                </a:solidFill>
              </a:rPr>
              <a:t>memiliki</a:t>
            </a:r>
            <a:r>
              <a:rPr lang="en-AU" dirty="0" smtClean="0">
                <a:solidFill>
                  <a:schemeClr val="bg1"/>
                </a:solidFill>
              </a:rPr>
              <a:t> </a:t>
            </a:r>
            <a:r>
              <a:rPr lang="en-AU" dirty="0" err="1" smtClean="0">
                <a:solidFill>
                  <a:schemeClr val="bg1"/>
                </a:solidFill>
              </a:rPr>
              <a:t>keahlian</a:t>
            </a:r>
            <a:r>
              <a:rPr lang="en-AU" dirty="0" smtClean="0">
                <a:solidFill>
                  <a:schemeClr val="bg1"/>
                </a:solidFill>
              </a:rPr>
              <a:t> </a:t>
            </a:r>
            <a:r>
              <a:rPr lang="en-AU" dirty="0" err="1" smtClean="0">
                <a:solidFill>
                  <a:schemeClr val="bg1"/>
                </a:solidFill>
              </a:rPr>
              <a:t>teknis</a:t>
            </a:r>
            <a:r>
              <a:rPr lang="en-AU" dirty="0" smtClean="0">
                <a:solidFill>
                  <a:schemeClr val="bg1"/>
                </a:solidFill>
              </a:rPr>
              <a:t> yang </a:t>
            </a:r>
            <a:r>
              <a:rPr lang="en-AU" dirty="0" err="1" smtClean="0">
                <a:solidFill>
                  <a:schemeClr val="bg1"/>
                </a:solidFill>
              </a:rPr>
              <a:t>tinggi</a:t>
            </a:r>
            <a:endParaRPr lang="en-AU" dirty="0">
              <a:solidFill>
                <a:schemeClr val="bg1"/>
              </a:solidFill>
            </a:endParaRPr>
          </a:p>
        </p:txBody>
      </p:sp>
      <p:sp>
        <p:nvSpPr>
          <p:cNvPr id="9" name="Oval 8"/>
          <p:cNvSpPr/>
          <p:nvPr/>
        </p:nvSpPr>
        <p:spPr>
          <a:xfrm>
            <a:off x="129736" y="4040241"/>
            <a:ext cx="2205536" cy="1430006"/>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err="1" smtClean="0">
                <a:solidFill>
                  <a:schemeClr val="bg1"/>
                </a:solidFill>
              </a:rPr>
              <a:t>Pengguna</a:t>
            </a:r>
            <a:r>
              <a:rPr lang="en-AU" dirty="0" smtClean="0">
                <a:solidFill>
                  <a:schemeClr val="bg1"/>
                </a:solidFill>
              </a:rPr>
              <a:t> </a:t>
            </a:r>
            <a:r>
              <a:rPr lang="en-AU" dirty="0" err="1" smtClean="0">
                <a:solidFill>
                  <a:schemeClr val="bg1"/>
                </a:solidFill>
              </a:rPr>
              <a:t>dan</a:t>
            </a:r>
            <a:r>
              <a:rPr lang="en-AU" dirty="0" smtClean="0">
                <a:solidFill>
                  <a:schemeClr val="bg1"/>
                </a:solidFill>
              </a:rPr>
              <a:t> KSM </a:t>
            </a:r>
            <a:r>
              <a:rPr lang="en-AU" dirty="0" err="1" smtClean="0">
                <a:solidFill>
                  <a:schemeClr val="bg1"/>
                </a:solidFill>
              </a:rPr>
              <a:t>tidak</a:t>
            </a:r>
            <a:r>
              <a:rPr lang="en-AU" dirty="0" smtClean="0">
                <a:solidFill>
                  <a:schemeClr val="bg1"/>
                </a:solidFill>
              </a:rPr>
              <a:t> </a:t>
            </a:r>
            <a:r>
              <a:rPr lang="en-AU" dirty="0" err="1" smtClean="0">
                <a:solidFill>
                  <a:schemeClr val="bg1"/>
                </a:solidFill>
              </a:rPr>
              <a:t>puas</a:t>
            </a:r>
            <a:endParaRPr lang="en-AU" dirty="0">
              <a:solidFill>
                <a:schemeClr val="bg1"/>
              </a:solidFill>
            </a:endParaRPr>
          </a:p>
        </p:txBody>
      </p:sp>
      <p:sp>
        <p:nvSpPr>
          <p:cNvPr id="10" name="Oval 9"/>
          <p:cNvSpPr/>
          <p:nvPr/>
        </p:nvSpPr>
        <p:spPr>
          <a:xfrm>
            <a:off x="6581939" y="3711038"/>
            <a:ext cx="2554292" cy="1057725"/>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smtClean="0">
                <a:solidFill>
                  <a:schemeClr val="bg1"/>
                </a:solidFill>
              </a:rPr>
              <a:t>KSM </a:t>
            </a:r>
            <a:r>
              <a:rPr lang="en-AU" dirty="0" err="1" smtClean="0">
                <a:solidFill>
                  <a:schemeClr val="bg1"/>
                </a:solidFill>
              </a:rPr>
              <a:t>tidak</a:t>
            </a:r>
            <a:r>
              <a:rPr lang="en-AU" dirty="0" smtClean="0">
                <a:solidFill>
                  <a:schemeClr val="bg1"/>
                </a:solidFill>
              </a:rPr>
              <a:t> </a:t>
            </a:r>
            <a:r>
              <a:rPr lang="en-AU" dirty="0" err="1" smtClean="0">
                <a:solidFill>
                  <a:schemeClr val="bg1"/>
                </a:solidFill>
              </a:rPr>
              <a:t>bisa</a:t>
            </a:r>
            <a:r>
              <a:rPr lang="en-AU" dirty="0" smtClean="0">
                <a:solidFill>
                  <a:schemeClr val="bg1"/>
                </a:solidFill>
              </a:rPr>
              <a:t> </a:t>
            </a:r>
            <a:r>
              <a:rPr lang="en-AU" dirty="0" err="1" smtClean="0">
                <a:solidFill>
                  <a:schemeClr val="bg1"/>
                </a:solidFill>
              </a:rPr>
              <a:t>membayar</a:t>
            </a:r>
            <a:r>
              <a:rPr lang="en-AU" dirty="0" smtClean="0">
                <a:solidFill>
                  <a:schemeClr val="bg1"/>
                </a:solidFill>
              </a:rPr>
              <a:t> operator</a:t>
            </a:r>
            <a:endParaRPr lang="en-AU" dirty="0">
              <a:solidFill>
                <a:schemeClr val="bg1"/>
              </a:solidFill>
            </a:endParaRPr>
          </a:p>
        </p:txBody>
      </p:sp>
      <p:sp>
        <p:nvSpPr>
          <p:cNvPr id="11" name="Oval 10"/>
          <p:cNvSpPr/>
          <p:nvPr/>
        </p:nvSpPr>
        <p:spPr>
          <a:xfrm>
            <a:off x="4311857" y="5181519"/>
            <a:ext cx="2270082" cy="1330223"/>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err="1" smtClean="0">
                <a:solidFill>
                  <a:schemeClr val="bg1"/>
                </a:solidFill>
              </a:rPr>
              <a:t>Sistem</a:t>
            </a:r>
            <a:r>
              <a:rPr lang="en-AU" dirty="0" smtClean="0">
                <a:solidFill>
                  <a:schemeClr val="bg1"/>
                </a:solidFill>
              </a:rPr>
              <a:t> </a:t>
            </a:r>
            <a:r>
              <a:rPr lang="en-AU" dirty="0" err="1" smtClean="0">
                <a:solidFill>
                  <a:schemeClr val="bg1"/>
                </a:solidFill>
              </a:rPr>
              <a:t>dan</a:t>
            </a:r>
            <a:r>
              <a:rPr lang="en-AU" dirty="0" smtClean="0">
                <a:solidFill>
                  <a:schemeClr val="bg1"/>
                </a:solidFill>
              </a:rPr>
              <a:t> </a:t>
            </a:r>
            <a:r>
              <a:rPr lang="en-AU" dirty="0" err="1" smtClean="0">
                <a:solidFill>
                  <a:schemeClr val="bg1"/>
                </a:solidFill>
              </a:rPr>
              <a:t>layanan</a:t>
            </a:r>
            <a:r>
              <a:rPr lang="en-AU" dirty="0" smtClean="0">
                <a:solidFill>
                  <a:schemeClr val="bg1"/>
                </a:solidFill>
              </a:rPr>
              <a:t> </a:t>
            </a:r>
            <a:r>
              <a:rPr lang="en-AU" dirty="0" err="1" smtClean="0">
                <a:solidFill>
                  <a:schemeClr val="bg1"/>
                </a:solidFill>
              </a:rPr>
              <a:t>menurun</a:t>
            </a:r>
            <a:endParaRPr lang="en-AU" dirty="0">
              <a:solidFill>
                <a:schemeClr val="bg1"/>
              </a:solidFill>
            </a:endParaRPr>
          </a:p>
        </p:txBody>
      </p:sp>
      <p:sp>
        <p:nvSpPr>
          <p:cNvPr id="19" name="Oval 18"/>
          <p:cNvSpPr/>
          <p:nvPr/>
        </p:nvSpPr>
        <p:spPr>
          <a:xfrm>
            <a:off x="89518" y="1145601"/>
            <a:ext cx="4320551" cy="1434226"/>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smtClean="0">
                <a:solidFill>
                  <a:schemeClr val="bg1"/>
                </a:solidFill>
              </a:rPr>
              <a:t>KSM </a:t>
            </a:r>
            <a:r>
              <a:rPr lang="en-AU" dirty="0" err="1" smtClean="0">
                <a:solidFill>
                  <a:schemeClr val="bg1"/>
                </a:solidFill>
              </a:rPr>
              <a:t>tidak</a:t>
            </a:r>
            <a:r>
              <a:rPr lang="en-AU" dirty="0" smtClean="0">
                <a:solidFill>
                  <a:schemeClr val="bg1"/>
                </a:solidFill>
              </a:rPr>
              <a:t> </a:t>
            </a:r>
            <a:r>
              <a:rPr lang="en-AU" dirty="0" err="1" smtClean="0">
                <a:solidFill>
                  <a:schemeClr val="bg1"/>
                </a:solidFill>
              </a:rPr>
              <a:t>memiliki</a:t>
            </a:r>
            <a:r>
              <a:rPr lang="en-AU" dirty="0" smtClean="0">
                <a:solidFill>
                  <a:schemeClr val="bg1"/>
                </a:solidFill>
              </a:rPr>
              <a:t> </a:t>
            </a:r>
            <a:r>
              <a:rPr lang="en-AU" dirty="0" err="1" smtClean="0">
                <a:solidFill>
                  <a:schemeClr val="bg1"/>
                </a:solidFill>
              </a:rPr>
              <a:t>kewenangan</a:t>
            </a:r>
            <a:r>
              <a:rPr lang="en-AU" dirty="0" smtClean="0">
                <a:solidFill>
                  <a:schemeClr val="bg1"/>
                </a:solidFill>
              </a:rPr>
              <a:t> </a:t>
            </a:r>
            <a:r>
              <a:rPr lang="en-AU" dirty="0" err="1" smtClean="0">
                <a:solidFill>
                  <a:schemeClr val="bg1"/>
                </a:solidFill>
              </a:rPr>
              <a:t>memungut</a:t>
            </a:r>
            <a:r>
              <a:rPr lang="en-AU" dirty="0" smtClean="0">
                <a:solidFill>
                  <a:schemeClr val="bg1"/>
                </a:solidFill>
              </a:rPr>
              <a:t> </a:t>
            </a:r>
            <a:r>
              <a:rPr lang="en-AU" dirty="0" err="1" smtClean="0">
                <a:solidFill>
                  <a:schemeClr val="bg1"/>
                </a:solidFill>
              </a:rPr>
              <a:t>atau</a:t>
            </a:r>
            <a:r>
              <a:rPr lang="en-AU" dirty="0" smtClean="0">
                <a:solidFill>
                  <a:schemeClr val="bg1"/>
                </a:solidFill>
              </a:rPr>
              <a:t> </a:t>
            </a:r>
            <a:r>
              <a:rPr lang="en-AU" dirty="0" err="1" smtClean="0">
                <a:solidFill>
                  <a:schemeClr val="bg1"/>
                </a:solidFill>
              </a:rPr>
              <a:t>menetapkan</a:t>
            </a:r>
            <a:r>
              <a:rPr lang="en-AU" dirty="0" smtClean="0">
                <a:solidFill>
                  <a:schemeClr val="bg1"/>
                </a:solidFill>
              </a:rPr>
              <a:t> </a:t>
            </a:r>
            <a:r>
              <a:rPr lang="en-AU" dirty="0" err="1" smtClean="0">
                <a:solidFill>
                  <a:schemeClr val="bg1"/>
                </a:solidFill>
              </a:rPr>
              <a:t>iuran</a:t>
            </a:r>
            <a:endParaRPr lang="en-AU" dirty="0">
              <a:solidFill>
                <a:schemeClr val="bg1"/>
              </a:solidFill>
            </a:endParaRPr>
          </a:p>
        </p:txBody>
      </p:sp>
      <p:cxnSp>
        <p:nvCxnSpPr>
          <p:cNvPr id="22" name="Curved Connector 21"/>
          <p:cNvCxnSpPr>
            <a:stCxn id="19" idx="6"/>
            <a:endCxn id="7" idx="2"/>
          </p:cNvCxnSpPr>
          <p:nvPr/>
        </p:nvCxnSpPr>
        <p:spPr>
          <a:xfrm>
            <a:off x="4410069" y="1862714"/>
            <a:ext cx="894724" cy="516496"/>
          </a:xfrm>
          <a:prstGeom prst="curvedConnector3">
            <a:avLst>
              <a:gd name="adj1" fmla="val 50000"/>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859084" y="4759779"/>
            <a:ext cx="2834317" cy="1557156"/>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smtClean="0">
                <a:solidFill>
                  <a:schemeClr val="bg1"/>
                </a:solidFill>
              </a:rPr>
              <a:t>KSM </a:t>
            </a:r>
            <a:r>
              <a:rPr lang="en-AU" dirty="0" err="1" smtClean="0">
                <a:solidFill>
                  <a:schemeClr val="bg1"/>
                </a:solidFill>
              </a:rPr>
              <a:t>tidak</a:t>
            </a:r>
            <a:r>
              <a:rPr lang="en-AU" dirty="0" smtClean="0">
                <a:solidFill>
                  <a:schemeClr val="bg1"/>
                </a:solidFill>
              </a:rPr>
              <a:t> </a:t>
            </a:r>
            <a:r>
              <a:rPr lang="en-AU" dirty="0" err="1" smtClean="0">
                <a:solidFill>
                  <a:schemeClr val="bg1"/>
                </a:solidFill>
              </a:rPr>
              <a:t>bisa</a:t>
            </a:r>
            <a:r>
              <a:rPr lang="en-AU" dirty="0" smtClean="0">
                <a:solidFill>
                  <a:schemeClr val="bg1"/>
                </a:solidFill>
              </a:rPr>
              <a:t> </a:t>
            </a:r>
            <a:r>
              <a:rPr lang="en-AU" dirty="0" err="1" smtClean="0">
                <a:solidFill>
                  <a:schemeClr val="bg1"/>
                </a:solidFill>
              </a:rPr>
              <a:t>melakukan</a:t>
            </a:r>
            <a:r>
              <a:rPr lang="en-AU" dirty="0" smtClean="0">
                <a:solidFill>
                  <a:schemeClr val="bg1"/>
                </a:solidFill>
              </a:rPr>
              <a:t> </a:t>
            </a:r>
            <a:r>
              <a:rPr lang="en-AU" dirty="0" err="1" smtClean="0">
                <a:solidFill>
                  <a:schemeClr val="bg1"/>
                </a:solidFill>
              </a:rPr>
              <a:t>perbaikan</a:t>
            </a:r>
            <a:r>
              <a:rPr lang="en-AU" dirty="0" smtClean="0">
                <a:solidFill>
                  <a:schemeClr val="bg1"/>
                </a:solidFill>
              </a:rPr>
              <a:t> </a:t>
            </a:r>
            <a:r>
              <a:rPr lang="en-AU" dirty="0" err="1" smtClean="0">
                <a:solidFill>
                  <a:schemeClr val="bg1"/>
                </a:solidFill>
              </a:rPr>
              <a:t>besar</a:t>
            </a:r>
            <a:endParaRPr lang="en-AU" dirty="0">
              <a:solidFill>
                <a:schemeClr val="bg1"/>
              </a:solidFill>
            </a:endParaRPr>
          </a:p>
        </p:txBody>
      </p:sp>
      <p:sp>
        <p:nvSpPr>
          <p:cNvPr id="42" name="Oval 41"/>
          <p:cNvSpPr/>
          <p:nvPr/>
        </p:nvSpPr>
        <p:spPr>
          <a:xfrm>
            <a:off x="2653549" y="3021971"/>
            <a:ext cx="2930783" cy="1227690"/>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smtClean="0">
                <a:solidFill>
                  <a:schemeClr val="bg1"/>
                </a:solidFill>
              </a:rPr>
              <a:t>KSM </a:t>
            </a:r>
            <a:r>
              <a:rPr lang="en-AU" dirty="0" err="1" smtClean="0">
                <a:solidFill>
                  <a:schemeClr val="bg1"/>
                </a:solidFill>
              </a:rPr>
              <a:t>kehilangan</a:t>
            </a:r>
            <a:r>
              <a:rPr lang="en-AU" dirty="0" smtClean="0">
                <a:solidFill>
                  <a:schemeClr val="bg1"/>
                </a:solidFill>
              </a:rPr>
              <a:t> </a:t>
            </a:r>
            <a:r>
              <a:rPr lang="en-AU" dirty="0" err="1">
                <a:solidFill>
                  <a:schemeClr val="bg1"/>
                </a:solidFill>
              </a:rPr>
              <a:t>minat</a:t>
            </a:r>
            <a:r>
              <a:rPr lang="en-AU" dirty="0">
                <a:solidFill>
                  <a:schemeClr val="bg1"/>
                </a:solidFill>
              </a:rPr>
              <a:t> </a:t>
            </a:r>
            <a:r>
              <a:rPr lang="en-AU" dirty="0" err="1">
                <a:solidFill>
                  <a:schemeClr val="bg1"/>
                </a:solidFill>
              </a:rPr>
              <a:t>dan</a:t>
            </a:r>
            <a:r>
              <a:rPr lang="en-AU" dirty="0">
                <a:solidFill>
                  <a:schemeClr val="bg1"/>
                </a:solidFill>
              </a:rPr>
              <a:t> </a:t>
            </a:r>
            <a:r>
              <a:rPr lang="en-AU" dirty="0" err="1">
                <a:solidFill>
                  <a:schemeClr val="bg1"/>
                </a:solidFill>
              </a:rPr>
              <a:t>motivasi</a:t>
            </a:r>
            <a:endParaRPr lang="en-AU" dirty="0">
              <a:solidFill>
                <a:schemeClr val="bg1"/>
              </a:solidFill>
            </a:endParaRPr>
          </a:p>
        </p:txBody>
      </p:sp>
      <p:sp>
        <p:nvSpPr>
          <p:cNvPr id="43" name="Oval 42"/>
          <p:cNvSpPr/>
          <p:nvPr/>
        </p:nvSpPr>
        <p:spPr>
          <a:xfrm>
            <a:off x="39736" y="6337076"/>
            <a:ext cx="2091995" cy="1141277"/>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err="1" smtClean="0">
                <a:solidFill>
                  <a:schemeClr val="bg1"/>
                </a:solidFill>
              </a:rPr>
              <a:t>Investasi</a:t>
            </a:r>
            <a:r>
              <a:rPr lang="en-AU" dirty="0" smtClean="0">
                <a:solidFill>
                  <a:schemeClr val="bg1"/>
                </a:solidFill>
              </a:rPr>
              <a:t> yang </a:t>
            </a:r>
            <a:r>
              <a:rPr lang="en-AU" dirty="0" err="1" smtClean="0">
                <a:solidFill>
                  <a:schemeClr val="bg1"/>
                </a:solidFill>
              </a:rPr>
              <a:t>hilang</a:t>
            </a:r>
            <a:endParaRPr lang="en-AU" dirty="0">
              <a:solidFill>
                <a:schemeClr val="bg1"/>
              </a:solidFill>
            </a:endParaRPr>
          </a:p>
        </p:txBody>
      </p:sp>
      <p:sp>
        <p:nvSpPr>
          <p:cNvPr id="45" name="Oval 44"/>
          <p:cNvSpPr/>
          <p:nvPr/>
        </p:nvSpPr>
        <p:spPr>
          <a:xfrm>
            <a:off x="2653548" y="6704369"/>
            <a:ext cx="4099137" cy="809315"/>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err="1" smtClean="0">
                <a:solidFill>
                  <a:schemeClr val="bg1"/>
                </a:solidFill>
              </a:rPr>
              <a:t>Penurunan</a:t>
            </a:r>
            <a:r>
              <a:rPr lang="en-AU" dirty="0" smtClean="0">
                <a:solidFill>
                  <a:schemeClr val="bg1"/>
                </a:solidFill>
              </a:rPr>
              <a:t> </a:t>
            </a:r>
            <a:r>
              <a:rPr lang="en-AU" dirty="0" err="1" smtClean="0">
                <a:solidFill>
                  <a:schemeClr val="bg1"/>
                </a:solidFill>
              </a:rPr>
              <a:t>hasil</a:t>
            </a:r>
            <a:r>
              <a:rPr lang="en-AU" dirty="0" smtClean="0">
                <a:solidFill>
                  <a:schemeClr val="bg1"/>
                </a:solidFill>
              </a:rPr>
              <a:t> </a:t>
            </a:r>
            <a:r>
              <a:rPr lang="en-AU" dirty="0" err="1" smtClean="0">
                <a:solidFill>
                  <a:schemeClr val="bg1"/>
                </a:solidFill>
              </a:rPr>
              <a:t>kesehatan</a:t>
            </a:r>
            <a:r>
              <a:rPr lang="en-AU" dirty="0" smtClean="0">
                <a:solidFill>
                  <a:schemeClr val="bg1"/>
                </a:solidFill>
              </a:rPr>
              <a:t> &amp; </a:t>
            </a:r>
            <a:r>
              <a:rPr lang="en-AU" dirty="0" err="1" smtClean="0">
                <a:solidFill>
                  <a:schemeClr val="bg1"/>
                </a:solidFill>
              </a:rPr>
              <a:t>lingkungan</a:t>
            </a:r>
            <a:endParaRPr lang="en-AU" dirty="0">
              <a:solidFill>
                <a:schemeClr val="bg1"/>
              </a:solidFill>
            </a:endParaRPr>
          </a:p>
        </p:txBody>
      </p:sp>
      <p:cxnSp>
        <p:nvCxnSpPr>
          <p:cNvPr id="47" name="Curved Connector 46"/>
          <p:cNvCxnSpPr>
            <a:stCxn id="7" idx="5"/>
            <a:endCxn id="10" idx="0"/>
          </p:cNvCxnSpPr>
          <p:nvPr/>
        </p:nvCxnSpPr>
        <p:spPr>
          <a:xfrm rot="16200000" flipH="1">
            <a:off x="7466682" y="3318633"/>
            <a:ext cx="784807" cy="1"/>
          </a:xfrm>
          <a:prstGeom prst="curvedConnector3">
            <a:avLst>
              <a:gd name="adj1" fmla="val 50000"/>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a:stCxn id="7" idx="6"/>
            <a:endCxn id="40" idx="0"/>
          </p:cNvCxnSpPr>
          <p:nvPr/>
        </p:nvCxnSpPr>
        <p:spPr>
          <a:xfrm>
            <a:off x="8297331" y="2379209"/>
            <a:ext cx="978912" cy="2380570"/>
          </a:xfrm>
          <a:prstGeom prst="curvedConnector2">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8" idx="4"/>
            <a:endCxn id="40" idx="0"/>
          </p:cNvCxnSpPr>
          <p:nvPr/>
        </p:nvCxnSpPr>
        <p:spPr>
          <a:xfrm rot="5400000">
            <a:off x="8295830" y="3560241"/>
            <a:ext cx="2179952" cy="219125"/>
          </a:xfrm>
          <a:prstGeom prst="curvedConnector3">
            <a:avLst>
              <a:gd name="adj1" fmla="val 36297"/>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40" idx="3"/>
            <a:endCxn id="11" idx="6"/>
          </p:cNvCxnSpPr>
          <p:nvPr/>
        </p:nvCxnSpPr>
        <p:spPr>
          <a:xfrm rot="5400000" flipH="1">
            <a:off x="7306917" y="5121652"/>
            <a:ext cx="242264" cy="1692221"/>
          </a:xfrm>
          <a:prstGeom prst="curvedConnector4">
            <a:avLst>
              <a:gd name="adj1" fmla="val -104036"/>
              <a:gd name="adj2" fmla="val 62264"/>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5" name="Curved Connector 64"/>
          <p:cNvCxnSpPr>
            <a:stCxn id="10" idx="4"/>
            <a:endCxn id="11" idx="6"/>
          </p:cNvCxnSpPr>
          <p:nvPr/>
        </p:nvCxnSpPr>
        <p:spPr>
          <a:xfrm rot="5400000">
            <a:off x="6681580" y="4669123"/>
            <a:ext cx="1077868" cy="1277147"/>
          </a:xfrm>
          <a:prstGeom prst="curvedConnector2">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1" idx="2"/>
            <a:endCxn id="9" idx="5"/>
          </p:cNvCxnSpPr>
          <p:nvPr/>
        </p:nvCxnSpPr>
        <p:spPr>
          <a:xfrm rot="10800000">
            <a:off x="2012280" y="5260828"/>
            <a:ext cx="2299578" cy="585804"/>
          </a:xfrm>
          <a:prstGeom prst="curvedConnector2">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1" name="Curved Connector 70"/>
          <p:cNvCxnSpPr>
            <a:stCxn id="42" idx="0"/>
            <a:endCxn id="7" idx="2"/>
          </p:cNvCxnSpPr>
          <p:nvPr/>
        </p:nvCxnSpPr>
        <p:spPr>
          <a:xfrm rot="5400000" flipH="1" flipV="1">
            <a:off x="4390485" y="2107665"/>
            <a:ext cx="642762" cy="1185853"/>
          </a:xfrm>
          <a:prstGeom prst="curvedConnector2">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9" idx="7"/>
            <a:endCxn id="42" idx="2"/>
          </p:cNvCxnSpPr>
          <p:nvPr/>
        </p:nvCxnSpPr>
        <p:spPr>
          <a:xfrm rot="5400000" flipH="1" flipV="1">
            <a:off x="2025992" y="3622104"/>
            <a:ext cx="613844" cy="641270"/>
          </a:xfrm>
          <a:prstGeom prst="curvedConnector2">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 idx="0"/>
            <a:endCxn id="7" idx="2"/>
          </p:cNvCxnSpPr>
          <p:nvPr/>
        </p:nvCxnSpPr>
        <p:spPr>
          <a:xfrm rot="5400000" flipH="1" flipV="1">
            <a:off x="2438134" y="1173581"/>
            <a:ext cx="1661031" cy="4072289"/>
          </a:xfrm>
          <a:prstGeom prst="curvedConnector2">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8" name="Curved Connector 217"/>
          <p:cNvCxnSpPr>
            <a:stCxn id="11" idx="3"/>
            <a:endCxn id="45" idx="0"/>
          </p:cNvCxnSpPr>
          <p:nvPr/>
        </p:nvCxnSpPr>
        <p:spPr>
          <a:xfrm rot="16200000" flipH="1">
            <a:off x="4479993" y="6481244"/>
            <a:ext cx="387434" cy="58814"/>
          </a:xfrm>
          <a:prstGeom prst="curvedConnector3">
            <a:avLst>
              <a:gd name="adj1" fmla="val 50000"/>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45" idx="2"/>
            <a:endCxn id="43" idx="6"/>
          </p:cNvCxnSpPr>
          <p:nvPr/>
        </p:nvCxnSpPr>
        <p:spPr>
          <a:xfrm rot="10800000">
            <a:off x="2131730" y="6907714"/>
            <a:ext cx="521818" cy="201312"/>
          </a:xfrm>
          <a:prstGeom prst="curvedConnector3">
            <a:avLst>
              <a:gd name="adj1" fmla="val 50000"/>
            </a:avLst>
          </a:prstGeom>
          <a:ln w="76200" cmpd="sng">
            <a:solidFill>
              <a:srgbClr val="B1005D"/>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5"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46</a:t>
            </a:fld>
            <a:endParaRPr lang="en-AU"/>
          </a:p>
        </p:txBody>
      </p:sp>
    </p:spTree>
    <p:extLst>
      <p:ext uri="{BB962C8B-B14F-4D97-AF65-F5344CB8AC3E}">
        <p14:creationId xmlns:p14="http://schemas.microsoft.com/office/powerpoint/2010/main" val="4269470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892175"/>
            <a:ext cx="10126663"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66550" y="1647710"/>
            <a:ext cx="10437757" cy="5803243"/>
            <a:chOff x="165171" y="1555936"/>
            <a:chExt cx="7796196" cy="5165539"/>
          </a:xfrm>
        </p:grpSpPr>
        <p:grpSp>
          <p:nvGrpSpPr>
            <p:cNvPr id="12" name="Group 11"/>
            <p:cNvGrpSpPr/>
            <p:nvPr/>
          </p:nvGrpSpPr>
          <p:grpSpPr>
            <a:xfrm>
              <a:off x="1462355" y="1555936"/>
              <a:ext cx="6499012" cy="2633672"/>
              <a:chOff x="1884795" y="2161381"/>
              <a:chExt cx="5139612" cy="1982915"/>
            </a:xfrm>
          </p:grpSpPr>
          <p:sp>
            <p:nvSpPr>
              <p:cNvPr id="20" name="TextBox 19"/>
              <p:cNvSpPr txBox="1"/>
              <p:nvPr/>
            </p:nvSpPr>
            <p:spPr>
              <a:xfrm>
                <a:off x="3123190" y="3247049"/>
                <a:ext cx="1236048" cy="897247"/>
              </a:xfrm>
              <a:prstGeom prst="rect">
                <a:avLst/>
              </a:prstGeom>
              <a:solidFill>
                <a:schemeClr val="bg1"/>
              </a:solidFill>
            </p:spPr>
            <p:txBody>
              <a:bodyPr wrap="square" rtlCol="0">
                <a:spAutoFit/>
              </a:bodyPr>
              <a:lstStyle/>
              <a:p>
                <a:r>
                  <a:rPr lang="en-AU" sz="2700" b="1" dirty="0">
                    <a:solidFill>
                      <a:srgbClr val="B1005D"/>
                    </a:solidFill>
                  </a:rPr>
                  <a:t>1</a:t>
                </a:r>
                <a:r>
                  <a:rPr lang="en-AU" sz="2700" dirty="0"/>
                  <a:t>. </a:t>
                </a:r>
                <a:r>
                  <a:rPr lang="en-AU" sz="2700" dirty="0" err="1"/>
                  <a:t>Kegiatan</a:t>
                </a:r>
                <a:r>
                  <a:rPr lang="en-AU" sz="2700" dirty="0"/>
                  <a:t> </a:t>
                </a:r>
                <a:r>
                  <a:rPr lang="en-AU" sz="2700" dirty="0" err="1"/>
                  <a:t>operasional</a:t>
                </a:r>
                <a:r>
                  <a:rPr lang="en-AU" sz="2700" dirty="0"/>
                  <a:t> </a:t>
                </a:r>
                <a:r>
                  <a:rPr lang="en-AU" sz="2700" dirty="0" err="1"/>
                  <a:t>rutin</a:t>
                </a:r>
                <a:endParaRPr lang="en-AU" sz="2700" dirty="0"/>
              </a:p>
            </p:txBody>
          </p:sp>
          <p:sp>
            <p:nvSpPr>
              <p:cNvPr id="28" name="TextBox 27"/>
              <p:cNvSpPr txBox="1"/>
              <p:nvPr/>
            </p:nvSpPr>
            <p:spPr>
              <a:xfrm>
                <a:off x="5452644" y="3488372"/>
                <a:ext cx="1571763" cy="614022"/>
              </a:xfrm>
              <a:prstGeom prst="rect">
                <a:avLst/>
              </a:prstGeom>
              <a:solidFill>
                <a:schemeClr val="bg1"/>
              </a:solidFill>
            </p:spPr>
            <p:txBody>
              <a:bodyPr wrap="square" rtlCol="0">
                <a:spAutoFit/>
              </a:bodyPr>
              <a:lstStyle/>
              <a:p>
                <a:r>
                  <a:rPr lang="en-AU" sz="2700" b="1" dirty="0">
                    <a:solidFill>
                      <a:srgbClr val="B1005D"/>
                    </a:solidFill>
                  </a:rPr>
                  <a:t>3</a:t>
                </a:r>
                <a:r>
                  <a:rPr lang="en-AU" sz="2700" dirty="0"/>
                  <a:t>. </a:t>
                </a:r>
                <a:r>
                  <a:rPr lang="en-AU" sz="2700" dirty="0" err="1"/>
                  <a:t>Pemeliharaan</a:t>
                </a:r>
                <a:r>
                  <a:rPr lang="en-AU" sz="2700" dirty="0"/>
                  <a:t> </a:t>
                </a:r>
                <a:r>
                  <a:rPr lang="en-AU" sz="2700" dirty="0" err="1"/>
                  <a:t>berkala</a:t>
                </a:r>
                <a:endParaRPr lang="en-AU" sz="2700" dirty="0"/>
              </a:p>
            </p:txBody>
          </p:sp>
          <p:sp>
            <p:nvSpPr>
              <p:cNvPr id="29" name="TextBox 28"/>
              <p:cNvSpPr txBox="1"/>
              <p:nvPr/>
            </p:nvSpPr>
            <p:spPr>
              <a:xfrm>
                <a:off x="4438216" y="3081561"/>
                <a:ext cx="1787857" cy="341123"/>
              </a:xfrm>
              <a:prstGeom prst="rect">
                <a:avLst/>
              </a:prstGeom>
              <a:solidFill>
                <a:schemeClr val="bg1"/>
              </a:solidFill>
            </p:spPr>
            <p:txBody>
              <a:bodyPr wrap="square" rtlCol="0">
                <a:spAutoFit/>
              </a:bodyPr>
              <a:lstStyle/>
              <a:p>
                <a:r>
                  <a:rPr lang="en-AU" sz="2700" b="1" dirty="0">
                    <a:solidFill>
                      <a:srgbClr val="B1005D"/>
                    </a:solidFill>
                  </a:rPr>
                  <a:t>2</a:t>
                </a:r>
                <a:r>
                  <a:rPr lang="en-AU" sz="2700" dirty="0"/>
                  <a:t>. </a:t>
                </a:r>
                <a:r>
                  <a:rPr lang="en-AU" sz="2700" dirty="0" err="1"/>
                  <a:t>Pembaruan</a:t>
                </a:r>
                <a:r>
                  <a:rPr lang="en-AU" sz="2700" dirty="0"/>
                  <a:t> </a:t>
                </a:r>
                <a:r>
                  <a:rPr lang="en-AU" sz="2700" dirty="0" err="1"/>
                  <a:t>aset</a:t>
                </a:r>
                <a:endParaRPr lang="en-AU" sz="2700" dirty="0"/>
              </a:p>
            </p:txBody>
          </p:sp>
          <p:sp>
            <p:nvSpPr>
              <p:cNvPr id="19" name="TextBox 18"/>
              <p:cNvSpPr txBox="1"/>
              <p:nvPr/>
            </p:nvSpPr>
            <p:spPr>
              <a:xfrm>
                <a:off x="1884795" y="2161381"/>
                <a:ext cx="1027843" cy="536286"/>
              </a:xfrm>
              <a:prstGeom prst="rect">
                <a:avLst/>
              </a:prstGeom>
              <a:solidFill>
                <a:schemeClr val="bg1"/>
              </a:solidFill>
            </p:spPr>
            <p:txBody>
              <a:bodyPr wrap="square" rtlCol="0">
                <a:spAutoFit/>
              </a:bodyPr>
              <a:lstStyle/>
              <a:p>
                <a:pPr algn="ctr"/>
                <a:r>
                  <a:rPr lang="en-AU" sz="2300" dirty="0" err="1"/>
                  <a:t>Penanaman</a:t>
                </a:r>
                <a:r>
                  <a:rPr lang="en-AU" sz="2300" dirty="0"/>
                  <a:t> modal</a:t>
                </a:r>
              </a:p>
            </p:txBody>
          </p:sp>
        </p:grpSp>
        <p:cxnSp>
          <p:nvCxnSpPr>
            <p:cNvPr id="13" name="Straight Connector 12"/>
            <p:cNvCxnSpPr/>
            <p:nvPr/>
          </p:nvCxnSpPr>
          <p:spPr>
            <a:xfrm>
              <a:off x="2591502" y="2209454"/>
              <a:ext cx="0" cy="4512021"/>
            </a:xfrm>
            <a:prstGeom prst="line">
              <a:avLst/>
            </a:prstGeom>
            <a:ln w="19050">
              <a:solidFill>
                <a:schemeClr val="tx1">
                  <a:lumMod val="65000"/>
                  <a:lumOff val="3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5171" y="6201717"/>
              <a:ext cx="2336728" cy="453074"/>
            </a:xfrm>
            <a:prstGeom prst="rect">
              <a:avLst/>
            </a:prstGeom>
            <a:noFill/>
          </p:spPr>
          <p:txBody>
            <a:bodyPr wrap="square" rtlCol="0">
              <a:spAutoFit/>
            </a:bodyPr>
            <a:lstStyle/>
            <a:p>
              <a:r>
                <a:rPr lang="en-US" sz="2700" dirty="0" err="1">
                  <a:solidFill>
                    <a:schemeClr val="tx1">
                      <a:lumMod val="75000"/>
                      <a:lumOff val="25000"/>
                    </a:schemeClr>
                  </a:solidFill>
                  <a:latin typeface="+mj-lt"/>
                  <a:cs typeface="Helvetica"/>
                </a:rPr>
                <a:t>Pra-operasional</a:t>
              </a:r>
              <a:endParaRPr lang="en-US" sz="2700" dirty="0">
                <a:solidFill>
                  <a:schemeClr val="tx1">
                    <a:lumMod val="75000"/>
                    <a:lumOff val="25000"/>
                  </a:schemeClr>
                </a:solidFill>
                <a:latin typeface="+mj-lt"/>
                <a:cs typeface="Helvetica"/>
              </a:endParaRPr>
            </a:p>
          </p:txBody>
        </p:sp>
        <p:sp>
          <p:nvSpPr>
            <p:cNvPr id="15" name="TextBox 14"/>
            <p:cNvSpPr txBox="1"/>
            <p:nvPr/>
          </p:nvSpPr>
          <p:spPr>
            <a:xfrm>
              <a:off x="2862436" y="6204448"/>
              <a:ext cx="2421468" cy="453074"/>
            </a:xfrm>
            <a:prstGeom prst="rect">
              <a:avLst/>
            </a:prstGeom>
            <a:noFill/>
          </p:spPr>
          <p:txBody>
            <a:bodyPr wrap="square" rtlCol="0">
              <a:spAutoFit/>
            </a:bodyPr>
            <a:lstStyle/>
            <a:p>
              <a:r>
                <a:rPr lang="en-US" sz="2700" dirty="0" err="1">
                  <a:solidFill>
                    <a:schemeClr val="tx1">
                      <a:lumMod val="75000"/>
                      <a:lumOff val="25000"/>
                    </a:schemeClr>
                  </a:solidFill>
                  <a:latin typeface="+mj-lt"/>
                  <a:cs typeface="Helvetica"/>
                </a:rPr>
                <a:t>Operasional</a:t>
              </a:r>
              <a:endParaRPr lang="en-US" sz="2700" dirty="0">
                <a:solidFill>
                  <a:schemeClr val="tx1">
                    <a:lumMod val="75000"/>
                    <a:lumOff val="25000"/>
                  </a:schemeClr>
                </a:solidFill>
                <a:latin typeface="+mj-lt"/>
                <a:cs typeface="Helvetica"/>
              </a:endParaRPr>
            </a:p>
          </p:txBody>
        </p:sp>
        <p:cxnSp>
          <p:nvCxnSpPr>
            <p:cNvPr id="16" name="Straight Arrow Connector 15"/>
            <p:cNvCxnSpPr/>
            <p:nvPr/>
          </p:nvCxnSpPr>
          <p:spPr>
            <a:xfrm flipH="1">
              <a:off x="1151467" y="6187513"/>
              <a:ext cx="1406169" cy="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710033" y="6187513"/>
              <a:ext cx="4520500" cy="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1" name="Title 2"/>
          <p:cNvSpPr>
            <a:spLocks noGrp="1"/>
          </p:cNvSpPr>
          <p:nvPr>
            <p:ph type="title"/>
          </p:nvPr>
        </p:nvSpPr>
        <p:spPr>
          <a:xfrm>
            <a:off x="319042" y="172250"/>
            <a:ext cx="10022312" cy="952259"/>
          </a:xfrm>
        </p:spPr>
        <p:txBody>
          <a:bodyPr>
            <a:normAutofit fontScale="90000"/>
          </a:bodyPr>
          <a:lstStyle/>
          <a:p>
            <a:r>
              <a:rPr lang="en-AU" dirty="0" err="1" smtClean="0"/>
              <a:t>Terdapat</a:t>
            </a:r>
            <a:r>
              <a:rPr lang="en-AU" dirty="0" smtClean="0"/>
              <a:t> </a:t>
            </a:r>
            <a:r>
              <a:rPr lang="en-AU" b="1" dirty="0" err="1" smtClean="0">
                <a:solidFill>
                  <a:srgbClr val="B1005D"/>
                </a:solidFill>
              </a:rPr>
              <a:t>tiga</a:t>
            </a:r>
            <a:r>
              <a:rPr lang="en-AU" b="1" dirty="0" smtClean="0">
                <a:solidFill>
                  <a:srgbClr val="B1005D"/>
                </a:solidFill>
              </a:rPr>
              <a:t> </a:t>
            </a:r>
            <a:r>
              <a:rPr lang="en-AU" dirty="0" err="1" smtClean="0"/>
              <a:t>jenis</a:t>
            </a:r>
            <a:r>
              <a:rPr lang="en-AU" dirty="0" smtClean="0"/>
              <a:t> </a:t>
            </a:r>
            <a:r>
              <a:rPr lang="en-AU" dirty="0" err="1" smtClean="0"/>
              <a:t>biaya</a:t>
            </a:r>
            <a:r>
              <a:rPr lang="en-AU" dirty="0" smtClean="0"/>
              <a:t> yang </a:t>
            </a:r>
            <a:r>
              <a:rPr lang="en-AU" dirty="0" err="1" smtClean="0"/>
              <a:t>perlu</a:t>
            </a:r>
            <a:r>
              <a:rPr lang="en-AU" dirty="0" smtClean="0"/>
              <a:t> </a:t>
            </a:r>
            <a:r>
              <a:rPr lang="en-AU" dirty="0" err="1" smtClean="0"/>
              <a:t>dibayar</a:t>
            </a:r>
            <a:r>
              <a:rPr lang="en-AU" dirty="0" smtClean="0"/>
              <a:t> </a:t>
            </a:r>
            <a:r>
              <a:rPr lang="en-AU" dirty="0" err="1" smtClean="0"/>
              <a:t>selama</a:t>
            </a:r>
            <a:r>
              <a:rPr lang="en-AU" dirty="0" smtClean="0"/>
              <a:t> </a:t>
            </a:r>
            <a:r>
              <a:rPr lang="en-AU" dirty="0" err="1" smtClean="0"/>
              <a:t>Pengoperasian</a:t>
            </a:r>
            <a:r>
              <a:rPr lang="en-AU" dirty="0" smtClean="0"/>
              <a:t>.</a:t>
            </a:r>
            <a:endParaRPr lang="en-AU" dirty="0"/>
          </a:p>
        </p:txBody>
      </p:sp>
      <p:sp>
        <p:nvSpPr>
          <p:cNvPr id="2" name="Rectangle 1"/>
          <p:cNvSpPr/>
          <p:nvPr/>
        </p:nvSpPr>
        <p:spPr>
          <a:xfrm>
            <a:off x="2928836" y="2346318"/>
            <a:ext cx="2729756" cy="69219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22" name="Rectangle 21"/>
          <p:cNvSpPr/>
          <p:nvPr/>
        </p:nvSpPr>
        <p:spPr>
          <a:xfrm>
            <a:off x="3673073" y="1689717"/>
            <a:ext cx="2729756" cy="69219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Tree>
    <p:extLst>
      <p:ext uri="{BB962C8B-B14F-4D97-AF65-F5344CB8AC3E}">
        <p14:creationId xmlns:p14="http://schemas.microsoft.com/office/powerpoint/2010/main" val="1848890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33834880"/>
              </p:ext>
            </p:extLst>
          </p:nvPr>
        </p:nvGraphicFramePr>
        <p:xfrm>
          <a:off x="481816" y="1442767"/>
          <a:ext cx="9793372" cy="5246636"/>
        </p:xfrm>
        <a:graphic>
          <a:graphicData uri="http://schemas.openxmlformats.org/drawingml/2006/table">
            <a:tbl>
              <a:tblPr firstRow="1" bandRow="1">
                <a:tableStyleId>{3B4B98B0-60AC-42C2-AFA5-B58CD77FA1E5}</a:tableStyleId>
              </a:tblPr>
              <a:tblGrid>
                <a:gridCol w="3905797"/>
                <a:gridCol w="3037578"/>
                <a:gridCol w="2849997"/>
              </a:tblGrid>
              <a:tr h="975988">
                <a:tc>
                  <a:txBody>
                    <a:bodyPr/>
                    <a:lstStyle/>
                    <a:p>
                      <a:pPr indent="0" algn="l">
                        <a:spcAft>
                          <a:spcPts val="0"/>
                        </a:spcAft>
                      </a:pPr>
                      <a:r>
                        <a:rPr lang="en-AU" sz="2600" b="1" dirty="0" smtClean="0">
                          <a:solidFill>
                            <a:schemeClr val="bg1">
                              <a:lumMod val="50000"/>
                            </a:schemeClr>
                          </a:solidFill>
                          <a:effectLst/>
                          <a:latin typeface="Helvetica"/>
                          <a:ea typeface="ＭＳ 明朝"/>
                          <a:cs typeface="Helvetica"/>
                        </a:rPr>
                        <a:t>BIAYA RUTIN</a:t>
                      </a:r>
                    </a:p>
                  </a:txBody>
                  <a:tcPr marL="106934" marR="106934" marT="50408" marB="5040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2600" dirty="0" err="1" smtClean="0">
                          <a:effectLst/>
                          <a:latin typeface="Helvetica"/>
                          <a:cs typeface="Helvetica"/>
                        </a:rPr>
                        <a:t>Rp</a:t>
                      </a:r>
                      <a:r>
                        <a:rPr lang="en-AU" sz="2600" dirty="0" smtClean="0">
                          <a:effectLst/>
                          <a:latin typeface="Helvetica"/>
                          <a:cs typeface="Helvetica"/>
                        </a:rPr>
                        <a:t>/</a:t>
                      </a:r>
                      <a:r>
                        <a:rPr lang="en-AU" sz="2600" dirty="0" err="1" smtClean="0">
                          <a:effectLst/>
                          <a:latin typeface="Helvetica"/>
                          <a:cs typeface="Helvetica"/>
                        </a:rPr>
                        <a:t>bulan</a:t>
                      </a:r>
                      <a:endParaRPr lang="en-AU" sz="2600" dirty="0" smtClean="0">
                        <a:effectLst/>
                        <a:latin typeface="Helvetica"/>
                        <a:cs typeface="Helvetica"/>
                      </a:endParaRPr>
                    </a:p>
                  </a:txBody>
                  <a:tcPr marL="106934" marR="106934" marT="50408" marB="5040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2600" dirty="0" err="1" smtClean="0">
                          <a:effectLst/>
                          <a:latin typeface="Helvetica"/>
                          <a:cs typeface="Helvetica"/>
                        </a:rPr>
                        <a:t>Waktu</a:t>
                      </a:r>
                      <a:r>
                        <a:rPr lang="en-AU" sz="2600" dirty="0" smtClean="0">
                          <a:effectLst/>
                          <a:latin typeface="Helvetica"/>
                          <a:cs typeface="Helvetica"/>
                        </a:rPr>
                        <a:t> </a:t>
                      </a:r>
                      <a:r>
                        <a:rPr lang="en-AU" sz="2600" dirty="0" err="1" smtClean="0">
                          <a:effectLst/>
                          <a:latin typeface="Helvetica"/>
                          <a:cs typeface="Helvetica"/>
                        </a:rPr>
                        <a:t>relawan</a:t>
                      </a:r>
                      <a:endParaRPr lang="en-AU" sz="2600" dirty="0" smtClean="0">
                        <a:effectLst/>
                        <a:latin typeface="Helvetic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AU" sz="2600" dirty="0" smtClean="0">
                          <a:effectLst/>
                          <a:latin typeface="Helvetica"/>
                          <a:cs typeface="Helvetica"/>
                        </a:rPr>
                        <a:t>(</a:t>
                      </a:r>
                      <a:r>
                        <a:rPr lang="en-AU" sz="2600" dirty="0" err="1" smtClean="0">
                          <a:effectLst/>
                          <a:latin typeface="Helvetica"/>
                          <a:cs typeface="Helvetica"/>
                        </a:rPr>
                        <a:t>hari</a:t>
                      </a:r>
                      <a:r>
                        <a:rPr lang="en-AU" sz="2600" dirty="0" smtClean="0">
                          <a:effectLst/>
                          <a:latin typeface="Helvetica"/>
                          <a:cs typeface="Helvetica"/>
                        </a:rPr>
                        <a:t>/</a:t>
                      </a:r>
                      <a:r>
                        <a:rPr lang="en-AU" sz="2600" dirty="0" err="1" smtClean="0">
                          <a:effectLst/>
                          <a:latin typeface="Helvetica"/>
                          <a:cs typeface="Helvetica"/>
                        </a:rPr>
                        <a:t>bulan</a:t>
                      </a:r>
                      <a:r>
                        <a:rPr lang="en-AU" sz="2600" dirty="0" smtClean="0">
                          <a:effectLst/>
                          <a:latin typeface="Helvetica"/>
                          <a:cs typeface="Helvetica"/>
                        </a:rPr>
                        <a:t>)</a:t>
                      </a:r>
                    </a:p>
                  </a:txBody>
                  <a:tcPr marL="106934" marR="106934" marT="50408" marB="50408" anchor="ctr"/>
                </a:tc>
              </a:tr>
              <a:tr h="588782">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600" dirty="0" err="1" smtClean="0">
                          <a:latin typeface="Helvetica"/>
                          <a:cs typeface="Helvetica"/>
                        </a:rPr>
                        <a:t>Admin</a:t>
                      </a:r>
                      <a:r>
                        <a:rPr lang="en-US" sz="2600" baseline="0" dirty="0" err="1" smtClean="0">
                          <a:latin typeface="Helvetica"/>
                          <a:cs typeface="Helvetica"/>
                        </a:rPr>
                        <a:t>istrasi</a:t>
                      </a:r>
                      <a:endParaRPr lang="en-US" sz="2600" dirty="0" smtClean="0">
                        <a:latin typeface="Helvetica"/>
                        <a:cs typeface="Helvetica"/>
                      </a:endParaRPr>
                    </a:p>
                  </a:txBody>
                  <a:tcPr marL="0" marR="42100" marT="50408" marB="50408" anchor="ctr"/>
                </a:tc>
                <a:tc>
                  <a:txBody>
                    <a:bodyPr/>
                    <a:lstStyle/>
                    <a:p>
                      <a:pPr indent="0" algn="ctr"/>
                      <a:endParaRPr lang="en-US" sz="2600" dirty="0">
                        <a:latin typeface="Helvetica"/>
                        <a:cs typeface="Helvetica"/>
                      </a:endParaRPr>
                    </a:p>
                  </a:txBody>
                  <a:tcPr marL="106934" marR="106934" marT="50408" marB="50408" anchor="ctr"/>
                </a:tc>
                <a:tc>
                  <a:txBody>
                    <a:bodyPr/>
                    <a:lstStyle/>
                    <a:p>
                      <a:pPr lvl="0" indent="0" algn="ctr"/>
                      <a:r>
                        <a:rPr lang="en-US" sz="2600" baseline="0" dirty="0" smtClean="0">
                          <a:latin typeface="Helvetica"/>
                          <a:cs typeface="Helvetica"/>
                        </a:rPr>
                        <a:t>10</a:t>
                      </a:r>
                      <a:endParaRPr lang="en-US" sz="2600" dirty="0" smtClean="0">
                        <a:latin typeface="Helvetica"/>
                        <a:cs typeface="Helvetica"/>
                      </a:endParaRPr>
                    </a:p>
                  </a:txBody>
                  <a:tcPr marL="106934" marR="106934" marT="50408" marB="50408" anchor="ctr"/>
                </a:tc>
              </a:tr>
              <a:tr h="588782">
                <a:tc>
                  <a:txBody>
                    <a:bodyPr/>
                    <a:lstStyle/>
                    <a:p>
                      <a:pPr lvl="0" indent="0" algn="r"/>
                      <a:r>
                        <a:rPr lang="en-US" sz="2600" dirty="0" smtClean="0">
                          <a:latin typeface="Helvetica"/>
                          <a:cs typeface="Helvetica"/>
                        </a:rPr>
                        <a:t>Operator</a:t>
                      </a:r>
                    </a:p>
                  </a:txBody>
                  <a:tcPr marL="0" marR="42100" marT="50408" marB="5040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aseline="0" dirty="0" err="1" smtClean="0">
                          <a:latin typeface="Helvetica"/>
                          <a:cs typeface="Helvetica"/>
                        </a:rPr>
                        <a:t>Rp</a:t>
                      </a:r>
                      <a:r>
                        <a:rPr lang="en-US" sz="2600" baseline="0" dirty="0" smtClean="0">
                          <a:latin typeface="Helvetica"/>
                          <a:cs typeface="Helvetica"/>
                        </a:rPr>
                        <a:t> 200.000</a:t>
                      </a:r>
                      <a:endParaRPr lang="en-US" sz="2600" kern="1200" dirty="0" smtClean="0">
                        <a:effectLst/>
                        <a:latin typeface="Helvetica"/>
                        <a:cs typeface="Helvetica"/>
                      </a:endParaRPr>
                    </a:p>
                  </a:txBody>
                  <a:tcPr marL="0" marR="0" marT="50408" marB="50408" anchor="ctr"/>
                </a:tc>
                <a:tc>
                  <a:txBody>
                    <a:bodyPr/>
                    <a:lstStyle/>
                    <a:p>
                      <a:pPr lvl="0" indent="0" algn="ctr"/>
                      <a:r>
                        <a:rPr lang="en-US" sz="2600" baseline="0" dirty="0" smtClean="0">
                          <a:latin typeface="Helvetica"/>
                          <a:cs typeface="Helvetica"/>
                        </a:rPr>
                        <a:t>9</a:t>
                      </a:r>
                      <a:endParaRPr lang="en-US" sz="2600" dirty="0" smtClean="0">
                        <a:latin typeface="Helvetica"/>
                        <a:cs typeface="Helvetica"/>
                      </a:endParaRPr>
                    </a:p>
                  </a:txBody>
                  <a:tcPr marL="106934" marR="106934" marT="50408" marB="50408" anchor="ctr"/>
                </a:tc>
              </a:tr>
              <a:tr h="588782">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en-US" sz="2600" kern="1200" dirty="0" err="1" smtClean="0">
                          <a:effectLst/>
                          <a:latin typeface="Helvetica"/>
                          <a:cs typeface="Helvetica"/>
                        </a:rPr>
                        <a:t>Listrik</a:t>
                      </a:r>
                      <a:endParaRPr lang="en-US" sz="2600" kern="1200" dirty="0" smtClean="0">
                        <a:effectLst/>
                        <a:latin typeface="Helvetica"/>
                        <a:cs typeface="Helvetica"/>
                      </a:endParaRPr>
                    </a:p>
                  </a:txBody>
                  <a:tcPr marL="0" marR="42100" marT="50408" marB="5040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kern="1200" dirty="0" err="1" smtClean="0">
                          <a:effectLst/>
                          <a:latin typeface="Helvetica"/>
                          <a:cs typeface="Helvetica"/>
                        </a:rPr>
                        <a:t>Rp</a:t>
                      </a:r>
                      <a:r>
                        <a:rPr lang="en-US" sz="2600" kern="1200" dirty="0" smtClean="0">
                          <a:effectLst/>
                          <a:latin typeface="Helvetica"/>
                          <a:cs typeface="Helvetica"/>
                        </a:rPr>
                        <a:t> 120.000</a:t>
                      </a:r>
                    </a:p>
                  </a:txBody>
                  <a:tcPr marL="0" marR="0" marT="50408" marB="50408" anchor="ctr"/>
                </a:tc>
                <a:tc>
                  <a:txBody>
                    <a:bodyPr/>
                    <a:lstStyle/>
                    <a:p>
                      <a:pPr indent="0" algn="ctr"/>
                      <a:endParaRPr lang="en-US" sz="2600" dirty="0">
                        <a:latin typeface="Helvetica"/>
                        <a:cs typeface="Helvetica"/>
                      </a:endParaRPr>
                    </a:p>
                  </a:txBody>
                  <a:tcPr marL="106934" marR="106934" marT="50408" marB="50408" anchor="ctr"/>
                </a:tc>
              </a:tr>
              <a:tr h="588782">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en-US" sz="2600" kern="1200" dirty="0" err="1" smtClean="0">
                          <a:effectLst/>
                          <a:latin typeface="Helvetica"/>
                          <a:cs typeface="Helvetica"/>
                        </a:rPr>
                        <a:t>Barang</a:t>
                      </a:r>
                      <a:r>
                        <a:rPr lang="en-US" sz="2600" kern="1200" dirty="0" smtClean="0">
                          <a:effectLst/>
                          <a:latin typeface="Helvetica"/>
                          <a:cs typeface="Helvetica"/>
                        </a:rPr>
                        <a:t> </a:t>
                      </a:r>
                    </a:p>
                  </a:txBody>
                  <a:tcPr marL="0" marR="42100" marT="50408" marB="5040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kern="1200" dirty="0" err="1" smtClean="0">
                          <a:effectLst/>
                          <a:latin typeface="Helvetica"/>
                          <a:cs typeface="Helvetica"/>
                        </a:rPr>
                        <a:t>Rp</a:t>
                      </a:r>
                      <a:r>
                        <a:rPr lang="en-US" sz="2600" kern="1200" dirty="0" smtClean="0">
                          <a:effectLst/>
                          <a:latin typeface="Helvetica"/>
                          <a:cs typeface="Helvetica"/>
                        </a:rPr>
                        <a:t> 40.000 </a:t>
                      </a:r>
                    </a:p>
                  </a:txBody>
                  <a:tcPr marL="0" marR="0" marT="50408" marB="50408" anchor="ctr"/>
                </a:tc>
                <a:tc>
                  <a:txBody>
                    <a:bodyPr/>
                    <a:lstStyle/>
                    <a:p>
                      <a:pPr indent="0" algn="ctr"/>
                      <a:endParaRPr lang="en-US" sz="2600" dirty="0">
                        <a:latin typeface="Helvetica"/>
                        <a:cs typeface="Helvetica"/>
                      </a:endParaRPr>
                    </a:p>
                  </a:txBody>
                  <a:tcPr marL="106934" marR="106934" marT="50408" marB="50408" anchor="ctr"/>
                </a:tc>
              </a:tr>
              <a:tr h="504084">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en-US" sz="2600" b="1" kern="1200" dirty="0" smtClean="0">
                          <a:effectLst/>
                          <a:latin typeface="Helvetica"/>
                          <a:cs typeface="Helvetica"/>
                        </a:rPr>
                        <a:t>Total</a:t>
                      </a:r>
                    </a:p>
                  </a:txBody>
                  <a:tcPr marL="106934" marR="106934" marT="50408" marB="50408" anchor="ctr"/>
                </a:tc>
                <a:tc>
                  <a:txBody>
                    <a:bodyPr/>
                    <a:lstStyle/>
                    <a:p>
                      <a:pPr indent="0" algn="ctr"/>
                      <a:r>
                        <a:rPr lang="en-US" sz="2600" b="1" dirty="0" err="1" smtClean="0">
                          <a:solidFill>
                            <a:srgbClr val="404040"/>
                          </a:solidFill>
                          <a:latin typeface="Helvetica"/>
                          <a:cs typeface="Helvetica"/>
                        </a:rPr>
                        <a:t>Rp</a:t>
                      </a:r>
                      <a:r>
                        <a:rPr lang="en-US" sz="2600" b="1" dirty="0" smtClean="0">
                          <a:solidFill>
                            <a:srgbClr val="404040"/>
                          </a:solidFill>
                          <a:latin typeface="Helvetica"/>
                          <a:cs typeface="Helvetica"/>
                        </a:rPr>
                        <a:t> 370.000</a:t>
                      </a:r>
                      <a:endParaRPr lang="en-US" sz="2600" b="1" dirty="0">
                        <a:solidFill>
                          <a:srgbClr val="404040"/>
                        </a:solidFill>
                        <a:latin typeface="Helvetica"/>
                        <a:cs typeface="Helvetica"/>
                      </a:endParaRPr>
                    </a:p>
                  </a:txBody>
                  <a:tcPr marL="106934" marR="106934" marT="50408" marB="50408" anchor="ctr"/>
                </a:tc>
                <a:tc>
                  <a:txBody>
                    <a:bodyPr/>
                    <a:lstStyle/>
                    <a:p>
                      <a:pPr indent="0" algn="ctr"/>
                      <a:r>
                        <a:rPr lang="en-AU" sz="2600" b="1" dirty="0" smtClean="0">
                          <a:solidFill>
                            <a:schemeClr val="tx1"/>
                          </a:solidFill>
                          <a:latin typeface="Helvetica"/>
                          <a:cs typeface="Helvetica"/>
                        </a:rPr>
                        <a:t>19</a:t>
                      </a:r>
                      <a:endParaRPr lang="en-AU" sz="2600" b="1" dirty="0">
                        <a:solidFill>
                          <a:schemeClr val="tx1"/>
                        </a:solidFill>
                        <a:latin typeface="Helvetica"/>
                        <a:cs typeface="Helvetica"/>
                      </a:endParaRPr>
                    </a:p>
                  </a:txBody>
                  <a:tcPr marL="106934" marR="106934" marT="50408" marB="50408" anchor="ctr"/>
                </a:tc>
              </a:tr>
              <a:tr h="504084">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en-US" sz="2600" b="1" kern="1200" baseline="0" dirty="0" smtClean="0">
                          <a:effectLst/>
                          <a:latin typeface="Helvetica"/>
                          <a:cs typeface="Helvetica"/>
                        </a:rPr>
                        <a:t>Total per </a:t>
                      </a:r>
                      <a:r>
                        <a:rPr lang="en-US" sz="2600" b="1" kern="1200" baseline="0" dirty="0" err="1" smtClean="0">
                          <a:effectLst/>
                          <a:latin typeface="Helvetica"/>
                          <a:cs typeface="Helvetica"/>
                        </a:rPr>
                        <a:t>rt</a:t>
                      </a:r>
                      <a:endParaRPr lang="en-US" sz="2600" b="1" kern="1200" dirty="0" smtClean="0">
                        <a:effectLst/>
                        <a:latin typeface="Helvetica"/>
                        <a:cs typeface="Helvetica"/>
                      </a:endParaRPr>
                    </a:p>
                  </a:txBody>
                  <a:tcPr marL="106934" marR="106934" marT="50408" marB="50408" anchor="ctr">
                    <a:lnB w="12700" cap="flat" cmpd="sng" algn="ctr">
                      <a:solidFill>
                        <a:srgbClr val="000000"/>
                      </a:solidFill>
                      <a:prstDash val="solid"/>
                      <a:round/>
                      <a:headEnd type="none" w="med" len="med"/>
                      <a:tailEnd type="none" w="med" len="med"/>
                    </a:lnB>
                  </a:tcPr>
                </a:tc>
                <a:tc>
                  <a:txBody>
                    <a:bodyPr/>
                    <a:lstStyle/>
                    <a:p>
                      <a:pPr indent="0" algn="ctr"/>
                      <a:r>
                        <a:rPr lang="en-US" sz="2600" b="1" baseline="0" dirty="0" err="1" smtClean="0">
                          <a:solidFill>
                            <a:srgbClr val="FF0000"/>
                          </a:solidFill>
                          <a:latin typeface="Helvetica"/>
                          <a:cs typeface="Helvetica"/>
                        </a:rPr>
                        <a:t>Rp</a:t>
                      </a:r>
                      <a:r>
                        <a:rPr lang="en-US" sz="2600" b="1" baseline="0" dirty="0" smtClean="0">
                          <a:solidFill>
                            <a:srgbClr val="FF0000"/>
                          </a:solidFill>
                          <a:latin typeface="Helvetica"/>
                          <a:cs typeface="Helvetica"/>
                        </a:rPr>
                        <a:t> 6.000 / </a:t>
                      </a:r>
                      <a:r>
                        <a:rPr lang="en-US" sz="2600" b="1" baseline="0" dirty="0" err="1" smtClean="0">
                          <a:solidFill>
                            <a:srgbClr val="FF0000"/>
                          </a:solidFill>
                          <a:latin typeface="Helvetica"/>
                          <a:cs typeface="Helvetica"/>
                        </a:rPr>
                        <a:t>rt</a:t>
                      </a:r>
                      <a:r>
                        <a:rPr lang="en-US" sz="2600" b="1" baseline="0" dirty="0" smtClean="0">
                          <a:solidFill>
                            <a:srgbClr val="FF0000"/>
                          </a:solidFill>
                          <a:latin typeface="Helvetica"/>
                          <a:cs typeface="Helvetica"/>
                        </a:rPr>
                        <a:t> </a:t>
                      </a:r>
                      <a:endParaRPr lang="en-US" sz="2600" b="1" dirty="0">
                        <a:solidFill>
                          <a:srgbClr val="FF0000"/>
                        </a:solidFill>
                        <a:latin typeface="Helvetica"/>
                        <a:cs typeface="Helvetica"/>
                      </a:endParaRPr>
                    </a:p>
                  </a:txBody>
                  <a:tcPr marL="106934" marR="106934" marT="50408" marB="50408" anchor="ctr">
                    <a:lnB w="12700" cap="flat" cmpd="sng" algn="ctr">
                      <a:solidFill>
                        <a:srgbClr val="000000"/>
                      </a:solidFill>
                      <a:prstDash val="solid"/>
                      <a:round/>
                      <a:headEnd type="none" w="med" len="med"/>
                      <a:tailEnd type="none" w="med" len="med"/>
                    </a:lnB>
                  </a:tcPr>
                </a:tc>
                <a:tc>
                  <a:txBody>
                    <a:bodyPr/>
                    <a:lstStyle/>
                    <a:p>
                      <a:pPr indent="0" algn="ctr"/>
                      <a:endParaRPr lang="en-AU" sz="2600" b="1" dirty="0">
                        <a:solidFill>
                          <a:schemeClr val="tx1"/>
                        </a:solidFill>
                        <a:latin typeface="Helvetica"/>
                        <a:cs typeface="Helvetica"/>
                      </a:endParaRPr>
                    </a:p>
                  </a:txBody>
                  <a:tcPr marL="106934" marR="106934" marT="50408" marB="50408" anchor="ctr">
                    <a:lnB w="12700" cap="flat" cmpd="sng" algn="ctr">
                      <a:solidFill>
                        <a:srgbClr val="000000"/>
                      </a:solidFill>
                      <a:prstDash val="solid"/>
                      <a:round/>
                      <a:headEnd type="none" w="med" len="med"/>
                      <a:tailEnd type="none" w="med" len="med"/>
                    </a:lnB>
                  </a:tcPr>
                </a:tc>
              </a:tr>
              <a:tr h="90735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bg1">
                              <a:lumMod val="50000"/>
                            </a:schemeClr>
                          </a:solidFill>
                          <a:effectLst/>
                          <a:latin typeface="Helvetica"/>
                          <a:cs typeface="Helvetica"/>
                        </a:rPr>
                        <a:t>IURAN PENGGUNA</a:t>
                      </a:r>
                    </a:p>
                  </a:txBody>
                  <a:tcPr marL="106934" marR="106934" marT="50408" marB="50408" anchor="ctr">
                    <a:lnT w="12700" cap="flat" cmpd="sng" algn="ctr">
                      <a:solidFill>
                        <a:srgbClr val="00000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b="1" dirty="0" err="1" smtClean="0">
                          <a:solidFill>
                            <a:srgbClr val="FF0000"/>
                          </a:solidFill>
                          <a:latin typeface="Helvetica"/>
                          <a:cs typeface="Helvetica"/>
                        </a:rPr>
                        <a:t>Rp</a:t>
                      </a:r>
                      <a:r>
                        <a:rPr lang="en-US" sz="2600" b="1" dirty="0" smtClean="0">
                          <a:solidFill>
                            <a:srgbClr val="FF0000"/>
                          </a:solidFill>
                          <a:latin typeface="Helvetica"/>
                          <a:cs typeface="Helvetica"/>
                        </a:rPr>
                        <a:t> 5.000 / </a:t>
                      </a:r>
                      <a:r>
                        <a:rPr lang="en-US" sz="2600" b="1" dirty="0" err="1" smtClean="0">
                          <a:solidFill>
                            <a:srgbClr val="FF0000"/>
                          </a:solidFill>
                          <a:latin typeface="Helvetica"/>
                          <a:cs typeface="Helvetica"/>
                        </a:rPr>
                        <a:t>rt</a:t>
                      </a:r>
                      <a:r>
                        <a:rPr lang="en-US" sz="2600" b="1" dirty="0" smtClean="0">
                          <a:solidFill>
                            <a:srgbClr val="FF0000"/>
                          </a:solidFill>
                          <a:latin typeface="Helvetica"/>
                          <a:cs typeface="Helvetica"/>
                        </a:rPr>
                        <a:t> </a:t>
                      </a:r>
                      <a:endParaRPr lang="en-US" sz="2600" b="0" dirty="0" smtClean="0">
                        <a:solidFill>
                          <a:schemeClr val="tx1">
                            <a:lumMod val="95000"/>
                            <a:lumOff val="5000"/>
                          </a:schemeClr>
                        </a:solidFill>
                        <a:latin typeface="Helvetica"/>
                        <a:cs typeface="Helvetica"/>
                      </a:endParaRPr>
                    </a:p>
                  </a:txBody>
                  <a:tcPr marL="106934" marR="106934" marT="50408" marB="50408" anchor="ctr">
                    <a:lnT w="12700" cap="flat" cmpd="sng" algn="ctr">
                      <a:solidFill>
                        <a:srgbClr val="000000"/>
                      </a:solidFill>
                      <a:prstDash val="solid"/>
                      <a:round/>
                      <a:headEnd type="none" w="med" len="med"/>
                      <a:tailEnd type="none" w="med" len="med"/>
                    </a:lnT>
                  </a:tcPr>
                </a:tc>
                <a:tc>
                  <a:txBody>
                    <a:bodyPr/>
                    <a:lstStyle/>
                    <a:p>
                      <a:pPr indent="0" algn="ctr"/>
                      <a:endParaRPr lang="en-AU" sz="2600" b="1" dirty="0" smtClean="0">
                        <a:solidFill>
                          <a:srgbClr val="B1005D"/>
                        </a:solidFill>
                        <a:latin typeface="Helvetica"/>
                        <a:cs typeface="Helvetica"/>
                      </a:endParaRPr>
                    </a:p>
                    <a:p>
                      <a:pPr indent="0" algn="ctr"/>
                      <a:endParaRPr lang="en-AU" sz="2600" b="1" dirty="0">
                        <a:solidFill>
                          <a:srgbClr val="B1005D"/>
                        </a:solidFill>
                        <a:latin typeface="Helvetica"/>
                        <a:cs typeface="Helvetica"/>
                      </a:endParaRPr>
                    </a:p>
                  </a:txBody>
                  <a:tcPr marL="106934" marR="106934" marT="50408" marB="50408" anchor="ctr">
                    <a:lnT w="12700" cap="flat" cmpd="sng" algn="ctr">
                      <a:solidFill>
                        <a:srgbClr val="000000"/>
                      </a:solidFill>
                      <a:prstDash val="solid"/>
                      <a:round/>
                      <a:headEnd type="none" w="med" len="med"/>
                      <a:tailEnd type="none" w="med" len="med"/>
                    </a:lnT>
                  </a:tcPr>
                </a:tc>
              </a:tr>
            </a:tbl>
          </a:graphicData>
        </a:graphic>
      </p:graphicFrame>
      <p:sp>
        <p:nvSpPr>
          <p:cNvPr id="6" name="TextBox 5"/>
          <p:cNvSpPr txBox="1"/>
          <p:nvPr/>
        </p:nvSpPr>
        <p:spPr>
          <a:xfrm>
            <a:off x="504966" y="7060738"/>
            <a:ext cx="8861661" cy="320768"/>
          </a:xfrm>
          <a:prstGeom prst="rect">
            <a:avLst/>
          </a:prstGeom>
          <a:noFill/>
        </p:spPr>
        <p:txBody>
          <a:bodyPr wrap="square" lIns="104306" tIns="52153" rIns="104306" bIns="52153" rtlCol="0">
            <a:spAutoFit/>
          </a:bodyPr>
          <a:lstStyle/>
          <a:p>
            <a:r>
              <a:rPr lang="en-AU" sz="1400" dirty="0" err="1">
                <a:solidFill>
                  <a:schemeClr val="tx1">
                    <a:lumMod val="75000"/>
                    <a:lumOff val="25000"/>
                  </a:schemeClr>
                </a:solidFill>
                <a:latin typeface="Helvetica"/>
                <a:cs typeface="Helvetica"/>
              </a:rPr>
              <a:t>Sumber</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Lokakarya</a:t>
            </a:r>
            <a:r>
              <a:rPr lang="en-AU" sz="1400" dirty="0">
                <a:solidFill>
                  <a:schemeClr val="tx1">
                    <a:lumMod val="75000"/>
                    <a:lumOff val="25000"/>
                  </a:schemeClr>
                </a:solidFill>
                <a:latin typeface="Helvetica"/>
                <a:cs typeface="Helvetica"/>
              </a:rPr>
              <a:t> KSM Bogor. </a:t>
            </a:r>
            <a:r>
              <a:rPr lang="en-AU" sz="1400" dirty="0" err="1">
                <a:solidFill>
                  <a:schemeClr val="tx1">
                    <a:lumMod val="75000"/>
                    <a:lumOff val="25000"/>
                  </a:schemeClr>
                </a:solidFill>
                <a:latin typeface="Helvetica"/>
                <a:cs typeface="Helvetica"/>
              </a:rPr>
              <a:t>Fokus</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Sistem</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Komunal</a:t>
            </a:r>
            <a:r>
              <a:rPr lang="en-AU" sz="1400" dirty="0">
                <a:solidFill>
                  <a:schemeClr val="tx1">
                    <a:lumMod val="75000"/>
                    <a:lumOff val="25000"/>
                  </a:schemeClr>
                </a:solidFill>
                <a:latin typeface="Helvetica"/>
                <a:cs typeface="Helvetica"/>
              </a:rPr>
              <a:t> (MCK). </a:t>
            </a:r>
            <a:r>
              <a:rPr lang="en-AU" sz="1400" dirty="0" err="1">
                <a:solidFill>
                  <a:schemeClr val="tx1">
                    <a:lumMod val="75000"/>
                    <a:lumOff val="25000"/>
                  </a:schemeClr>
                </a:solidFill>
                <a:latin typeface="Helvetica"/>
                <a:cs typeface="Helvetica"/>
              </a:rPr>
              <a:t>Hanya</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nilai</a:t>
            </a:r>
            <a:r>
              <a:rPr lang="en-AU" sz="1400" dirty="0">
                <a:solidFill>
                  <a:schemeClr val="tx1">
                    <a:lumMod val="75000"/>
                    <a:lumOff val="25000"/>
                  </a:schemeClr>
                </a:solidFill>
                <a:latin typeface="Helvetica"/>
                <a:cs typeface="Helvetica"/>
              </a:rPr>
              <a:t> median yang </a:t>
            </a:r>
            <a:r>
              <a:rPr lang="en-AU" sz="1400" dirty="0" err="1">
                <a:solidFill>
                  <a:schemeClr val="tx1">
                    <a:lumMod val="75000"/>
                    <a:lumOff val="25000"/>
                  </a:schemeClr>
                </a:solidFill>
                <a:latin typeface="Helvetica"/>
                <a:cs typeface="Helvetica"/>
              </a:rPr>
              <a:t>ditampilkan</a:t>
            </a:r>
            <a:r>
              <a:rPr lang="en-AU" sz="1400" dirty="0">
                <a:solidFill>
                  <a:schemeClr val="tx1">
                    <a:lumMod val="75000"/>
                    <a:lumOff val="25000"/>
                  </a:schemeClr>
                </a:solidFill>
                <a:latin typeface="Helvetica"/>
                <a:cs typeface="Helvetica"/>
              </a:rPr>
              <a:t>.</a:t>
            </a:r>
          </a:p>
        </p:txBody>
      </p:sp>
      <p:sp>
        <p:nvSpPr>
          <p:cNvPr id="7" name="Title 2"/>
          <p:cNvSpPr txBox="1">
            <a:spLocks/>
          </p:cNvSpPr>
          <p:nvPr/>
        </p:nvSpPr>
        <p:spPr>
          <a:xfrm>
            <a:off x="319042" y="172250"/>
            <a:ext cx="10022312" cy="952259"/>
          </a:xfrm>
          <a:prstGeom prst="rect">
            <a:avLst/>
          </a:prstGeom>
        </p:spPr>
        <p:txBody>
          <a:bodyPr vert="horz" lIns="104306" tIns="52153" rIns="104306" bIns="52153" rtlCol="0" anchor="ctr">
            <a:normAutofit lnSpcReduction="10000"/>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Iuran</a:t>
            </a:r>
            <a:r>
              <a:rPr lang="en-AU" dirty="0" smtClean="0"/>
              <a:t> </a:t>
            </a:r>
            <a:r>
              <a:rPr lang="en-AU" dirty="0" err="1" smtClean="0"/>
              <a:t>pengguna</a:t>
            </a:r>
            <a:r>
              <a:rPr lang="en-AU" dirty="0" smtClean="0"/>
              <a:t> </a:t>
            </a:r>
            <a:r>
              <a:rPr lang="en-AU" dirty="0" err="1" smtClean="0"/>
              <a:t>umumnya</a:t>
            </a:r>
            <a:r>
              <a:rPr lang="en-AU" dirty="0" smtClean="0"/>
              <a:t> </a:t>
            </a:r>
            <a:r>
              <a:rPr lang="en-AU" dirty="0" err="1" smtClean="0"/>
              <a:t>tidak</a:t>
            </a:r>
            <a:r>
              <a:rPr lang="en-AU" dirty="0" smtClean="0"/>
              <a:t> </a:t>
            </a:r>
            <a:r>
              <a:rPr lang="en-AU" dirty="0" err="1" smtClean="0"/>
              <a:t>cukup</a:t>
            </a:r>
            <a:r>
              <a:rPr lang="en-AU" dirty="0" smtClean="0"/>
              <a:t> </a:t>
            </a:r>
            <a:r>
              <a:rPr lang="en-AU" dirty="0" err="1" smtClean="0"/>
              <a:t>untuk</a:t>
            </a:r>
            <a:r>
              <a:rPr lang="en-AU" dirty="0" smtClean="0"/>
              <a:t> </a:t>
            </a:r>
            <a:r>
              <a:rPr lang="en-AU" dirty="0" err="1" smtClean="0"/>
              <a:t>menutup</a:t>
            </a:r>
            <a:r>
              <a:rPr lang="en-AU" dirty="0" smtClean="0"/>
              <a:t> </a:t>
            </a:r>
            <a:r>
              <a:rPr lang="en-AU" dirty="0" err="1" smtClean="0"/>
              <a:t>biaya-biaya</a:t>
            </a:r>
            <a:r>
              <a:rPr lang="en-AU" dirty="0" smtClean="0"/>
              <a:t> </a:t>
            </a:r>
            <a:r>
              <a:rPr lang="en-AU" dirty="0" err="1" smtClean="0"/>
              <a:t>rutin</a:t>
            </a:r>
            <a:r>
              <a:rPr lang="en-AU" dirty="0" smtClean="0"/>
              <a:t>, </a:t>
            </a:r>
            <a:r>
              <a:rPr lang="en-AU" dirty="0" err="1" smtClean="0"/>
              <a:t>atau</a:t>
            </a:r>
            <a:r>
              <a:rPr lang="en-AU" dirty="0" smtClean="0"/>
              <a:t> </a:t>
            </a:r>
            <a:r>
              <a:rPr lang="en-AU" dirty="0" err="1" smtClean="0"/>
              <a:t>waktu</a:t>
            </a:r>
            <a:r>
              <a:rPr lang="en-AU" dirty="0" smtClean="0"/>
              <a:t> </a:t>
            </a:r>
            <a:r>
              <a:rPr lang="en-AU" dirty="0" err="1" smtClean="0"/>
              <a:t>relawan</a:t>
            </a:r>
            <a:r>
              <a:rPr lang="en-AU" dirty="0" smtClean="0"/>
              <a:t> KSM.</a:t>
            </a:r>
            <a:endParaRPr lang="en-AU" dirty="0"/>
          </a:p>
        </p:txBody>
      </p:sp>
      <p:sp>
        <p:nvSpPr>
          <p:cNvPr id="8" name="TextBox 7"/>
          <p:cNvSpPr txBox="1"/>
          <p:nvPr/>
        </p:nvSpPr>
        <p:spPr>
          <a:xfrm rot="16200000">
            <a:off x="9025921" y="3515930"/>
            <a:ext cx="2856477" cy="503898"/>
          </a:xfrm>
          <a:prstGeom prst="rect">
            <a:avLst/>
          </a:prstGeom>
          <a:noFill/>
        </p:spPr>
        <p:txBody>
          <a:bodyPr wrap="square" lIns="104306" tIns="52153" rIns="104306" bIns="52153" rtlCol="0">
            <a:spAutoFit/>
          </a:bodyPr>
          <a:lstStyle/>
          <a:p>
            <a:pPr algn="r"/>
            <a:r>
              <a:rPr lang="en-AU" sz="2500" dirty="0">
                <a:solidFill>
                  <a:schemeClr val="tx1">
                    <a:lumMod val="75000"/>
                    <a:lumOff val="25000"/>
                  </a:schemeClr>
                </a:solidFill>
              </a:rPr>
              <a:t>Mitchell et al 2016</a:t>
            </a:r>
          </a:p>
        </p:txBody>
      </p:sp>
    </p:spTree>
    <p:extLst>
      <p:ext uri="{BB962C8B-B14F-4D97-AF65-F5344CB8AC3E}">
        <p14:creationId xmlns:p14="http://schemas.microsoft.com/office/powerpoint/2010/main" val="2205211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30891447"/>
              </p:ext>
            </p:extLst>
          </p:nvPr>
        </p:nvGraphicFramePr>
        <p:xfrm>
          <a:off x="683190" y="2093091"/>
          <a:ext cx="8792350" cy="2872339"/>
        </p:xfrm>
        <a:graphic>
          <a:graphicData uri="http://schemas.openxmlformats.org/drawingml/2006/table">
            <a:tbl>
              <a:tblPr firstRow="1" bandRow="1">
                <a:tableStyleId>{3B4B98B0-60AC-42C2-AFA5-B58CD77FA1E5}</a:tableStyleId>
              </a:tblPr>
              <a:tblGrid>
                <a:gridCol w="4498931"/>
                <a:gridCol w="4293419"/>
              </a:tblGrid>
              <a:tr h="571295">
                <a:tc>
                  <a:txBody>
                    <a:bodyPr/>
                    <a:lstStyle/>
                    <a:p>
                      <a:pPr algn="r">
                        <a:spcAft>
                          <a:spcPts val="0"/>
                        </a:spcAft>
                      </a:pPr>
                      <a:endParaRPr lang="en-AU" sz="3100" b="1" dirty="0" smtClean="0">
                        <a:solidFill>
                          <a:schemeClr val="bg1">
                            <a:lumMod val="50000"/>
                          </a:schemeClr>
                        </a:solidFill>
                        <a:effectLst/>
                        <a:latin typeface="Helvetica"/>
                        <a:ea typeface="ＭＳ 明朝"/>
                        <a:cs typeface="Helvetica"/>
                      </a:endParaRPr>
                    </a:p>
                  </a:txBody>
                  <a:tcPr marL="106934" marR="106934" marT="50408" marB="50408" anchor="b">
                    <a:lnR w="12700" cap="flat" cmpd="sng" algn="ctr">
                      <a:solidFill>
                        <a:prstClr val="white">
                          <a:lumMod val="75000"/>
                        </a:prstClr>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3100" dirty="0" err="1" smtClean="0">
                          <a:effectLst/>
                          <a:latin typeface="Helvetica"/>
                          <a:cs typeface="Helvetica"/>
                        </a:rPr>
                        <a:t>Tunai</a:t>
                      </a:r>
                      <a:r>
                        <a:rPr lang="en-AU" sz="3100" dirty="0" smtClean="0">
                          <a:effectLst/>
                          <a:latin typeface="Helvetica"/>
                          <a:cs typeface="Helvetica"/>
                        </a:rPr>
                        <a:t> (</a:t>
                      </a:r>
                      <a:r>
                        <a:rPr lang="en-AU" sz="3100" dirty="0" err="1" smtClean="0">
                          <a:effectLst/>
                          <a:latin typeface="Helvetica"/>
                          <a:cs typeface="Helvetica"/>
                        </a:rPr>
                        <a:t>Rp</a:t>
                      </a:r>
                      <a:r>
                        <a:rPr lang="en-AU" sz="3100" dirty="0" smtClean="0">
                          <a:effectLst/>
                          <a:latin typeface="Helvetica"/>
                          <a:cs typeface="Helvetica"/>
                        </a:rPr>
                        <a:t>)</a:t>
                      </a:r>
                    </a:p>
                  </a:txBody>
                  <a:tcPr marL="106934" marR="106934" marT="50408" marB="50408">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r>
              <a:tr h="571295">
                <a:tc>
                  <a:txBody>
                    <a:bodyPr/>
                    <a:lstStyle/>
                    <a:p>
                      <a:pPr marL="0" marR="0" lvl="1" indent="457200" algn="l" defTabSz="457200" rtl="0" eaLnBrk="1" fontAlgn="auto" latinLnBrk="0" hangingPunct="1">
                        <a:lnSpc>
                          <a:spcPct val="100000"/>
                        </a:lnSpc>
                        <a:spcBef>
                          <a:spcPts val="0"/>
                        </a:spcBef>
                        <a:spcAft>
                          <a:spcPts val="0"/>
                        </a:spcAft>
                        <a:buClrTx/>
                        <a:buSzTx/>
                        <a:buFontTx/>
                        <a:buNone/>
                        <a:tabLst/>
                        <a:defRPr/>
                      </a:pPr>
                      <a:r>
                        <a:rPr lang="en-US" sz="3100" kern="1200" dirty="0" err="1" smtClean="0">
                          <a:effectLst/>
                          <a:latin typeface="Helvetica"/>
                          <a:cs typeface="Helvetica"/>
                        </a:rPr>
                        <a:t>Perbaikan</a:t>
                      </a:r>
                      <a:r>
                        <a:rPr lang="en-US" sz="3100" kern="1200" baseline="0" dirty="0" smtClean="0">
                          <a:effectLst/>
                          <a:latin typeface="Helvetica"/>
                          <a:cs typeface="Helvetica"/>
                        </a:rPr>
                        <a:t> </a:t>
                      </a:r>
                      <a:r>
                        <a:rPr lang="en-US" sz="3100" kern="1200" baseline="0" dirty="0" err="1" smtClean="0">
                          <a:effectLst/>
                          <a:latin typeface="Helvetica"/>
                          <a:cs typeface="Helvetica"/>
                        </a:rPr>
                        <a:t>pompa</a:t>
                      </a:r>
                      <a:endParaRPr lang="en-US" sz="3100" kern="1200" dirty="0" smtClean="0">
                        <a:effectLst/>
                        <a:latin typeface="Helvetica"/>
                        <a:cs typeface="Helvetica"/>
                      </a:endParaRPr>
                    </a:p>
                  </a:txBody>
                  <a:tcPr marL="106934" marR="106934" marT="50408" marB="50408">
                    <a:lnR w="12700" cap="flat" cmpd="sng" algn="ctr">
                      <a:solidFill>
                        <a:prstClr val="white">
                          <a:lumMod val="75000"/>
                        </a:prstClr>
                      </a:solidFill>
                      <a:prstDash val="solid"/>
                      <a:round/>
                      <a:headEnd type="none" w="med" len="med"/>
                      <a:tailEnd type="none" w="med" len="med"/>
                    </a:lnR>
                  </a:tcPr>
                </a:tc>
                <a:tc>
                  <a:txBody>
                    <a:bodyPr/>
                    <a:lstStyle/>
                    <a:p>
                      <a:pPr indent="457200">
                        <a:spcBef>
                          <a:spcPts val="200"/>
                        </a:spcBef>
                        <a:spcAft>
                          <a:spcPts val="200"/>
                        </a:spcAft>
                      </a:pPr>
                      <a:r>
                        <a:rPr lang="en-US" sz="2600" kern="1200" dirty="0" smtClean="0">
                          <a:solidFill>
                            <a:srgbClr val="000000"/>
                          </a:solidFill>
                          <a:effectLst/>
                          <a:latin typeface="Helvetica"/>
                          <a:ea typeface="ＭＳ 明朝"/>
                          <a:cs typeface="Helvetica"/>
                        </a:rPr>
                        <a:t>100.000 </a:t>
                      </a:r>
                      <a:r>
                        <a:rPr lang="en-US" sz="2600" kern="1200" dirty="0">
                          <a:solidFill>
                            <a:srgbClr val="000000"/>
                          </a:solidFill>
                          <a:effectLst/>
                          <a:latin typeface="Helvetica"/>
                          <a:ea typeface="ＭＳ 明朝"/>
                          <a:cs typeface="Helvetica"/>
                        </a:rPr>
                        <a:t>– </a:t>
                      </a:r>
                      <a:r>
                        <a:rPr lang="en-US" sz="2600" kern="1200" dirty="0" smtClean="0">
                          <a:solidFill>
                            <a:srgbClr val="000000"/>
                          </a:solidFill>
                          <a:effectLst/>
                          <a:latin typeface="Helvetica"/>
                          <a:ea typeface="ＭＳ 明朝"/>
                          <a:cs typeface="Helvetica"/>
                        </a:rPr>
                        <a:t>500.000</a:t>
                      </a:r>
                      <a:endParaRPr lang="en-AU" sz="2600" dirty="0">
                        <a:effectLst/>
                        <a:latin typeface="Helvetica"/>
                        <a:ea typeface="ＭＳ 明朝"/>
                        <a:cs typeface="Helvetica"/>
                      </a:endParaRPr>
                    </a:p>
                  </a:txBody>
                  <a:tcPr marL="53467" marR="53467" marT="50408" marB="50408"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r>
              <a:tr h="571295">
                <a:tc>
                  <a:txBody>
                    <a:bodyPr/>
                    <a:lstStyle/>
                    <a:p>
                      <a:pPr marL="0" marR="0" lvl="1" indent="457200" algn="l" defTabSz="457200" rtl="0" eaLnBrk="1" fontAlgn="auto" latinLnBrk="0" hangingPunct="1">
                        <a:lnSpc>
                          <a:spcPct val="100000"/>
                        </a:lnSpc>
                        <a:spcBef>
                          <a:spcPts val="0"/>
                        </a:spcBef>
                        <a:spcAft>
                          <a:spcPts val="0"/>
                        </a:spcAft>
                        <a:buClrTx/>
                        <a:buSzTx/>
                        <a:buFontTx/>
                        <a:buNone/>
                        <a:tabLst/>
                        <a:defRPr/>
                      </a:pPr>
                      <a:r>
                        <a:rPr lang="en-US" sz="3100" kern="1200" dirty="0" err="1" smtClean="0">
                          <a:effectLst/>
                          <a:latin typeface="Helvetica"/>
                          <a:cs typeface="Helvetica"/>
                        </a:rPr>
                        <a:t>Penggantian</a:t>
                      </a:r>
                      <a:r>
                        <a:rPr lang="en-US" sz="3100" kern="1200" dirty="0" smtClean="0">
                          <a:effectLst/>
                          <a:latin typeface="Helvetica"/>
                          <a:cs typeface="Helvetica"/>
                        </a:rPr>
                        <a:t> </a:t>
                      </a:r>
                      <a:r>
                        <a:rPr lang="en-US" sz="3100" kern="1200" dirty="0" err="1" smtClean="0">
                          <a:effectLst/>
                          <a:latin typeface="Helvetica"/>
                          <a:cs typeface="Helvetica"/>
                        </a:rPr>
                        <a:t>pompa</a:t>
                      </a:r>
                      <a:endParaRPr lang="en-US" sz="3100" kern="1200" dirty="0" smtClean="0">
                        <a:effectLst/>
                        <a:latin typeface="Helvetica"/>
                        <a:cs typeface="Helvetica"/>
                      </a:endParaRPr>
                    </a:p>
                  </a:txBody>
                  <a:tcPr marL="106934" marR="106934" marT="50408" marB="50408">
                    <a:lnR w="12700" cap="flat" cmpd="sng" algn="ctr">
                      <a:solidFill>
                        <a:prstClr val="white">
                          <a:lumMod val="75000"/>
                        </a:prstClr>
                      </a:solidFill>
                      <a:prstDash val="solid"/>
                      <a:round/>
                      <a:headEnd type="none" w="med" len="med"/>
                      <a:tailEnd type="none" w="med" len="med"/>
                    </a:lnR>
                  </a:tcPr>
                </a:tc>
                <a:tc>
                  <a:txBody>
                    <a:bodyPr/>
                    <a:lstStyle/>
                    <a:p>
                      <a:pPr indent="457200">
                        <a:spcBef>
                          <a:spcPts val="200"/>
                        </a:spcBef>
                        <a:spcAft>
                          <a:spcPts val="200"/>
                        </a:spcAft>
                      </a:pPr>
                      <a:r>
                        <a:rPr lang="en-US" sz="2600" kern="1200" dirty="0" smtClean="0">
                          <a:solidFill>
                            <a:srgbClr val="000000"/>
                          </a:solidFill>
                          <a:effectLst/>
                          <a:latin typeface="Helvetica"/>
                          <a:ea typeface="ＭＳ 明朝"/>
                          <a:cs typeface="Helvetica"/>
                        </a:rPr>
                        <a:t>500.000 </a:t>
                      </a:r>
                      <a:r>
                        <a:rPr lang="en-US" sz="2600" kern="1200" dirty="0">
                          <a:solidFill>
                            <a:srgbClr val="000000"/>
                          </a:solidFill>
                          <a:effectLst/>
                          <a:latin typeface="Helvetica"/>
                          <a:ea typeface="ＭＳ 明朝"/>
                          <a:cs typeface="Helvetica"/>
                        </a:rPr>
                        <a:t>– </a:t>
                      </a:r>
                      <a:r>
                        <a:rPr lang="en-US" sz="2600" kern="1200" dirty="0" smtClean="0">
                          <a:solidFill>
                            <a:srgbClr val="000000"/>
                          </a:solidFill>
                          <a:effectLst/>
                          <a:latin typeface="Helvetica"/>
                          <a:ea typeface="ＭＳ 明朝"/>
                          <a:cs typeface="Helvetica"/>
                        </a:rPr>
                        <a:t>3.000.000</a:t>
                      </a:r>
                      <a:endParaRPr lang="en-AU" sz="2600" dirty="0">
                        <a:effectLst/>
                        <a:latin typeface="Helvetica"/>
                        <a:ea typeface="ＭＳ 明朝"/>
                        <a:cs typeface="Helvetica"/>
                      </a:endParaRPr>
                    </a:p>
                  </a:txBody>
                  <a:tcPr marL="53467" marR="53467" marT="50408" marB="50408"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r>
              <a:tr h="571295">
                <a:tc>
                  <a:txBody>
                    <a:bodyPr/>
                    <a:lstStyle/>
                    <a:p>
                      <a:pPr marL="0" marR="0" lvl="1" indent="457200" algn="l" defTabSz="457200" rtl="0" eaLnBrk="1" fontAlgn="auto" latinLnBrk="0" hangingPunct="1">
                        <a:lnSpc>
                          <a:spcPct val="100000"/>
                        </a:lnSpc>
                        <a:spcBef>
                          <a:spcPts val="0"/>
                        </a:spcBef>
                        <a:spcAft>
                          <a:spcPts val="0"/>
                        </a:spcAft>
                        <a:buClrTx/>
                        <a:buSzTx/>
                        <a:buFontTx/>
                        <a:buNone/>
                        <a:tabLst/>
                        <a:defRPr/>
                      </a:pPr>
                      <a:r>
                        <a:rPr lang="en-US" sz="3100" kern="1200" dirty="0" err="1" smtClean="0">
                          <a:effectLst/>
                          <a:latin typeface="Helvetica"/>
                          <a:cs typeface="Helvetica"/>
                        </a:rPr>
                        <a:t>Perbaikan</a:t>
                      </a:r>
                      <a:r>
                        <a:rPr lang="en-US" sz="3100" kern="1200" dirty="0" smtClean="0">
                          <a:effectLst/>
                          <a:latin typeface="Helvetica"/>
                          <a:cs typeface="Helvetica"/>
                        </a:rPr>
                        <a:t> </a:t>
                      </a:r>
                      <a:r>
                        <a:rPr lang="en-US" sz="3100" kern="1200" dirty="0" err="1" smtClean="0">
                          <a:effectLst/>
                          <a:latin typeface="Helvetica"/>
                          <a:cs typeface="Helvetica"/>
                        </a:rPr>
                        <a:t>pipa</a:t>
                      </a:r>
                      <a:endParaRPr lang="en-US" sz="3100" kern="1200" dirty="0" smtClean="0">
                        <a:effectLst/>
                        <a:latin typeface="Helvetica"/>
                        <a:cs typeface="Helvetica"/>
                      </a:endParaRPr>
                    </a:p>
                  </a:txBody>
                  <a:tcPr marL="106934" marR="106934" marT="50408" marB="50408">
                    <a:lnR w="12700" cap="flat" cmpd="sng" algn="ctr">
                      <a:solidFill>
                        <a:prstClr val="white">
                          <a:lumMod val="75000"/>
                        </a:prstClr>
                      </a:solidFill>
                      <a:prstDash val="solid"/>
                      <a:round/>
                      <a:headEnd type="none" w="med" len="med"/>
                      <a:tailEnd type="none" w="med" len="med"/>
                    </a:lnR>
                  </a:tcPr>
                </a:tc>
                <a:tc>
                  <a:txBody>
                    <a:bodyPr/>
                    <a:lstStyle/>
                    <a:p>
                      <a:pPr indent="457200">
                        <a:spcBef>
                          <a:spcPts val="200"/>
                        </a:spcBef>
                        <a:spcAft>
                          <a:spcPts val="200"/>
                        </a:spcAft>
                      </a:pPr>
                      <a:r>
                        <a:rPr lang="en-US" sz="2600" kern="1200" dirty="0" smtClean="0">
                          <a:solidFill>
                            <a:srgbClr val="000000"/>
                          </a:solidFill>
                          <a:effectLst/>
                          <a:latin typeface="Helvetica"/>
                          <a:ea typeface="ＭＳ 明朝"/>
                          <a:cs typeface="Helvetica"/>
                        </a:rPr>
                        <a:t>100.000 </a:t>
                      </a:r>
                      <a:r>
                        <a:rPr lang="en-US" sz="2600" kern="1200" dirty="0">
                          <a:solidFill>
                            <a:srgbClr val="000000"/>
                          </a:solidFill>
                          <a:effectLst/>
                          <a:latin typeface="Helvetica"/>
                          <a:ea typeface="ＭＳ 明朝"/>
                          <a:cs typeface="Helvetica"/>
                        </a:rPr>
                        <a:t>– </a:t>
                      </a:r>
                      <a:r>
                        <a:rPr lang="en-US" sz="2600" kern="1200" dirty="0" smtClean="0">
                          <a:solidFill>
                            <a:srgbClr val="000000"/>
                          </a:solidFill>
                          <a:effectLst/>
                          <a:latin typeface="Helvetica"/>
                          <a:ea typeface="ＭＳ 明朝"/>
                          <a:cs typeface="Helvetica"/>
                        </a:rPr>
                        <a:t>600.000</a:t>
                      </a:r>
                      <a:endParaRPr lang="en-AU" sz="2600" dirty="0">
                        <a:effectLst/>
                        <a:latin typeface="Helvetica"/>
                        <a:ea typeface="ＭＳ 明朝"/>
                        <a:cs typeface="Helvetica"/>
                      </a:endParaRPr>
                    </a:p>
                  </a:txBody>
                  <a:tcPr marL="53467" marR="53467" marT="50408" marB="50408"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r>
              <a:tr h="579315">
                <a:tc>
                  <a:txBody>
                    <a:bodyPr/>
                    <a:lstStyle/>
                    <a:p>
                      <a:pPr marL="0" marR="0" lvl="1" indent="457200" algn="l" defTabSz="457200" rtl="0" eaLnBrk="1" fontAlgn="auto" latinLnBrk="0" hangingPunct="1">
                        <a:lnSpc>
                          <a:spcPct val="100000"/>
                        </a:lnSpc>
                        <a:spcBef>
                          <a:spcPts val="0"/>
                        </a:spcBef>
                        <a:spcAft>
                          <a:spcPts val="0"/>
                        </a:spcAft>
                        <a:buClrTx/>
                        <a:buSzTx/>
                        <a:buFontTx/>
                        <a:buNone/>
                        <a:tabLst/>
                        <a:defRPr/>
                      </a:pPr>
                      <a:r>
                        <a:rPr lang="en-US" sz="3100" dirty="0" err="1" smtClean="0">
                          <a:latin typeface="Helvetica"/>
                          <a:cs typeface="Helvetica"/>
                        </a:rPr>
                        <a:t>Penyedotan</a:t>
                      </a:r>
                      <a:endParaRPr lang="en-US" sz="3100" dirty="0" smtClean="0">
                        <a:latin typeface="Helvetica"/>
                        <a:cs typeface="Helvetica"/>
                      </a:endParaRPr>
                    </a:p>
                  </a:txBody>
                  <a:tcPr marL="106934" marR="106934" marT="50408" marB="50408">
                    <a:lnR w="12700" cap="flat" cmpd="sng" algn="ctr">
                      <a:solidFill>
                        <a:prstClr val="white">
                          <a:lumMod val="75000"/>
                        </a:prstClr>
                      </a:solidFill>
                      <a:prstDash val="solid"/>
                      <a:round/>
                      <a:headEnd type="none" w="med" len="med"/>
                      <a:tailEnd type="none" w="med" len="med"/>
                    </a:lnR>
                  </a:tcPr>
                </a:tc>
                <a:tc>
                  <a:txBody>
                    <a:bodyPr/>
                    <a:lstStyle/>
                    <a:p>
                      <a:pPr indent="457200">
                        <a:spcBef>
                          <a:spcPts val="200"/>
                        </a:spcBef>
                        <a:spcAft>
                          <a:spcPts val="200"/>
                        </a:spcAft>
                      </a:pPr>
                      <a:r>
                        <a:rPr lang="en-US" sz="2600" kern="1200" dirty="0" smtClean="0">
                          <a:solidFill>
                            <a:srgbClr val="000000"/>
                          </a:solidFill>
                          <a:effectLst/>
                          <a:latin typeface="Helvetica"/>
                          <a:ea typeface="ＭＳ 明朝"/>
                          <a:cs typeface="Helvetica"/>
                        </a:rPr>
                        <a:t>100.000 </a:t>
                      </a:r>
                      <a:r>
                        <a:rPr lang="en-US" sz="2600" kern="1200" dirty="0">
                          <a:solidFill>
                            <a:srgbClr val="000000"/>
                          </a:solidFill>
                          <a:effectLst/>
                          <a:latin typeface="Helvetica"/>
                          <a:ea typeface="ＭＳ 明朝"/>
                          <a:cs typeface="Helvetica"/>
                        </a:rPr>
                        <a:t>– </a:t>
                      </a:r>
                      <a:r>
                        <a:rPr lang="en-US" sz="2600" kern="1200" dirty="0" smtClean="0">
                          <a:solidFill>
                            <a:srgbClr val="000000"/>
                          </a:solidFill>
                          <a:effectLst/>
                          <a:latin typeface="Helvetica"/>
                          <a:ea typeface="ＭＳ 明朝"/>
                          <a:cs typeface="Helvetica"/>
                        </a:rPr>
                        <a:t>1.000.000</a:t>
                      </a:r>
                      <a:endParaRPr lang="en-AU" sz="2600" dirty="0">
                        <a:effectLst/>
                        <a:latin typeface="Helvetica"/>
                        <a:ea typeface="ＭＳ 明朝"/>
                        <a:cs typeface="Helvetica"/>
                      </a:endParaRPr>
                    </a:p>
                  </a:txBody>
                  <a:tcPr marL="53467" marR="53467" marT="50408" marB="50408"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tcPr>
                </a:tc>
              </a:tr>
            </a:tbl>
          </a:graphicData>
        </a:graphic>
      </p:graphicFrame>
      <p:sp>
        <p:nvSpPr>
          <p:cNvPr id="3" name="Title 2"/>
          <p:cNvSpPr>
            <a:spLocks noGrp="1"/>
          </p:cNvSpPr>
          <p:nvPr>
            <p:ph type="title"/>
          </p:nvPr>
        </p:nvSpPr>
        <p:spPr>
          <a:xfrm>
            <a:off x="319042" y="265995"/>
            <a:ext cx="10022312" cy="1157971"/>
          </a:xfrm>
        </p:spPr>
        <p:txBody>
          <a:bodyPr>
            <a:normAutofit/>
          </a:bodyPr>
          <a:lstStyle/>
          <a:p>
            <a:r>
              <a:rPr lang="en-AU" dirty="0" err="1" smtClean="0"/>
              <a:t>Biaya</a:t>
            </a:r>
            <a:r>
              <a:rPr lang="en-AU" dirty="0" smtClean="0"/>
              <a:t> </a:t>
            </a:r>
            <a:r>
              <a:rPr lang="en-AU" dirty="0" err="1" smtClean="0"/>
              <a:t>berkala</a:t>
            </a:r>
            <a:r>
              <a:rPr lang="en-AU" dirty="0" smtClean="0"/>
              <a:t> </a:t>
            </a:r>
            <a:r>
              <a:rPr lang="en-AU" dirty="0" err="1" smtClean="0"/>
              <a:t>dapat</a:t>
            </a:r>
            <a:r>
              <a:rPr lang="en-AU" dirty="0" smtClean="0"/>
              <a:t> </a:t>
            </a:r>
            <a:r>
              <a:rPr lang="en-AU" dirty="0" err="1" smtClean="0"/>
              <a:t>mencapai</a:t>
            </a:r>
            <a:r>
              <a:rPr lang="en-AU" dirty="0" smtClean="0"/>
              <a:t> </a:t>
            </a:r>
            <a:r>
              <a:rPr lang="en-AU" dirty="0" err="1" smtClean="0"/>
              <a:t>Rp</a:t>
            </a:r>
            <a:r>
              <a:rPr lang="en-AU" dirty="0" smtClean="0"/>
              <a:t> 3 </a:t>
            </a:r>
            <a:r>
              <a:rPr lang="en-AU" dirty="0" err="1" smtClean="0"/>
              <a:t>juta</a:t>
            </a:r>
            <a:r>
              <a:rPr lang="en-AU" dirty="0" smtClean="0"/>
              <a:t> </a:t>
            </a:r>
            <a:r>
              <a:rPr lang="en-AU" dirty="0" err="1" smtClean="0"/>
              <a:t>dan</a:t>
            </a:r>
            <a:r>
              <a:rPr lang="en-AU" dirty="0" smtClean="0"/>
              <a:t> </a:t>
            </a:r>
            <a:r>
              <a:rPr lang="en-AU" dirty="0" err="1" smtClean="0"/>
              <a:t>umumnya</a:t>
            </a:r>
            <a:r>
              <a:rPr lang="en-AU" dirty="0" smtClean="0"/>
              <a:t> </a:t>
            </a:r>
            <a:r>
              <a:rPr lang="en-AU" dirty="0" err="1" smtClean="0"/>
              <a:t>ada</a:t>
            </a:r>
            <a:r>
              <a:rPr lang="en-AU" dirty="0" smtClean="0"/>
              <a:t> di </a:t>
            </a:r>
            <a:r>
              <a:rPr lang="en-AU" dirty="0" err="1" smtClean="0"/>
              <a:t>luar</a:t>
            </a:r>
            <a:r>
              <a:rPr lang="en-AU" dirty="0" smtClean="0"/>
              <a:t> </a:t>
            </a:r>
            <a:r>
              <a:rPr lang="en-AU" dirty="0" err="1" smtClean="0"/>
              <a:t>kemampuan</a:t>
            </a:r>
            <a:r>
              <a:rPr lang="en-AU" dirty="0" smtClean="0"/>
              <a:t> </a:t>
            </a:r>
            <a:r>
              <a:rPr lang="en-AU" dirty="0" err="1" smtClean="0"/>
              <a:t>keuangan</a:t>
            </a:r>
            <a:r>
              <a:rPr lang="en-AU" dirty="0" smtClean="0"/>
              <a:t> KSM. </a:t>
            </a:r>
            <a:endParaRPr lang="en-AU" dirty="0"/>
          </a:p>
        </p:txBody>
      </p:sp>
      <p:sp>
        <p:nvSpPr>
          <p:cNvPr id="7" name="TextBox 6"/>
          <p:cNvSpPr txBox="1"/>
          <p:nvPr/>
        </p:nvSpPr>
        <p:spPr>
          <a:xfrm>
            <a:off x="683190" y="7065409"/>
            <a:ext cx="7772517" cy="320768"/>
          </a:xfrm>
          <a:prstGeom prst="rect">
            <a:avLst/>
          </a:prstGeom>
          <a:noFill/>
        </p:spPr>
        <p:txBody>
          <a:bodyPr wrap="square" lIns="104306" tIns="52153" rIns="104306" bIns="52153" rtlCol="0">
            <a:spAutoFit/>
          </a:bodyPr>
          <a:lstStyle/>
          <a:p>
            <a:r>
              <a:rPr lang="en-AU" sz="1400" dirty="0" err="1">
                <a:solidFill>
                  <a:schemeClr val="tx1">
                    <a:lumMod val="75000"/>
                    <a:lumOff val="25000"/>
                  </a:schemeClr>
                </a:solidFill>
                <a:latin typeface="Helvetica"/>
                <a:cs typeface="Helvetica"/>
              </a:rPr>
              <a:t>Sumber</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Anggota</a:t>
            </a:r>
            <a:r>
              <a:rPr lang="en-AU" sz="1400" dirty="0">
                <a:solidFill>
                  <a:schemeClr val="tx1">
                    <a:lumMod val="75000"/>
                    <a:lumOff val="25000"/>
                  </a:schemeClr>
                </a:solidFill>
                <a:latin typeface="Helvetica"/>
                <a:cs typeface="Helvetica"/>
              </a:rPr>
              <a:t> AKSANSI </a:t>
            </a:r>
            <a:r>
              <a:rPr lang="en-AU" sz="1400" dirty="0" err="1">
                <a:solidFill>
                  <a:schemeClr val="tx1">
                    <a:lumMod val="75000"/>
                    <a:lumOff val="25000"/>
                  </a:schemeClr>
                </a:solidFill>
                <a:latin typeface="Helvetica"/>
                <a:cs typeface="Helvetica"/>
              </a:rPr>
              <a:t>dan</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Lokakarya</a:t>
            </a:r>
            <a:r>
              <a:rPr lang="en-AU" sz="1400" dirty="0">
                <a:solidFill>
                  <a:schemeClr val="tx1">
                    <a:lumMod val="75000"/>
                    <a:lumOff val="25000"/>
                  </a:schemeClr>
                </a:solidFill>
                <a:latin typeface="Helvetica"/>
                <a:cs typeface="Helvetica"/>
              </a:rPr>
              <a:t> KSM Bogor. </a:t>
            </a:r>
            <a:r>
              <a:rPr lang="en-AU" sz="1400" dirty="0" err="1">
                <a:solidFill>
                  <a:schemeClr val="tx1">
                    <a:lumMod val="75000"/>
                    <a:lumOff val="25000"/>
                  </a:schemeClr>
                </a:solidFill>
                <a:latin typeface="Helvetica"/>
                <a:cs typeface="Helvetica"/>
              </a:rPr>
              <a:t>Fokus</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sistem</a:t>
            </a:r>
            <a:r>
              <a:rPr lang="en-AU" sz="1400" dirty="0">
                <a:solidFill>
                  <a:schemeClr val="tx1">
                    <a:lumMod val="75000"/>
                    <a:lumOff val="25000"/>
                  </a:schemeClr>
                </a:solidFill>
                <a:latin typeface="Helvetica"/>
                <a:cs typeface="Helvetica"/>
              </a:rPr>
              <a:t> </a:t>
            </a:r>
            <a:r>
              <a:rPr lang="en-AU" sz="1400" dirty="0" err="1">
                <a:solidFill>
                  <a:schemeClr val="tx1">
                    <a:lumMod val="75000"/>
                    <a:lumOff val="25000"/>
                  </a:schemeClr>
                </a:solidFill>
                <a:latin typeface="Helvetica"/>
                <a:cs typeface="Helvetica"/>
              </a:rPr>
              <a:t>komunal</a:t>
            </a:r>
            <a:r>
              <a:rPr lang="en-AU" sz="1400" dirty="0">
                <a:solidFill>
                  <a:schemeClr val="tx1">
                    <a:lumMod val="75000"/>
                    <a:lumOff val="25000"/>
                  </a:schemeClr>
                </a:solidFill>
                <a:latin typeface="Helvetica"/>
                <a:cs typeface="Helvetica"/>
              </a:rPr>
              <a:t> (MCK).</a:t>
            </a:r>
          </a:p>
        </p:txBody>
      </p:sp>
      <p:sp>
        <p:nvSpPr>
          <p:cNvPr id="6" name="TextBox 5"/>
          <p:cNvSpPr txBox="1"/>
          <p:nvPr/>
        </p:nvSpPr>
        <p:spPr>
          <a:xfrm rot="16200000">
            <a:off x="9025921" y="3515930"/>
            <a:ext cx="2856477" cy="503898"/>
          </a:xfrm>
          <a:prstGeom prst="rect">
            <a:avLst/>
          </a:prstGeom>
          <a:noFill/>
        </p:spPr>
        <p:txBody>
          <a:bodyPr wrap="square" lIns="104306" tIns="52153" rIns="104306" bIns="52153" rtlCol="0">
            <a:spAutoFit/>
          </a:bodyPr>
          <a:lstStyle/>
          <a:p>
            <a:pPr algn="r"/>
            <a:r>
              <a:rPr lang="en-AU" sz="2500" dirty="0">
                <a:solidFill>
                  <a:schemeClr val="tx1">
                    <a:lumMod val="75000"/>
                    <a:lumOff val="25000"/>
                  </a:schemeClr>
                </a:solidFill>
              </a:rPr>
              <a:t>Mitchell et al 2016</a:t>
            </a:r>
          </a:p>
        </p:txBody>
      </p:sp>
    </p:spTree>
    <p:extLst>
      <p:ext uri="{BB962C8B-B14F-4D97-AF65-F5344CB8AC3E}">
        <p14:creationId xmlns:p14="http://schemas.microsoft.com/office/powerpoint/2010/main" val="119002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smtClean="0"/>
              <a:t>Fokus</a:t>
            </a:r>
            <a:r>
              <a:rPr lang="en-AU" dirty="0" smtClean="0"/>
              <a:t> </a:t>
            </a:r>
            <a:r>
              <a:rPr lang="en-AU" dirty="0" err="1" smtClean="0"/>
              <a:t>pedoman</a:t>
            </a:r>
            <a:r>
              <a:rPr lang="en-AU" dirty="0" smtClean="0"/>
              <a:t> </a:t>
            </a:r>
            <a:r>
              <a:rPr lang="en-AU" dirty="0" err="1" smtClean="0"/>
              <a:t>ini</a:t>
            </a:r>
            <a:r>
              <a:rPr lang="en-AU" dirty="0" smtClean="0"/>
              <a:t> </a:t>
            </a:r>
            <a:r>
              <a:rPr lang="en-AU" dirty="0" err="1" smtClean="0"/>
              <a:t>adalah</a:t>
            </a:r>
            <a:r>
              <a:rPr lang="en-AU" dirty="0" smtClean="0"/>
              <a:t> </a:t>
            </a:r>
            <a:r>
              <a:rPr lang="en-AU" dirty="0" err="1" smtClean="0"/>
              <a:t>pada</a:t>
            </a:r>
            <a:r>
              <a:rPr lang="en-AU" dirty="0" smtClean="0"/>
              <a:t> </a:t>
            </a:r>
            <a:r>
              <a:rPr lang="en-AU" dirty="0" err="1" smtClean="0"/>
              <a:t>sistem</a:t>
            </a:r>
            <a:r>
              <a:rPr lang="en-AU" dirty="0" smtClean="0"/>
              <a:t> ‘</a:t>
            </a:r>
            <a:r>
              <a:rPr lang="en-AU" dirty="0" err="1" smtClean="0"/>
              <a:t>skala</a:t>
            </a:r>
            <a:r>
              <a:rPr lang="en-AU" dirty="0" smtClean="0"/>
              <a:t> </a:t>
            </a:r>
            <a:r>
              <a:rPr lang="en-AU" dirty="0" err="1" smtClean="0"/>
              <a:t>lokal</a:t>
            </a:r>
            <a:r>
              <a:rPr lang="en-AU" dirty="0" smtClean="0"/>
              <a:t>’, yang </a:t>
            </a:r>
            <a:r>
              <a:rPr lang="en-AU" dirty="0" err="1" smtClean="0"/>
              <a:t>dikenal</a:t>
            </a:r>
            <a:r>
              <a:rPr lang="en-AU" dirty="0" smtClean="0"/>
              <a:t> </a:t>
            </a:r>
            <a:r>
              <a:rPr lang="en-AU" dirty="0" err="1" smtClean="0"/>
              <a:t>dengan</a:t>
            </a:r>
            <a:r>
              <a:rPr lang="en-AU" dirty="0" smtClean="0"/>
              <a:t> </a:t>
            </a:r>
            <a:r>
              <a:rPr lang="en-AU" dirty="0" err="1" smtClean="0"/>
              <a:t>berbagai</a:t>
            </a:r>
            <a:r>
              <a:rPr lang="en-AU" dirty="0" smtClean="0"/>
              <a:t> </a:t>
            </a:r>
            <a:r>
              <a:rPr lang="en-AU" dirty="0" err="1" smtClean="0"/>
              <a:t>nama</a:t>
            </a:r>
            <a:r>
              <a:rPr lang="en-AU" dirty="0" smtClean="0"/>
              <a:t>.</a:t>
            </a:r>
            <a:endParaRPr lang="en-AU" dirty="0"/>
          </a:p>
        </p:txBody>
      </p:sp>
      <p:sp>
        <p:nvSpPr>
          <p:cNvPr id="3" name="Text Placeholder 2"/>
          <p:cNvSpPr>
            <a:spLocks noGrp="1"/>
          </p:cNvSpPr>
          <p:nvPr>
            <p:ph type="body" sz="quarter" idx="10"/>
          </p:nvPr>
        </p:nvSpPr>
        <p:spPr>
          <a:xfrm>
            <a:off x="337146" y="1433947"/>
            <a:ext cx="6220399" cy="2023798"/>
          </a:xfrm>
        </p:spPr>
        <p:txBody>
          <a:bodyPr/>
          <a:lstStyle/>
          <a:p>
            <a:pPr marL="521528" indent="-521528">
              <a:buFont typeface="Wingdings" charset="2"/>
              <a:buChar char="q"/>
            </a:pPr>
            <a:r>
              <a:rPr lang="en-AU" dirty="0" err="1" smtClean="0"/>
              <a:t>Berbasis</a:t>
            </a:r>
            <a:r>
              <a:rPr lang="en-AU" dirty="0" smtClean="0"/>
              <a:t> </a:t>
            </a:r>
            <a:r>
              <a:rPr lang="en-AU" dirty="0" err="1" smtClean="0"/>
              <a:t>komunitas</a:t>
            </a:r>
            <a:r>
              <a:rPr lang="en-AU" dirty="0" smtClean="0"/>
              <a:t> (SANIMAS)</a:t>
            </a:r>
          </a:p>
          <a:p>
            <a:pPr marL="521528" indent="-521528">
              <a:buFont typeface="Wingdings" charset="2"/>
              <a:buChar char="q"/>
            </a:pPr>
            <a:r>
              <a:rPr lang="en-AU" dirty="0" smtClean="0"/>
              <a:t>DEWATS</a:t>
            </a:r>
          </a:p>
          <a:p>
            <a:pPr marL="521528" indent="-521528">
              <a:buFont typeface="Wingdings" charset="2"/>
              <a:buChar char="q"/>
            </a:pPr>
            <a:r>
              <a:rPr lang="en-AU" dirty="0" err="1" smtClean="0"/>
              <a:t>Sistem</a:t>
            </a:r>
            <a:r>
              <a:rPr lang="en-AU" dirty="0" smtClean="0"/>
              <a:t> Air </a:t>
            </a:r>
            <a:r>
              <a:rPr lang="en-AU" dirty="0" err="1" smtClean="0"/>
              <a:t>Limbah</a:t>
            </a:r>
            <a:r>
              <a:rPr lang="en-AU" dirty="0" smtClean="0"/>
              <a:t> </a:t>
            </a:r>
            <a:r>
              <a:rPr lang="en-AU" dirty="0" err="1" smtClean="0"/>
              <a:t>Sederhana</a:t>
            </a:r>
            <a:r>
              <a:rPr lang="en-AU" dirty="0" smtClean="0"/>
              <a:t>/MCK</a:t>
            </a:r>
            <a:endParaRPr lang="en-AU" dirty="0"/>
          </a:p>
        </p:txBody>
      </p:sp>
      <p:grpSp>
        <p:nvGrpSpPr>
          <p:cNvPr id="44" name="Group 43"/>
          <p:cNvGrpSpPr/>
          <p:nvPr/>
        </p:nvGrpSpPr>
        <p:grpSpPr>
          <a:xfrm>
            <a:off x="22501" y="3109067"/>
            <a:ext cx="10643655" cy="2052663"/>
            <a:chOff x="19240" y="2819897"/>
            <a:chExt cx="9101463" cy="1861748"/>
          </a:xfrm>
        </p:grpSpPr>
        <p:cxnSp>
          <p:nvCxnSpPr>
            <p:cNvPr id="4" name="Straight Connector 3"/>
            <p:cNvCxnSpPr/>
            <p:nvPr/>
          </p:nvCxnSpPr>
          <p:spPr>
            <a:xfrm flipH="1" flipV="1">
              <a:off x="70164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flipV="1">
              <a:off x="70799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71497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72132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72831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73466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74164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747996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754346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760696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767681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7740313" y="3620122"/>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7816513" y="3620121"/>
              <a:ext cx="38100" cy="136938"/>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862917" y="3770025"/>
              <a:ext cx="2257777" cy="911620"/>
            </a:xfrm>
            <a:prstGeom prst="rect">
              <a:avLst/>
            </a:prstGeom>
            <a:solidFill>
              <a:schemeClr val="accent6">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18" name="Straight Connector 17"/>
            <p:cNvCxnSpPr/>
            <p:nvPr/>
          </p:nvCxnSpPr>
          <p:spPr>
            <a:xfrm>
              <a:off x="6862917" y="3757059"/>
              <a:ext cx="2257786" cy="12959"/>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8034435" y="3466395"/>
              <a:ext cx="964975" cy="300001"/>
            </a:xfrm>
            <a:custGeom>
              <a:avLst/>
              <a:gdLst>
                <a:gd name="connsiteX0" fmla="*/ 0 w 964975"/>
                <a:gd name="connsiteY0" fmla="*/ 290002 h 300001"/>
                <a:gd name="connsiteX1" fmla="*/ 159996 w 964975"/>
                <a:gd name="connsiteY1" fmla="*/ 230003 h 300001"/>
                <a:gd name="connsiteX2" fmla="*/ 274993 w 964975"/>
                <a:gd name="connsiteY2" fmla="*/ 145004 h 300001"/>
                <a:gd name="connsiteX3" fmla="*/ 394990 w 964975"/>
                <a:gd name="connsiteY3" fmla="*/ 15007 h 300001"/>
                <a:gd name="connsiteX4" fmla="*/ 534986 w 964975"/>
                <a:gd name="connsiteY4" fmla="*/ 10007 h 300001"/>
                <a:gd name="connsiteX5" fmla="*/ 579985 w 964975"/>
                <a:gd name="connsiteY5" fmla="*/ 80005 h 300001"/>
                <a:gd name="connsiteX6" fmla="*/ 669983 w 964975"/>
                <a:gd name="connsiteY6" fmla="*/ 130004 h 300001"/>
                <a:gd name="connsiteX7" fmla="*/ 739981 w 964975"/>
                <a:gd name="connsiteY7" fmla="*/ 190003 h 300001"/>
                <a:gd name="connsiteX8" fmla="*/ 829979 w 964975"/>
                <a:gd name="connsiteY8" fmla="*/ 235003 h 300001"/>
                <a:gd name="connsiteX9" fmla="*/ 919977 w 964975"/>
                <a:gd name="connsiteY9" fmla="*/ 270002 h 300001"/>
                <a:gd name="connsiteX10" fmla="*/ 964975 w 964975"/>
                <a:gd name="connsiteY10" fmla="*/ 300001 h 300001"/>
                <a:gd name="connsiteX11" fmla="*/ 0 w 964975"/>
                <a:gd name="connsiteY11" fmla="*/ 290002 h 30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975" h="300001">
                  <a:moveTo>
                    <a:pt x="0" y="290002"/>
                  </a:moveTo>
                  <a:cubicBezTo>
                    <a:pt x="57082" y="272085"/>
                    <a:pt x="114164" y="254169"/>
                    <a:pt x="159996" y="230003"/>
                  </a:cubicBezTo>
                  <a:cubicBezTo>
                    <a:pt x="205828" y="205837"/>
                    <a:pt x="235827" y="180837"/>
                    <a:pt x="274993" y="145004"/>
                  </a:cubicBezTo>
                  <a:cubicBezTo>
                    <a:pt x="314159" y="109171"/>
                    <a:pt x="351658" y="37506"/>
                    <a:pt x="394990" y="15007"/>
                  </a:cubicBezTo>
                  <a:cubicBezTo>
                    <a:pt x="438322" y="-7493"/>
                    <a:pt x="504153" y="-826"/>
                    <a:pt x="534986" y="10007"/>
                  </a:cubicBezTo>
                  <a:cubicBezTo>
                    <a:pt x="565819" y="20840"/>
                    <a:pt x="557486" y="60005"/>
                    <a:pt x="579985" y="80005"/>
                  </a:cubicBezTo>
                  <a:cubicBezTo>
                    <a:pt x="602485" y="100004"/>
                    <a:pt x="643317" y="111671"/>
                    <a:pt x="669983" y="130004"/>
                  </a:cubicBezTo>
                  <a:cubicBezTo>
                    <a:pt x="696649" y="148337"/>
                    <a:pt x="713315" y="172503"/>
                    <a:pt x="739981" y="190003"/>
                  </a:cubicBezTo>
                  <a:cubicBezTo>
                    <a:pt x="766647" y="207503"/>
                    <a:pt x="799980" y="221670"/>
                    <a:pt x="829979" y="235003"/>
                  </a:cubicBezTo>
                  <a:cubicBezTo>
                    <a:pt x="859978" y="248336"/>
                    <a:pt x="897478" y="259169"/>
                    <a:pt x="919977" y="270002"/>
                  </a:cubicBezTo>
                  <a:cubicBezTo>
                    <a:pt x="942476" y="280835"/>
                    <a:pt x="964975" y="300001"/>
                    <a:pt x="964975" y="300001"/>
                  </a:cubicBezTo>
                  <a:lnTo>
                    <a:pt x="0" y="290002"/>
                  </a:lnTo>
                  <a:close/>
                </a:path>
              </a:pathLst>
            </a:custGeom>
            <a:solidFill>
              <a:schemeClr val="bg2">
                <a:lumMod val="7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0" name="Group 19"/>
            <p:cNvGrpSpPr/>
            <p:nvPr/>
          </p:nvGrpSpPr>
          <p:grpSpPr>
            <a:xfrm>
              <a:off x="19240" y="2819897"/>
              <a:ext cx="6843677" cy="1861748"/>
              <a:chOff x="58532" y="2551837"/>
              <a:chExt cx="6843677" cy="1861748"/>
            </a:xfrm>
          </p:grpSpPr>
          <p:sp>
            <p:nvSpPr>
              <p:cNvPr id="21" name="Rectangle 20"/>
              <p:cNvSpPr/>
              <p:nvPr/>
            </p:nvSpPr>
            <p:spPr>
              <a:xfrm>
                <a:off x="2286000" y="2551837"/>
                <a:ext cx="4572000" cy="376853"/>
              </a:xfrm>
              <a:prstGeom prst="rect">
                <a:avLst/>
              </a:prstGeom>
            </p:spPr>
            <p:txBody>
              <a:bodyPr>
                <a:spAutoFit/>
              </a:bodyPr>
              <a:lstStyle/>
              <a:p>
                <a:endParaRPr lang="en-US" dirty="0">
                  <a:solidFill>
                    <a:srgbClr val="800000"/>
                  </a:solidFill>
                </a:endParaRPr>
              </a:p>
            </p:txBody>
          </p:sp>
          <p:sp>
            <p:nvSpPr>
              <p:cNvPr id="22" name="Rectangle 21"/>
              <p:cNvSpPr/>
              <p:nvPr/>
            </p:nvSpPr>
            <p:spPr>
              <a:xfrm>
                <a:off x="58532" y="3501963"/>
                <a:ext cx="6247452" cy="911622"/>
              </a:xfrm>
              <a:prstGeom prst="rect">
                <a:avLst/>
              </a:prstGeom>
              <a:solidFill>
                <a:schemeClr val="accent6">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23" name="Straight Connector 22"/>
              <p:cNvCxnSpPr/>
              <p:nvPr/>
            </p:nvCxnSpPr>
            <p:spPr>
              <a:xfrm>
                <a:off x="681002" y="3501957"/>
                <a:ext cx="0" cy="269581"/>
              </a:xfrm>
              <a:prstGeom prst="line">
                <a:avLst/>
              </a:prstGeom>
              <a:ln w="57150" cmpd="sng">
                <a:solidFill>
                  <a:schemeClr val="tx1">
                    <a:lumMod val="85000"/>
                    <a:lumOff val="15000"/>
                    <a:alpha val="80000"/>
                  </a:schemeClr>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8539" y="3772588"/>
                <a:ext cx="4188199" cy="137697"/>
              </a:xfrm>
              <a:prstGeom prst="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25" name="Straight Connector 24"/>
              <p:cNvCxnSpPr/>
              <p:nvPr/>
            </p:nvCxnSpPr>
            <p:spPr>
              <a:xfrm>
                <a:off x="58539" y="3493230"/>
                <a:ext cx="6247452" cy="0"/>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50728" y="2894394"/>
                <a:ext cx="964871" cy="581715"/>
                <a:chOff x="3604259" y="723118"/>
                <a:chExt cx="628015" cy="531049"/>
              </a:xfrm>
              <a:solidFill>
                <a:schemeClr val="bg1">
                  <a:lumMod val="85000"/>
                  <a:alpha val="77000"/>
                </a:schemeClr>
              </a:solidFill>
            </p:grpSpPr>
            <p:sp>
              <p:nvSpPr>
                <p:cNvPr id="40" name="Rectangle 39"/>
                <p:cNvSpPr/>
                <p:nvPr/>
              </p:nvSpPr>
              <p:spPr>
                <a:xfrm>
                  <a:off x="3664266" y="1039049"/>
                  <a:ext cx="508000" cy="215118"/>
                </a:xfrm>
                <a:prstGeom prst="rect">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sp>
              <p:nvSpPr>
                <p:cNvPr id="41" name="Isosceles Triangle 40"/>
                <p:cNvSpPr/>
                <p:nvPr/>
              </p:nvSpPr>
              <p:spPr>
                <a:xfrm>
                  <a:off x="3604259" y="723118"/>
                  <a:ext cx="628015" cy="315931"/>
                </a:xfrm>
                <a:prstGeom prst="triangle">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grpSp>
          <p:grpSp>
            <p:nvGrpSpPr>
              <p:cNvPr id="27" name="Group 26"/>
              <p:cNvGrpSpPr/>
              <p:nvPr/>
            </p:nvGrpSpPr>
            <p:grpSpPr>
              <a:xfrm>
                <a:off x="1266484" y="2894394"/>
                <a:ext cx="964871" cy="581715"/>
                <a:chOff x="3604259" y="723118"/>
                <a:chExt cx="628015" cy="531049"/>
              </a:xfrm>
              <a:solidFill>
                <a:schemeClr val="bg1">
                  <a:lumMod val="85000"/>
                  <a:alpha val="77000"/>
                </a:schemeClr>
              </a:solidFill>
            </p:grpSpPr>
            <p:sp>
              <p:nvSpPr>
                <p:cNvPr id="38" name="Rectangle 37"/>
                <p:cNvSpPr/>
                <p:nvPr/>
              </p:nvSpPr>
              <p:spPr>
                <a:xfrm>
                  <a:off x="3664266" y="1039049"/>
                  <a:ext cx="508000" cy="215118"/>
                </a:xfrm>
                <a:prstGeom prst="rect">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sp>
              <p:nvSpPr>
                <p:cNvPr id="39" name="Isosceles Triangle 38"/>
                <p:cNvSpPr/>
                <p:nvPr/>
              </p:nvSpPr>
              <p:spPr>
                <a:xfrm>
                  <a:off x="3604259" y="723118"/>
                  <a:ext cx="628015" cy="315931"/>
                </a:xfrm>
                <a:prstGeom prst="triangle">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grpSp>
          <p:grpSp>
            <p:nvGrpSpPr>
              <p:cNvPr id="28" name="Group 27"/>
              <p:cNvGrpSpPr/>
              <p:nvPr/>
            </p:nvGrpSpPr>
            <p:grpSpPr>
              <a:xfrm>
                <a:off x="2441342" y="2894394"/>
                <a:ext cx="964871" cy="581715"/>
                <a:chOff x="3604259" y="723118"/>
                <a:chExt cx="628015" cy="531049"/>
              </a:xfrm>
              <a:solidFill>
                <a:schemeClr val="bg1">
                  <a:lumMod val="85000"/>
                  <a:alpha val="77000"/>
                </a:schemeClr>
              </a:solidFill>
            </p:grpSpPr>
            <p:sp>
              <p:nvSpPr>
                <p:cNvPr id="36" name="Rectangle 35"/>
                <p:cNvSpPr/>
                <p:nvPr/>
              </p:nvSpPr>
              <p:spPr>
                <a:xfrm>
                  <a:off x="3664266" y="1039049"/>
                  <a:ext cx="508000" cy="215118"/>
                </a:xfrm>
                <a:prstGeom prst="rect">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sp>
              <p:nvSpPr>
                <p:cNvPr id="37" name="Isosceles Triangle 36"/>
                <p:cNvSpPr/>
                <p:nvPr/>
              </p:nvSpPr>
              <p:spPr>
                <a:xfrm>
                  <a:off x="3604259" y="723118"/>
                  <a:ext cx="628015" cy="315931"/>
                </a:xfrm>
                <a:prstGeom prst="triangle">
                  <a:avLst/>
                </a:prstGeom>
                <a:solidFill>
                  <a:schemeClr val="bg2">
                    <a:lumMod val="50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700" b="1" dirty="0">
                    <a:solidFill>
                      <a:schemeClr val="accent2">
                        <a:lumMod val="75000"/>
                      </a:schemeClr>
                    </a:solidFill>
                  </a:endParaRPr>
                </a:p>
              </p:txBody>
            </p:sp>
          </p:grpSp>
          <p:sp>
            <p:nvSpPr>
              <p:cNvPr id="29" name="Rectangle 28"/>
              <p:cNvSpPr/>
              <p:nvPr/>
            </p:nvSpPr>
            <p:spPr>
              <a:xfrm>
                <a:off x="4180549" y="3574862"/>
                <a:ext cx="1521752" cy="83872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2093" tIns="61047" rIns="122093" bIns="61047" spcCol="0" rtlCol="0" anchor="ctr"/>
              <a:lstStyle/>
              <a:p>
                <a:pPr algn="ctr"/>
                <a:endParaRPr lang="en-AU"/>
              </a:p>
            </p:txBody>
          </p:sp>
          <p:sp>
            <p:nvSpPr>
              <p:cNvPr id="30" name="TextBox 29"/>
              <p:cNvSpPr txBox="1"/>
              <p:nvPr/>
            </p:nvSpPr>
            <p:spPr>
              <a:xfrm>
                <a:off x="4112817" y="3570151"/>
                <a:ext cx="1677657" cy="492618"/>
              </a:xfrm>
              <a:prstGeom prst="rect">
                <a:avLst/>
              </a:prstGeom>
              <a:noFill/>
            </p:spPr>
            <p:txBody>
              <a:bodyPr wrap="square" lIns="122093" tIns="61047" rIns="122093" bIns="61047" rtlCol="0">
                <a:spAutoFit/>
              </a:bodyPr>
              <a:lstStyle/>
              <a:p>
                <a:pPr algn="ctr"/>
                <a:r>
                  <a:rPr lang="en-AU" sz="2700" dirty="0">
                    <a:solidFill>
                      <a:schemeClr val="tx1">
                        <a:lumMod val="75000"/>
                        <a:lumOff val="25000"/>
                      </a:schemeClr>
                    </a:solidFill>
                  </a:rPr>
                  <a:t>IPAL</a:t>
                </a:r>
              </a:p>
            </p:txBody>
          </p:sp>
          <p:cxnSp>
            <p:nvCxnSpPr>
              <p:cNvPr id="31" name="Straight Connector 30"/>
              <p:cNvCxnSpPr/>
              <p:nvPr/>
            </p:nvCxnSpPr>
            <p:spPr>
              <a:xfrm>
                <a:off x="1791277" y="3501957"/>
                <a:ext cx="0" cy="269581"/>
              </a:xfrm>
              <a:prstGeom prst="line">
                <a:avLst/>
              </a:prstGeom>
              <a:ln w="57150" cmpd="sng">
                <a:solidFill>
                  <a:schemeClr val="tx1">
                    <a:lumMod val="85000"/>
                    <a:lumOff val="15000"/>
                    <a:alpha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23085" y="3501957"/>
                <a:ext cx="0" cy="270631"/>
              </a:xfrm>
              <a:prstGeom prst="line">
                <a:avLst/>
              </a:prstGeom>
              <a:ln w="57150" cmpd="sng">
                <a:solidFill>
                  <a:schemeClr val="tx1">
                    <a:lumMod val="85000"/>
                    <a:lumOff val="15000"/>
                    <a:alpha val="80000"/>
                  </a:schemeClr>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305975" y="3722551"/>
                <a:ext cx="596225" cy="691034"/>
              </a:xfrm>
              <a:prstGeom prst="rect">
                <a:avLst/>
              </a:prstGeom>
              <a:solidFill>
                <a:schemeClr val="accent6">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sp>
            <p:nvSpPr>
              <p:cNvPr id="34" name="Rectangle 33"/>
              <p:cNvSpPr/>
              <p:nvPr/>
            </p:nvSpPr>
            <p:spPr>
              <a:xfrm>
                <a:off x="6305984" y="3528880"/>
                <a:ext cx="596225" cy="193671"/>
              </a:xfrm>
              <a:prstGeom prst="rect">
                <a:avLst/>
              </a:prstGeom>
              <a:solidFill>
                <a:schemeClr val="tx2">
                  <a:lumMod val="60000"/>
                  <a:lumOff val="40000"/>
                  <a:alpha val="70000"/>
                </a:schemeClr>
              </a:solidFill>
              <a:ln>
                <a:noFill/>
              </a:ln>
            </p:spPr>
            <p:style>
              <a:lnRef idx="2">
                <a:schemeClr val="accent2"/>
              </a:lnRef>
              <a:fillRef idx="1">
                <a:schemeClr val="lt1"/>
              </a:fillRef>
              <a:effectRef idx="0">
                <a:schemeClr val="accent2"/>
              </a:effectRef>
              <a:fontRef idx="minor">
                <a:schemeClr val="dk1"/>
              </a:fontRef>
            </p:style>
            <p:txBody>
              <a:bodyPr lIns="122093" tIns="61047" rIns="122093" bIns="61047" rtlCol="0" anchor="ctr"/>
              <a:lstStyle/>
              <a:p>
                <a:pPr algn="ctr"/>
                <a:endParaRPr lang="en-AU" sz="2700" b="1" dirty="0">
                  <a:solidFill>
                    <a:schemeClr val="accent2">
                      <a:lumMod val="75000"/>
                    </a:schemeClr>
                  </a:solidFill>
                </a:endParaRPr>
              </a:p>
            </p:txBody>
          </p:sp>
          <p:cxnSp>
            <p:nvCxnSpPr>
              <p:cNvPr id="35" name="Straight Connector 34"/>
              <p:cNvCxnSpPr/>
              <p:nvPr/>
            </p:nvCxnSpPr>
            <p:spPr>
              <a:xfrm>
                <a:off x="4891585" y="3488999"/>
                <a:ext cx="0" cy="118382"/>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2" name="Text Placeholder 2"/>
          <p:cNvSpPr txBox="1">
            <a:spLocks/>
          </p:cNvSpPr>
          <p:nvPr/>
        </p:nvSpPr>
        <p:spPr>
          <a:xfrm>
            <a:off x="6517940" y="1452611"/>
            <a:ext cx="3823413" cy="2303845"/>
          </a:xfrm>
          <a:prstGeom prst="rect">
            <a:avLst/>
          </a:prstGeom>
          <a:solidFill>
            <a:schemeClr val="lt1">
              <a:alpha val="25000"/>
            </a:schemeClr>
          </a:solidFill>
          <a:ln w="25400" cap="flat" cmpd="sng" algn="ctr">
            <a:noFill/>
            <a:prstDash val="solid"/>
          </a:ln>
          <a:effectLst/>
        </p:spPr>
        <p:txBody>
          <a:bodyPr vert="horz" lIns="104306" tIns="52153" rIns="104306" bIns="52153" rtlCol="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1528" indent="-521528">
              <a:buFont typeface="Wingdings" charset="2"/>
              <a:buChar char="q"/>
            </a:pPr>
            <a:r>
              <a:rPr lang="en-AU" dirty="0" err="1" smtClean="0"/>
              <a:t>Layanan</a:t>
            </a:r>
            <a:r>
              <a:rPr lang="en-AU" dirty="0" smtClean="0"/>
              <a:t> &lt; 200 </a:t>
            </a:r>
            <a:r>
              <a:rPr lang="en-AU" dirty="0" err="1" smtClean="0"/>
              <a:t>rumah</a:t>
            </a:r>
            <a:r>
              <a:rPr lang="en-AU" dirty="0" smtClean="0"/>
              <a:t> </a:t>
            </a:r>
            <a:r>
              <a:rPr lang="en-AU" dirty="0" err="1" smtClean="0"/>
              <a:t>tangga</a:t>
            </a:r>
            <a:r>
              <a:rPr lang="en-AU" dirty="0" smtClean="0"/>
              <a:t> (</a:t>
            </a:r>
            <a:r>
              <a:rPr lang="en-AU" dirty="0" err="1" smtClean="0"/>
              <a:t>rt</a:t>
            </a:r>
            <a:r>
              <a:rPr lang="en-AU" dirty="0" smtClean="0"/>
              <a:t>)</a:t>
            </a:r>
          </a:p>
          <a:p>
            <a:pPr marL="521528" indent="-521528">
              <a:buFont typeface="Wingdings" charset="2"/>
              <a:buChar char="q"/>
            </a:pPr>
            <a:r>
              <a:rPr lang="en-AU" dirty="0" err="1" smtClean="0"/>
              <a:t>Desentralisasi</a:t>
            </a:r>
            <a:endParaRPr lang="en-AU" dirty="0" smtClean="0"/>
          </a:p>
          <a:p>
            <a:pPr marL="521528" indent="-521528">
              <a:buFont typeface="Wingdings" charset="2"/>
              <a:buChar char="ü"/>
            </a:pPr>
            <a:r>
              <a:rPr lang="en-AU" dirty="0" err="1" smtClean="0">
                <a:solidFill>
                  <a:srgbClr val="B1005D"/>
                </a:solidFill>
              </a:rPr>
              <a:t>Skala</a:t>
            </a:r>
            <a:r>
              <a:rPr lang="en-AU" dirty="0" smtClean="0">
                <a:solidFill>
                  <a:srgbClr val="B1005D"/>
                </a:solidFill>
              </a:rPr>
              <a:t> </a:t>
            </a:r>
            <a:r>
              <a:rPr lang="en-AU" dirty="0" err="1" smtClean="0">
                <a:solidFill>
                  <a:srgbClr val="B1005D"/>
                </a:solidFill>
              </a:rPr>
              <a:t>lokal</a:t>
            </a:r>
            <a:endParaRPr lang="en-AU" dirty="0">
              <a:solidFill>
                <a:srgbClr val="B1005D"/>
              </a:solidFill>
            </a:endParaRPr>
          </a:p>
        </p:txBody>
      </p:sp>
      <p:sp>
        <p:nvSpPr>
          <p:cNvPr id="43" name="Title 1"/>
          <p:cNvSpPr txBox="1">
            <a:spLocks/>
          </p:cNvSpPr>
          <p:nvPr/>
        </p:nvSpPr>
        <p:spPr>
          <a:xfrm>
            <a:off x="471575" y="5139198"/>
            <a:ext cx="10022312" cy="1867110"/>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solidFill>
                  <a:srgbClr val="404040"/>
                </a:solidFill>
              </a:rPr>
              <a:t>pedoman</a:t>
            </a:r>
            <a:r>
              <a:rPr lang="en-AU" dirty="0" smtClean="0">
                <a:solidFill>
                  <a:srgbClr val="404040"/>
                </a:solidFill>
              </a:rPr>
              <a:t> </a:t>
            </a:r>
            <a:r>
              <a:rPr lang="en-AU" dirty="0" err="1" smtClean="0">
                <a:solidFill>
                  <a:srgbClr val="404040"/>
                </a:solidFill>
              </a:rPr>
              <a:t>ini</a:t>
            </a:r>
            <a:r>
              <a:rPr lang="en-AU" dirty="0" smtClean="0">
                <a:solidFill>
                  <a:srgbClr val="404040"/>
                </a:solidFill>
              </a:rPr>
              <a:t> </a:t>
            </a:r>
            <a:r>
              <a:rPr lang="en-AU" dirty="0" err="1" smtClean="0">
                <a:solidFill>
                  <a:srgbClr val="404040"/>
                </a:solidFill>
              </a:rPr>
              <a:t>menggunakan</a:t>
            </a:r>
            <a:r>
              <a:rPr lang="en-AU" dirty="0" smtClean="0">
                <a:solidFill>
                  <a:srgbClr val="404040"/>
                </a:solidFill>
              </a:rPr>
              <a:t> </a:t>
            </a:r>
            <a:r>
              <a:rPr lang="en-AU" dirty="0" err="1" smtClean="0">
                <a:solidFill>
                  <a:srgbClr val="404040"/>
                </a:solidFill>
              </a:rPr>
              <a:t>istilah</a:t>
            </a:r>
            <a:r>
              <a:rPr lang="en-AU" dirty="0" smtClean="0">
                <a:solidFill>
                  <a:srgbClr val="404040"/>
                </a:solidFill>
              </a:rPr>
              <a:t> ‘</a:t>
            </a:r>
            <a:r>
              <a:rPr lang="en-AU" dirty="0" err="1" smtClean="0">
                <a:solidFill>
                  <a:srgbClr val="404040"/>
                </a:solidFill>
              </a:rPr>
              <a:t>skala</a:t>
            </a:r>
            <a:r>
              <a:rPr lang="en-AU" dirty="0" smtClean="0">
                <a:solidFill>
                  <a:srgbClr val="404040"/>
                </a:solidFill>
              </a:rPr>
              <a:t> </a:t>
            </a:r>
            <a:r>
              <a:rPr lang="en-AU" dirty="0" err="1" smtClean="0">
                <a:solidFill>
                  <a:srgbClr val="404040"/>
                </a:solidFill>
              </a:rPr>
              <a:t>lokal</a:t>
            </a:r>
            <a:r>
              <a:rPr lang="en-AU" dirty="0">
                <a:solidFill>
                  <a:srgbClr val="404040"/>
                </a:solidFill>
              </a:rPr>
              <a:t>’ </a:t>
            </a:r>
            <a:r>
              <a:rPr lang="en-AU" dirty="0" err="1" smtClean="0">
                <a:solidFill>
                  <a:srgbClr val="404040"/>
                </a:solidFill>
              </a:rPr>
              <a:t>karena</a:t>
            </a:r>
            <a:r>
              <a:rPr lang="en-AU" dirty="0" smtClean="0">
                <a:solidFill>
                  <a:srgbClr val="404040"/>
                </a:solidFill>
              </a:rPr>
              <a:t> </a:t>
            </a:r>
            <a:r>
              <a:rPr lang="en-AU" dirty="0" err="1" smtClean="0">
                <a:solidFill>
                  <a:srgbClr val="404040"/>
                </a:solidFill>
              </a:rPr>
              <a:t>dipahami</a:t>
            </a:r>
            <a:r>
              <a:rPr lang="en-AU" dirty="0" smtClean="0">
                <a:solidFill>
                  <a:srgbClr val="404040"/>
                </a:solidFill>
              </a:rPr>
              <a:t> </a:t>
            </a:r>
            <a:r>
              <a:rPr lang="en-AU" dirty="0" err="1">
                <a:solidFill>
                  <a:srgbClr val="404040"/>
                </a:solidFill>
              </a:rPr>
              <a:t>bahwa</a:t>
            </a:r>
            <a:r>
              <a:rPr lang="en-AU" dirty="0">
                <a:solidFill>
                  <a:srgbClr val="404040"/>
                </a:solidFill>
              </a:rPr>
              <a:t> </a:t>
            </a:r>
            <a:r>
              <a:rPr lang="en-AU" dirty="0" err="1">
                <a:solidFill>
                  <a:srgbClr val="404040"/>
                </a:solidFill>
              </a:rPr>
              <a:t>kelompok</a:t>
            </a:r>
            <a:r>
              <a:rPr lang="en-AU" dirty="0">
                <a:solidFill>
                  <a:srgbClr val="404040"/>
                </a:solidFill>
              </a:rPr>
              <a:t> lain </a:t>
            </a:r>
            <a:r>
              <a:rPr lang="en-AU" dirty="0" err="1">
                <a:solidFill>
                  <a:srgbClr val="404040"/>
                </a:solidFill>
              </a:rPr>
              <a:t>dapat</a:t>
            </a:r>
            <a:r>
              <a:rPr lang="en-AU" dirty="0">
                <a:solidFill>
                  <a:srgbClr val="404040"/>
                </a:solidFill>
              </a:rPr>
              <a:t> </a:t>
            </a:r>
            <a:r>
              <a:rPr lang="en-AU" dirty="0" err="1">
                <a:solidFill>
                  <a:srgbClr val="404040"/>
                </a:solidFill>
              </a:rPr>
              <a:t>Mengoperasikan</a:t>
            </a:r>
            <a:r>
              <a:rPr lang="en-AU" dirty="0">
                <a:solidFill>
                  <a:srgbClr val="404040"/>
                </a:solidFill>
              </a:rPr>
              <a:t> </a:t>
            </a:r>
            <a:r>
              <a:rPr lang="en-AU" dirty="0" err="1">
                <a:solidFill>
                  <a:srgbClr val="404040"/>
                </a:solidFill>
              </a:rPr>
              <a:t>dan</a:t>
            </a:r>
            <a:r>
              <a:rPr lang="en-AU" dirty="0">
                <a:solidFill>
                  <a:srgbClr val="404040"/>
                </a:solidFill>
              </a:rPr>
              <a:t> </a:t>
            </a:r>
            <a:r>
              <a:rPr lang="en-AU" dirty="0" err="1">
                <a:solidFill>
                  <a:srgbClr val="404040"/>
                </a:solidFill>
              </a:rPr>
              <a:t>Mengelola</a:t>
            </a:r>
            <a:r>
              <a:rPr lang="en-AU" dirty="0">
                <a:solidFill>
                  <a:srgbClr val="404040"/>
                </a:solidFill>
              </a:rPr>
              <a:t> </a:t>
            </a:r>
            <a:r>
              <a:rPr lang="en-AU" dirty="0" err="1">
                <a:solidFill>
                  <a:srgbClr val="404040"/>
                </a:solidFill>
              </a:rPr>
              <a:t>layanan</a:t>
            </a:r>
            <a:r>
              <a:rPr lang="en-AU" dirty="0">
                <a:solidFill>
                  <a:srgbClr val="404040"/>
                </a:solidFill>
              </a:rPr>
              <a:t> </a:t>
            </a:r>
            <a:r>
              <a:rPr lang="en-AU" dirty="0" err="1">
                <a:solidFill>
                  <a:srgbClr val="404040"/>
                </a:solidFill>
              </a:rPr>
              <a:t>skala</a:t>
            </a:r>
            <a:r>
              <a:rPr lang="en-AU" dirty="0">
                <a:solidFill>
                  <a:srgbClr val="404040"/>
                </a:solidFill>
              </a:rPr>
              <a:t> </a:t>
            </a:r>
            <a:r>
              <a:rPr lang="en-AU" dirty="0" err="1">
                <a:solidFill>
                  <a:srgbClr val="404040"/>
                </a:solidFill>
              </a:rPr>
              <a:t>ini</a:t>
            </a:r>
            <a:r>
              <a:rPr lang="en-AU" dirty="0">
                <a:solidFill>
                  <a:srgbClr val="404040"/>
                </a:solidFill>
              </a:rPr>
              <a:t> </a:t>
            </a:r>
            <a:r>
              <a:rPr lang="en-AU" dirty="0" err="1" smtClean="0">
                <a:solidFill>
                  <a:srgbClr val="404040"/>
                </a:solidFill>
              </a:rPr>
              <a:t>bersama-sama</a:t>
            </a:r>
            <a:r>
              <a:rPr lang="en-AU" dirty="0" smtClean="0">
                <a:solidFill>
                  <a:srgbClr val="404040"/>
                </a:solidFill>
              </a:rPr>
              <a:t> </a:t>
            </a:r>
            <a:r>
              <a:rPr lang="en-AU" dirty="0" err="1" smtClean="0">
                <a:solidFill>
                  <a:srgbClr val="404040"/>
                </a:solidFill>
              </a:rPr>
              <a:t>dengan</a:t>
            </a:r>
            <a:r>
              <a:rPr lang="en-AU" dirty="0" smtClean="0">
                <a:solidFill>
                  <a:srgbClr val="404040"/>
                </a:solidFill>
              </a:rPr>
              <a:t>, </a:t>
            </a:r>
            <a:r>
              <a:rPr lang="en-AU" dirty="0" err="1">
                <a:solidFill>
                  <a:srgbClr val="404040"/>
                </a:solidFill>
              </a:rPr>
              <a:t>atau</a:t>
            </a:r>
            <a:r>
              <a:rPr lang="en-AU" dirty="0">
                <a:solidFill>
                  <a:srgbClr val="404040"/>
                </a:solidFill>
              </a:rPr>
              <a:t> </a:t>
            </a:r>
            <a:r>
              <a:rPr lang="en-AU" dirty="0" err="1" smtClean="0">
                <a:solidFill>
                  <a:srgbClr val="404040"/>
                </a:solidFill>
              </a:rPr>
              <a:t>menggantikan</a:t>
            </a:r>
            <a:r>
              <a:rPr lang="en-AU" dirty="0" smtClean="0">
                <a:solidFill>
                  <a:srgbClr val="404040"/>
                </a:solidFill>
              </a:rPr>
              <a:t> </a:t>
            </a:r>
            <a:r>
              <a:rPr lang="en-AU" dirty="0" err="1" smtClean="0">
                <a:solidFill>
                  <a:srgbClr val="404040"/>
                </a:solidFill>
              </a:rPr>
              <a:t>masyarakat</a:t>
            </a:r>
            <a:r>
              <a:rPr lang="en-AU" dirty="0">
                <a:solidFill>
                  <a:srgbClr val="404040"/>
                </a:solidFill>
              </a:rPr>
              <a:t>.</a:t>
            </a:r>
            <a:endParaRPr lang="en-AU" dirty="0" smtClean="0">
              <a:solidFill>
                <a:srgbClr val="404040"/>
              </a:solidFill>
            </a:endParaRPr>
          </a:p>
        </p:txBody>
      </p:sp>
      <p:sp>
        <p:nvSpPr>
          <p:cNvPr id="45" name="TextBox 44"/>
          <p:cNvSpPr txBox="1"/>
          <p:nvPr/>
        </p:nvSpPr>
        <p:spPr>
          <a:xfrm>
            <a:off x="8059821" y="7228984"/>
            <a:ext cx="2427291" cy="320768"/>
          </a:xfrm>
          <a:prstGeom prst="rect">
            <a:avLst/>
          </a:prstGeom>
          <a:noFill/>
        </p:spPr>
        <p:txBody>
          <a:bodyPr wrap="square" lIns="104306" tIns="52153" rIns="104306" bIns="52153" rtlCol="0">
            <a:spAutoFit/>
          </a:bodyPr>
          <a:lstStyle/>
          <a:p>
            <a:pPr algn="r"/>
            <a:r>
              <a:rPr lang="en-AU" sz="1400" dirty="0">
                <a:solidFill>
                  <a:srgbClr val="7F7F7F"/>
                </a:solidFill>
              </a:rPr>
              <a:t>(Figure: T. </a:t>
            </a:r>
            <a:r>
              <a:rPr lang="en-AU" sz="1400" dirty="0" err="1">
                <a:solidFill>
                  <a:srgbClr val="7F7F7F"/>
                </a:solidFill>
              </a:rPr>
              <a:t>Rosenqvist</a:t>
            </a:r>
            <a:r>
              <a:rPr lang="en-AU" sz="1400" dirty="0">
                <a:solidFill>
                  <a:srgbClr val="7F7F7F"/>
                </a:solidFill>
              </a:rPr>
              <a:t>)</a:t>
            </a:r>
          </a:p>
        </p:txBody>
      </p:sp>
    </p:spTree>
    <p:extLst>
      <p:ext uri="{BB962C8B-B14F-4D97-AF65-F5344CB8AC3E}">
        <p14:creationId xmlns:p14="http://schemas.microsoft.com/office/powerpoint/2010/main" val="3948945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531938"/>
            <a:ext cx="9371013"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2"/>
          <p:cNvSpPr txBox="1">
            <a:spLocks/>
          </p:cNvSpPr>
          <p:nvPr/>
        </p:nvSpPr>
        <p:spPr>
          <a:xfrm>
            <a:off x="319042" y="265995"/>
            <a:ext cx="10022312" cy="1157971"/>
          </a:xfrm>
          <a:prstGeom prst="rect">
            <a:avLst/>
          </a:prstGeom>
        </p:spPr>
        <p:txBody>
          <a:bodyPr vert="horz" lIns="104306" tIns="52153" rIns="104306" bIns="52153" rtlCol="0" anchor="ctr">
            <a:norm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Biaya</a:t>
            </a:r>
            <a:r>
              <a:rPr lang="en-AU" dirty="0" smtClean="0"/>
              <a:t> </a:t>
            </a:r>
            <a:r>
              <a:rPr lang="en-AU" dirty="0" err="1" smtClean="0"/>
              <a:t>pembaruan</a:t>
            </a:r>
            <a:r>
              <a:rPr lang="en-AU" dirty="0" smtClean="0"/>
              <a:t> </a:t>
            </a:r>
            <a:r>
              <a:rPr lang="en-AU" dirty="0" err="1" smtClean="0"/>
              <a:t>aset</a:t>
            </a:r>
            <a:r>
              <a:rPr lang="en-AU" dirty="0" smtClean="0"/>
              <a:t> </a:t>
            </a:r>
            <a:r>
              <a:rPr lang="en-AU" dirty="0" err="1" smtClean="0"/>
              <a:t>adalah</a:t>
            </a:r>
            <a:r>
              <a:rPr lang="en-AU" dirty="0" smtClean="0"/>
              <a:t> yang </a:t>
            </a:r>
            <a:r>
              <a:rPr lang="en-AU" dirty="0" err="1" smtClean="0"/>
              <a:t>terbesar</a:t>
            </a:r>
            <a:r>
              <a:rPr lang="en-AU" dirty="0" smtClean="0"/>
              <a:t>, </a:t>
            </a:r>
            <a:r>
              <a:rPr lang="en-AU" dirty="0" err="1" smtClean="0"/>
              <a:t>dan</a:t>
            </a:r>
            <a:r>
              <a:rPr lang="en-AU" dirty="0" smtClean="0"/>
              <a:t> </a:t>
            </a:r>
            <a:r>
              <a:rPr lang="en-AU" dirty="0" err="1" smtClean="0"/>
              <a:t>juga</a:t>
            </a:r>
            <a:r>
              <a:rPr lang="en-AU" dirty="0" smtClean="0"/>
              <a:t> di </a:t>
            </a:r>
            <a:r>
              <a:rPr lang="en-AU" dirty="0" err="1" smtClean="0"/>
              <a:t>luar</a:t>
            </a:r>
            <a:r>
              <a:rPr lang="en-AU" dirty="0" smtClean="0"/>
              <a:t> </a:t>
            </a:r>
            <a:r>
              <a:rPr lang="en-AU" dirty="0" err="1" smtClean="0"/>
              <a:t>kemampuan</a:t>
            </a:r>
            <a:r>
              <a:rPr lang="en-AU" dirty="0" smtClean="0"/>
              <a:t> </a:t>
            </a:r>
            <a:r>
              <a:rPr lang="en-AU" dirty="0" err="1" smtClean="0"/>
              <a:t>keuangan</a:t>
            </a:r>
            <a:r>
              <a:rPr lang="en-AU" dirty="0" smtClean="0"/>
              <a:t> KSM.</a:t>
            </a:r>
            <a:endParaRPr lang="en-AU" dirty="0"/>
          </a:p>
        </p:txBody>
      </p:sp>
      <p:grpSp>
        <p:nvGrpSpPr>
          <p:cNvPr id="11" name="Group 10"/>
          <p:cNvGrpSpPr/>
          <p:nvPr/>
        </p:nvGrpSpPr>
        <p:grpSpPr>
          <a:xfrm>
            <a:off x="634045" y="2363598"/>
            <a:ext cx="9244122" cy="4844256"/>
            <a:chOff x="165171" y="1708539"/>
            <a:chExt cx="7462013" cy="5023779"/>
          </a:xfrm>
        </p:grpSpPr>
        <p:grpSp>
          <p:nvGrpSpPr>
            <p:cNvPr id="12" name="Group 11"/>
            <p:cNvGrpSpPr/>
            <p:nvPr/>
          </p:nvGrpSpPr>
          <p:grpSpPr>
            <a:xfrm>
              <a:off x="2347632" y="1708539"/>
              <a:ext cx="5279552" cy="3037619"/>
              <a:chOff x="2584898" y="2276277"/>
              <a:chExt cx="4175225" cy="2287050"/>
            </a:xfrm>
          </p:grpSpPr>
          <p:sp>
            <p:nvSpPr>
              <p:cNvPr id="19" name="TextBox 18"/>
              <p:cNvSpPr txBox="1"/>
              <p:nvPr/>
            </p:nvSpPr>
            <p:spPr>
              <a:xfrm>
                <a:off x="2584898" y="2276277"/>
                <a:ext cx="1259598" cy="396520"/>
              </a:xfrm>
              <a:prstGeom prst="rect">
                <a:avLst/>
              </a:prstGeom>
              <a:solidFill>
                <a:schemeClr val="bg1"/>
              </a:solidFill>
            </p:spPr>
            <p:txBody>
              <a:bodyPr wrap="square" rtlCol="0">
                <a:spAutoFit/>
              </a:bodyPr>
              <a:lstStyle/>
              <a:p>
                <a:endParaRPr lang="en-AU" sz="2700" dirty="0"/>
              </a:p>
            </p:txBody>
          </p:sp>
          <p:sp>
            <p:nvSpPr>
              <p:cNvPr id="20" name="TextBox 19"/>
              <p:cNvSpPr txBox="1"/>
              <p:nvPr/>
            </p:nvSpPr>
            <p:spPr>
              <a:xfrm>
                <a:off x="5524075" y="3517956"/>
                <a:ext cx="1236048" cy="1045371"/>
              </a:xfrm>
              <a:prstGeom prst="rect">
                <a:avLst/>
              </a:prstGeom>
              <a:solidFill>
                <a:schemeClr val="bg1"/>
              </a:solidFill>
            </p:spPr>
            <p:txBody>
              <a:bodyPr wrap="square" rtlCol="0">
                <a:spAutoFit/>
              </a:bodyPr>
              <a:lstStyle/>
              <a:p>
                <a:endParaRPr lang="en-AU" sz="2700" dirty="0"/>
              </a:p>
              <a:p>
                <a:endParaRPr lang="en-AU" sz="2700" dirty="0"/>
              </a:p>
              <a:p>
                <a:endParaRPr lang="en-AU" sz="2700" dirty="0"/>
              </a:p>
            </p:txBody>
          </p:sp>
          <p:sp>
            <p:nvSpPr>
              <p:cNvPr id="28" name="TextBox 27"/>
              <p:cNvSpPr txBox="1"/>
              <p:nvPr/>
            </p:nvSpPr>
            <p:spPr>
              <a:xfrm>
                <a:off x="3297618" y="3178237"/>
                <a:ext cx="1169604" cy="1369797"/>
              </a:xfrm>
              <a:prstGeom prst="rect">
                <a:avLst/>
              </a:prstGeom>
              <a:solidFill>
                <a:schemeClr val="bg1"/>
              </a:solidFill>
            </p:spPr>
            <p:txBody>
              <a:bodyPr wrap="square" rtlCol="0">
                <a:spAutoFit/>
              </a:bodyPr>
              <a:lstStyle/>
              <a:p>
                <a:endParaRPr lang="en-AU" sz="2700" dirty="0"/>
              </a:p>
              <a:p>
                <a:r>
                  <a:rPr lang="en-AU" sz="2700" dirty="0"/>
                  <a:t>  </a:t>
                </a:r>
              </a:p>
              <a:p>
                <a:endParaRPr lang="en-AU" sz="2700" dirty="0"/>
              </a:p>
              <a:p>
                <a:endParaRPr lang="en-AU" sz="2700" dirty="0"/>
              </a:p>
            </p:txBody>
          </p:sp>
          <p:sp>
            <p:nvSpPr>
              <p:cNvPr id="29" name="TextBox 28"/>
              <p:cNvSpPr txBox="1"/>
              <p:nvPr/>
            </p:nvSpPr>
            <p:spPr>
              <a:xfrm>
                <a:off x="4442763" y="2978457"/>
                <a:ext cx="1787857" cy="841104"/>
              </a:xfrm>
              <a:prstGeom prst="rect">
                <a:avLst/>
              </a:prstGeom>
              <a:solidFill>
                <a:schemeClr val="bg1"/>
              </a:solidFill>
            </p:spPr>
            <p:txBody>
              <a:bodyPr wrap="square" rtlCol="0">
                <a:spAutoFit/>
              </a:bodyPr>
              <a:lstStyle/>
              <a:p>
                <a:r>
                  <a:rPr lang="en-AU" sz="3200" b="1" dirty="0" err="1">
                    <a:solidFill>
                      <a:srgbClr val="B1005D"/>
                    </a:solidFill>
                  </a:rPr>
                  <a:t>Pembaruan</a:t>
                </a:r>
                <a:r>
                  <a:rPr lang="en-AU" sz="3200" b="1" dirty="0">
                    <a:solidFill>
                      <a:srgbClr val="B1005D"/>
                    </a:solidFill>
                  </a:rPr>
                  <a:t> </a:t>
                </a:r>
                <a:r>
                  <a:rPr lang="en-AU" sz="3200" b="1" dirty="0" err="1">
                    <a:solidFill>
                      <a:srgbClr val="B1005D"/>
                    </a:solidFill>
                  </a:rPr>
                  <a:t>aset</a:t>
                </a:r>
                <a:endParaRPr lang="en-AU" sz="3200" b="1" dirty="0">
                  <a:solidFill>
                    <a:srgbClr val="B1005D"/>
                  </a:solidFill>
                </a:endParaRPr>
              </a:p>
            </p:txBody>
          </p:sp>
        </p:grpSp>
        <p:cxnSp>
          <p:nvCxnSpPr>
            <p:cNvPr id="13" name="Straight Connector 12"/>
            <p:cNvCxnSpPr/>
            <p:nvPr/>
          </p:nvCxnSpPr>
          <p:spPr>
            <a:xfrm>
              <a:off x="2591502" y="4003722"/>
              <a:ext cx="0" cy="2717753"/>
            </a:xfrm>
            <a:prstGeom prst="line">
              <a:avLst/>
            </a:prstGeom>
            <a:ln w="19050">
              <a:solidFill>
                <a:schemeClr val="tx1">
                  <a:lumMod val="65000"/>
                  <a:lumOff val="3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5171" y="6201717"/>
              <a:ext cx="2336728" cy="527870"/>
            </a:xfrm>
            <a:prstGeom prst="rect">
              <a:avLst/>
            </a:prstGeom>
            <a:noFill/>
          </p:spPr>
          <p:txBody>
            <a:bodyPr wrap="square" rtlCol="0">
              <a:spAutoFit/>
            </a:bodyPr>
            <a:lstStyle/>
            <a:p>
              <a:r>
                <a:rPr lang="en-US" sz="2700" dirty="0" err="1">
                  <a:solidFill>
                    <a:schemeClr val="tx1">
                      <a:lumMod val="75000"/>
                      <a:lumOff val="25000"/>
                    </a:schemeClr>
                  </a:solidFill>
                  <a:latin typeface="+mj-lt"/>
                  <a:cs typeface="Helvetica"/>
                </a:rPr>
                <a:t>Pra-operasional</a:t>
              </a:r>
              <a:endParaRPr lang="en-US" sz="2700" dirty="0">
                <a:solidFill>
                  <a:schemeClr val="tx1">
                    <a:lumMod val="75000"/>
                    <a:lumOff val="25000"/>
                  </a:schemeClr>
                </a:solidFill>
                <a:latin typeface="+mj-lt"/>
                <a:cs typeface="Helvetica"/>
              </a:endParaRPr>
            </a:p>
          </p:txBody>
        </p:sp>
        <p:sp>
          <p:nvSpPr>
            <p:cNvPr id="15" name="TextBox 14"/>
            <p:cNvSpPr txBox="1"/>
            <p:nvPr/>
          </p:nvSpPr>
          <p:spPr>
            <a:xfrm>
              <a:off x="2862436" y="6204448"/>
              <a:ext cx="2421468" cy="527870"/>
            </a:xfrm>
            <a:prstGeom prst="rect">
              <a:avLst/>
            </a:prstGeom>
            <a:noFill/>
          </p:spPr>
          <p:txBody>
            <a:bodyPr wrap="square" rtlCol="0">
              <a:spAutoFit/>
            </a:bodyPr>
            <a:lstStyle/>
            <a:p>
              <a:r>
                <a:rPr lang="en-US" sz="2700" dirty="0" err="1">
                  <a:solidFill>
                    <a:schemeClr val="tx1">
                      <a:lumMod val="75000"/>
                      <a:lumOff val="25000"/>
                    </a:schemeClr>
                  </a:solidFill>
                  <a:latin typeface="+mj-lt"/>
                  <a:cs typeface="Helvetica"/>
                </a:rPr>
                <a:t>Operasional</a:t>
              </a:r>
              <a:endParaRPr lang="en-US" sz="2700" dirty="0">
                <a:solidFill>
                  <a:schemeClr val="tx1">
                    <a:lumMod val="75000"/>
                    <a:lumOff val="25000"/>
                  </a:schemeClr>
                </a:solidFill>
                <a:latin typeface="+mj-lt"/>
                <a:cs typeface="Helvetica"/>
              </a:endParaRPr>
            </a:p>
          </p:txBody>
        </p:sp>
        <p:cxnSp>
          <p:nvCxnSpPr>
            <p:cNvPr id="16" name="Straight Arrow Connector 15"/>
            <p:cNvCxnSpPr/>
            <p:nvPr/>
          </p:nvCxnSpPr>
          <p:spPr>
            <a:xfrm flipH="1">
              <a:off x="1151467" y="6187513"/>
              <a:ext cx="1406169" cy="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710033" y="6187513"/>
              <a:ext cx="4520500" cy="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94861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0686403"/>
              </p:ext>
            </p:extLst>
          </p:nvPr>
        </p:nvGraphicFramePr>
        <p:xfrm>
          <a:off x="319042" y="2147298"/>
          <a:ext cx="10022313" cy="3823825"/>
        </p:xfrm>
        <a:graphic>
          <a:graphicData uri="http://schemas.openxmlformats.org/drawingml/2006/table">
            <a:tbl>
              <a:tblPr/>
              <a:tblGrid>
                <a:gridCol w="2763538"/>
                <a:gridCol w="1350035"/>
                <a:gridCol w="742519"/>
                <a:gridCol w="225006"/>
                <a:gridCol w="3060078"/>
                <a:gridCol w="1881137"/>
              </a:tblGrid>
              <a:tr h="417270">
                <a:tc>
                  <a:txBody>
                    <a:bodyPr/>
                    <a:lstStyle/>
                    <a:p>
                      <a:pPr algn="l" fontAlgn="b"/>
                      <a:r>
                        <a:rPr lang="en-US" sz="2600" b="0" i="0" u="none" strike="noStrike" dirty="0" err="1" smtClean="0">
                          <a:solidFill>
                            <a:srgbClr val="000000"/>
                          </a:solidFill>
                          <a:effectLst/>
                          <a:latin typeface="Calibri"/>
                        </a:rPr>
                        <a:t>Biaya</a:t>
                      </a:r>
                      <a:r>
                        <a:rPr lang="en-US" sz="2600" b="0" i="0" u="none" strike="noStrike" dirty="0" smtClean="0">
                          <a:solidFill>
                            <a:srgbClr val="000000"/>
                          </a:solidFill>
                          <a:effectLst/>
                          <a:latin typeface="Calibri"/>
                        </a:rPr>
                        <a:t> (</a:t>
                      </a:r>
                      <a:r>
                        <a:rPr lang="en-US" sz="2600" b="0" i="0" u="none" strike="noStrike" dirty="0" err="1" smtClean="0">
                          <a:solidFill>
                            <a:srgbClr val="000000"/>
                          </a:solidFill>
                          <a:effectLst/>
                          <a:latin typeface="Calibri"/>
                        </a:rPr>
                        <a:t>Rp</a:t>
                      </a:r>
                      <a:r>
                        <a:rPr lang="en-US" sz="2600" b="0" i="0" u="none" strike="noStrike" dirty="0" smtClean="0">
                          <a:solidFill>
                            <a:srgbClr val="000000"/>
                          </a:solidFill>
                          <a:effectLst/>
                          <a:latin typeface="Calibri"/>
                        </a:rPr>
                        <a:t>)</a:t>
                      </a:r>
                      <a:endParaRPr lang="en-US" sz="2600" b="0" i="0" u="none" strike="noStrike" dirty="0">
                        <a:solidFill>
                          <a:srgbClr val="000000"/>
                        </a:solidFill>
                        <a:effectLst/>
                        <a:latin typeface="Calibri"/>
                      </a:endParaRPr>
                    </a:p>
                  </a:txBody>
                  <a:tcPr marL="14852" marR="14852" marT="14002" marB="0" anchor="b">
                    <a:lnL>
                      <a:noFill/>
                    </a:lnL>
                    <a:lnR>
                      <a:noFill/>
                    </a:lnR>
                    <a:lnT>
                      <a:noFill/>
                    </a:lnT>
                    <a:lnB w="12700" cap="flat" cmpd="sng" algn="ctr">
                      <a:solidFill>
                        <a:prstClr val="black">
                          <a:lumMod val="75000"/>
                          <a:lumOff val="25000"/>
                        </a:prstClr>
                      </a:solidFill>
                      <a:prstDash val="solid"/>
                      <a:round/>
                      <a:headEnd type="none" w="med" len="med"/>
                      <a:tailEnd type="none" w="med" len="med"/>
                    </a:lnB>
                  </a:tcPr>
                </a:tc>
                <a:tc>
                  <a:txBody>
                    <a:bodyPr/>
                    <a:lstStyle/>
                    <a:p>
                      <a:pPr algn="l" fontAlgn="b"/>
                      <a:endParaRPr lang="en-US" sz="2600" b="0" i="0" u="none" strike="noStrike" dirty="0">
                        <a:solidFill>
                          <a:srgbClr val="000000"/>
                        </a:solidFill>
                        <a:effectLst/>
                        <a:latin typeface="Calibri"/>
                      </a:endParaRPr>
                    </a:p>
                  </a:txBody>
                  <a:tcPr marL="14852" marR="14852" marT="14002" marB="0" anchor="b">
                    <a:lnL>
                      <a:noFill/>
                    </a:lnL>
                    <a:lnR>
                      <a:noFill/>
                    </a:lnR>
                    <a:lnT>
                      <a:noFill/>
                    </a:lnT>
                    <a:lnB w="12700" cap="flat" cmpd="sng" algn="ctr">
                      <a:solidFill>
                        <a:prstClr val="black">
                          <a:lumMod val="75000"/>
                          <a:lumOff val="25000"/>
                        </a:prstClr>
                      </a:solidFill>
                      <a:prstDash val="solid"/>
                      <a:round/>
                      <a:headEnd type="none" w="med" len="med"/>
                      <a:tailEnd type="none" w="med" len="med"/>
                    </a:lnB>
                  </a:tcPr>
                </a:tc>
                <a:tc>
                  <a:txBody>
                    <a:bodyPr/>
                    <a:lstStyle/>
                    <a:p>
                      <a:pPr algn="l" fontAlgn="b"/>
                      <a:endParaRPr lang="en-US" sz="2600" b="0" i="0" u="none" strike="noStrike" dirty="0">
                        <a:solidFill>
                          <a:srgbClr val="000000"/>
                        </a:solidFill>
                        <a:effectLst/>
                        <a:latin typeface="Calibri"/>
                      </a:endParaRPr>
                    </a:p>
                  </a:txBody>
                  <a:tcPr marL="14852" marR="14852" marT="14002" marB="0" anchor="b">
                    <a:lnL>
                      <a:noFill/>
                    </a:lnL>
                    <a:lnR w="12700" cap="flat" cmpd="sng" algn="ctr">
                      <a:solidFill>
                        <a:prstClr val="black">
                          <a:lumMod val="75000"/>
                          <a:lumOff val="25000"/>
                        </a:prstClr>
                      </a:solidFill>
                      <a:prstDash val="solid"/>
                      <a:round/>
                      <a:headEnd type="none" w="med" len="med"/>
                      <a:tailEnd type="none" w="med" len="med"/>
                    </a:lnR>
                    <a:lnT>
                      <a:noFill/>
                    </a:lnT>
                    <a:lnB w="12700" cap="flat" cmpd="sng" algn="ctr">
                      <a:solidFill>
                        <a:prstClr val="black">
                          <a:lumMod val="75000"/>
                          <a:lumOff val="25000"/>
                        </a:prstClr>
                      </a:solidFill>
                      <a:prstDash val="solid"/>
                      <a:round/>
                      <a:headEnd type="none" w="med" len="med"/>
                      <a:tailEnd type="none" w="med" len="med"/>
                    </a:lnB>
                  </a:tcPr>
                </a:tc>
                <a:tc>
                  <a:txBody>
                    <a:bodyPr/>
                    <a:lstStyle/>
                    <a:p>
                      <a:pPr algn="l" fontAlgn="b"/>
                      <a:endParaRPr lang="en-US" sz="2600" b="0" i="0" u="none" strike="noStrike" dirty="0">
                        <a:solidFill>
                          <a:srgbClr val="000000"/>
                        </a:solidFill>
                        <a:effectLst/>
                        <a:latin typeface="Calibri"/>
                      </a:endParaRPr>
                    </a:p>
                  </a:txBody>
                  <a:tcPr marL="14852" marR="14852" marT="14002" marB="0" anchor="b">
                    <a:lnL w="12700" cap="flat" cmpd="sng" algn="ctr">
                      <a:solidFill>
                        <a:prstClr val="black">
                          <a:lumMod val="75000"/>
                          <a:lumOff val="25000"/>
                        </a:prstClr>
                      </a:solidFill>
                      <a:prstDash val="solid"/>
                      <a:round/>
                      <a:headEnd type="none" w="med" len="med"/>
                      <a:tailEnd type="none" w="med" len="med"/>
                    </a:lnL>
                    <a:lnR>
                      <a:noFill/>
                    </a:lnR>
                    <a:lnT>
                      <a:noFill/>
                    </a:lnT>
                    <a:lnB w="12700" cap="flat" cmpd="sng" algn="ctr">
                      <a:solidFill>
                        <a:prstClr val="black">
                          <a:lumMod val="75000"/>
                          <a:lumOff val="25000"/>
                        </a:prstClr>
                      </a:solidFill>
                      <a:prstDash val="solid"/>
                      <a:round/>
                      <a:headEnd type="none" w="med" len="med"/>
                      <a:tailEnd type="none" w="med" len="med"/>
                    </a:lnB>
                  </a:tcPr>
                </a:tc>
                <a:tc gridSpan="2">
                  <a:txBody>
                    <a:bodyPr/>
                    <a:lstStyle/>
                    <a:p>
                      <a:pPr algn="l" fontAlgn="b"/>
                      <a:r>
                        <a:rPr lang="en-US" sz="2600" b="0" i="0" u="none" strike="noStrike" dirty="0" err="1" smtClean="0">
                          <a:solidFill>
                            <a:srgbClr val="000000"/>
                          </a:solidFill>
                          <a:effectLst/>
                          <a:latin typeface="Calibri"/>
                        </a:rPr>
                        <a:t>Pendapatan</a:t>
                      </a:r>
                      <a:r>
                        <a:rPr lang="en-US" sz="2600" b="0" i="0" u="none" strike="noStrike" baseline="0" dirty="0" smtClean="0">
                          <a:solidFill>
                            <a:srgbClr val="000000"/>
                          </a:solidFill>
                          <a:effectLst/>
                          <a:latin typeface="Calibri"/>
                        </a:rPr>
                        <a:t> per </a:t>
                      </a:r>
                      <a:r>
                        <a:rPr lang="en-US" sz="2600" b="0" i="0" u="none" strike="noStrike" baseline="0" dirty="0" err="1" smtClean="0">
                          <a:solidFill>
                            <a:srgbClr val="000000"/>
                          </a:solidFill>
                          <a:effectLst/>
                          <a:latin typeface="Calibri"/>
                        </a:rPr>
                        <a:t>bulan</a:t>
                      </a:r>
                      <a:r>
                        <a:rPr lang="en-US" sz="2600" b="0" i="0" u="none" strike="noStrike" baseline="0" dirty="0" smtClean="0">
                          <a:solidFill>
                            <a:srgbClr val="000000"/>
                          </a:solidFill>
                          <a:effectLst/>
                          <a:latin typeface="Calibri"/>
                        </a:rPr>
                        <a:t> </a:t>
                      </a:r>
                      <a:r>
                        <a:rPr lang="en-US" sz="2600" b="0" i="0" u="none" strike="noStrike" dirty="0" smtClean="0">
                          <a:solidFill>
                            <a:srgbClr val="000000"/>
                          </a:solidFill>
                          <a:effectLst/>
                          <a:latin typeface="Calibri"/>
                        </a:rPr>
                        <a:t>(</a:t>
                      </a:r>
                      <a:r>
                        <a:rPr lang="en-US" sz="2600" b="0" i="0" u="none" strike="noStrike" dirty="0" err="1" smtClean="0">
                          <a:solidFill>
                            <a:srgbClr val="000000"/>
                          </a:solidFill>
                          <a:effectLst/>
                          <a:latin typeface="Calibri"/>
                        </a:rPr>
                        <a:t>Rp</a:t>
                      </a:r>
                      <a:r>
                        <a:rPr lang="en-US" sz="2600" b="0" i="0" u="none" strike="noStrike" dirty="0" smtClean="0">
                          <a:solidFill>
                            <a:srgbClr val="000000"/>
                          </a:solidFill>
                          <a:effectLst/>
                          <a:latin typeface="Calibri"/>
                        </a:rPr>
                        <a:t>)</a:t>
                      </a:r>
                      <a:endParaRPr lang="en-US" sz="2600" b="0" i="0" u="none" strike="noStrike" dirty="0">
                        <a:solidFill>
                          <a:srgbClr val="000000"/>
                        </a:solidFill>
                        <a:effectLst/>
                        <a:latin typeface="Calibri"/>
                      </a:endParaRPr>
                    </a:p>
                  </a:txBody>
                  <a:tcPr marL="14852" marR="14852" marT="14002" marB="0" anchor="b">
                    <a:lnL>
                      <a:noFill/>
                    </a:lnL>
                    <a:lnR>
                      <a:noFill/>
                    </a:lnR>
                    <a:lnT>
                      <a:noFill/>
                    </a:lnT>
                    <a:lnB w="12700" cap="flat" cmpd="sng" algn="ctr">
                      <a:solidFill>
                        <a:prstClr val="black">
                          <a:lumMod val="75000"/>
                          <a:lumOff val="25000"/>
                        </a:prstClr>
                      </a:solidFill>
                      <a:prstDash val="solid"/>
                      <a:round/>
                      <a:headEnd type="none" w="med" len="med"/>
                      <a:tailEnd type="none" w="med" len="med"/>
                    </a:lnB>
                  </a:tcPr>
                </a:tc>
                <a:tc hMerge="1">
                  <a:txBody>
                    <a:bodyPr/>
                    <a:lstStyle/>
                    <a:p>
                      <a:endParaRPr lang="en-AU"/>
                    </a:p>
                  </a:txBody>
                  <a:tcPr/>
                </a:tc>
              </a:tr>
              <a:tr h="820537">
                <a:tc>
                  <a:txBody>
                    <a:bodyPr/>
                    <a:lstStyle/>
                    <a:p>
                      <a:pPr algn="l" fontAlgn="b"/>
                      <a:r>
                        <a:rPr lang="en-US" sz="2600" b="0" i="0" u="none" strike="noStrike" dirty="0">
                          <a:solidFill>
                            <a:srgbClr val="000000"/>
                          </a:solidFill>
                          <a:effectLst/>
                          <a:latin typeface="Calibri"/>
                          <a:cs typeface="Calibri"/>
                        </a:rPr>
                        <a:t>Operator</a:t>
                      </a:r>
                    </a:p>
                  </a:txBody>
                  <a:tcPr marL="14852" marR="14852" marT="14002" marB="0" anchor="b">
                    <a:lnL>
                      <a:noFill/>
                    </a:lnL>
                    <a:lnR>
                      <a:noFill/>
                    </a:lnR>
                    <a:lnT w="12700" cap="flat" cmpd="sng" algn="ctr">
                      <a:solidFill>
                        <a:prstClr val="black">
                          <a:lumMod val="75000"/>
                          <a:lumOff val="25000"/>
                        </a:prstClr>
                      </a:solidFill>
                      <a:prstDash val="solid"/>
                      <a:round/>
                      <a:headEnd type="none" w="med" len="med"/>
                      <a:tailEnd type="none" w="med" len="med"/>
                    </a:lnT>
                    <a:lnB>
                      <a:noFill/>
                    </a:lnB>
                  </a:tcPr>
                </a:tc>
                <a:tc>
                  <a:txBody>
                    <a:bodyPr/>
                    <a:lstStyle/>
                    <a:p>
                      <a:pPr algn="r" fontAlgn="b"/>
                      <a:r>
                        <a:rPr lang="en-US" sz="2600" b="0" i="0" u="none" strike="noStrike" dirty="0" smtClean="0">
                          <a:solidFill>
                            <a:srgbClr val="000000"/>
                          </a:solidFill>
                          <a:effectLst/>
                          <a:latin typeface="Calibri"/>
                          <a:cs typeface="Calibri"/>
                        </a:rPr>
                        <a:t>200.000</a:t>
                      </a:r>
                      <a:endParaRPr lang="en-US" sz="2600" b="0" i="0" u="none" strike="noStrike" dirty="0">
                        <a:solidFill>
                          <a:srgbClr val="000000"/>
                        </a:solidFill>
                        <a:effectLst/>
                        <a:latin typeface="Calibri"/>
                        <a:cs typeface="Calibri"/>
                      </a:endParaRPr>
                    </a:p>
                  </a:txBody>
                  <a:tcPr marL="14852" marR="14852" marT="14002" marB="0" anchor="b">
                    <a:lnL>
                      <a:noFill/>
                    </a:lnL>
                    <a:lnR>
                      <a:noFill/>
                    </a:lnR>
                    <a:lnT w="12700" cap="flat" cmpd="sng" algn="ctr">
                      <a:solidFill>
                        <a:prstClr val="black">
                          <a:lumMod val="75000"/>
                          <a:lumOff val="25000"/>
                        </a:prstClr>
                      </a:solidFill>
                      <a:prstDash val="solid"/>
                      <a:round/>
                      <a:headEnd type="none" w="med" len="med"/>
                      <a:tailEnd type="none" w="med" len="med"/>
                    </a:lnT>
                    <a:lnB>
                      <a:noFill/>
                    </a:lnB>
                  </a:tcPr>
                </a:tc>
                <a:tc>
                  <a:txBody>
                    <a:bodyPr/>
                    <a:lstStyle/>
                    <a:p>
                      <a:pPr algn="l" fontAlgn="b"/>
                      <a:r>
                        <a:rPr lang="en-US" sz="2600" b="0" i="0" u="none" strike="noStrike" dirty="0" smtClean="0">
                          <a:solidFill>
                            <a:srgbClr val="000000"/>
                          </a:solidFill>
                          <a:effectLst/>
                          <a:latin typeface="Calibri"/>
                          <a:cs typeface="Calibri"/>
                        </a:rPr>
                        <a:t>/</a:t>
                      </a:r>
                      <a:r>
                        <a:rPr lang="en-US" sz="2600" b="0" i="0" u="none" strike="noStrike" dirty="0" err="1" smtClean="0">
                          <a:solidFill>
                            <a:srgbClr val="000000"/>
                          </a:solidFill>
                          <a:effectLst/>
                          <a:latin typeface="Calibri"/>
                          <a:cs typeface="Calibri"/>
                        </a:rPr>
                        <a:t>bln</a:t>
                      </a:r>
                      <a:endParaRPr lang="en-US" sz="2600" b="0" i="0" u="none" strike="noStrike" dirty="0">
                        <a:solidFill>
                          <a:srgbClr val="000000"/>
                        </a:solidFill>
                        <a:effectLst/>
                        <a:latin typeface="Calibri"/>
                        <a:cs typeface="Calibri"/>
                      </a:endParaRPr>
                    </a:p>
                  </a:txBody>
                  <a:tcPr marL="14852" marR="14852" marT="14002" marB="0" anchor="b">
                    <a:lnL>
                      <a:noFill/>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a:noFill/>
                    </a:lnB>
                  </a:tcPr>
                </a:tc>
                <a:tc>
                  <a:txBody>
                    <a:bodyPr/>
                    <a:lstStyle/>
                    <a:p>
                      <a:pPr algn="l" fontAlgn="b"/>
                      <a:endParaRPr lang="en-US" sz="2600" b="0" i="0" u="none" strike="noStrike" dirty="0">
                        <a:solidFill>
                          <a:srgbClr val="000000"/>
                        </a:solidFill>
                        <a:effectLst/>
                        <a:latin typeface="Calibri"/>
                        <a:cs typeface="Calibri"/>
                      </a:endParaRPr>
                    </a:p>
                  </a:txBody>
                  <a:tcPr marL="14852" marR="14852" marT="14002" marB="0" anchor="b">
                    <a:lnL w="12700" cap="flat" cmpd="sng" algn="ctr">
                      <a:solidFill>
                        <a:prstClr val="black">
                          <a:lumMod val="75000"/>
                          <a:lumOff val="25000"/>
                        </a:prstClr>
                      </a:solidFill>
                      <a:prstDash val="solid"/>
                      <a:round/>
                      <a:headEnd type="none" w="med" len="med"/>
                      <a:tailEnd type="none" w="med" len="med"/>
                    </a:lnL>
                    <a:lnR>
                      <a:noFill/>
                    </a:lnR>
                    <a:lnT w="12700" cap="flat" cmpd="sng" algn="ctr">
                      <a:solidFill>
                        <a:prstClr val="black">
                          <a:lumMod val="75000"/>
                          <a:lumOff val="25000"/>
                        </a:prstClr>
                      </a:solidFill>
                      <a:prstDash val="solid"/>
                      <a:round/>
                      <a:headEnd type="none" w="med" len="med"/>
                      <a:tailEnd type="none" w="med" len="med"/>
                    </a:lnT>
                    <a:lnB>
                      <a:noFill/>
                    </a:lnB>
                  </a:tcPr>
                </a:tc>
                <a:tc gridSpan="2">
                  <a:txBody>
                    <a:bodyPr/>
                    <a:lstStyle/>
                    <a:p>
                      <a:pPr marL="457200" marR="0" indent="-457200" algn="l" defTabSz="914400" rtl="0" eaLnBrk="1" fontAlgn="b" latinLnBrk="0" hangingPunct="1">
                        <a:lnSpc>
                          <a:spcPct val="100000"/>
                        </a:lnSpc>
                        <a:spcBef>
                          <a:spcPts val="0"/>
                        </a:spcBef>
                        <a:spcAft>
                          <a:spcPts val="0"/>
                        </a:spcAft>
                        <a:buClrTx/>
                        <a:buSzTx/>
                        <a:buFontTx/>
                        <a:buAutoNum type="alphaUcParenR"/>
                        <a:tabLst/>
                        <a:defRPr/>
                      </a:pPr>
                      <a:r>
                        <a:rPr lang="en-US" sz="2600" b="1" i="0" u="none" strike="noStrike" dirty="0" err="1" smtClean="0">
                          <a:solidFill>
                            <a:schemeClr val="tx1">
                              <a:lumMod val="75000"/>
                              <a:lumOff val="25000"/>
                            </a:schemeClr>
                          </a:solidFill>
                          <a:effectLst/>
                          <a:latin typeface="Calibri"/>
                          <a:cs typeface="Calibri"/>
                        </a:rPr>
                        <a:t>Lebih</a:t>
                      </a:r>
                      <a:r>
                        <a:rPr lang="en-US" sz="2600" b="1" i="0" u="none" strike="noStrike" dirty="0" smtClean="0">
                          <a:solidFill>
                            <a:schemeClr val="tx1">
                              <a:lumMod val="75000"/>
                              <a:lumOff val="25000"/>
                            </a:schemeClr>
                          </a:solidFill>
                          <a:effectLst/>
                          <a:latin typeface="Calibri"/>
                          <a:cs typeface="Calibri"/>
                        </a:rPr>
                        <a:t> </a:t>
                      </a:r>
                      <a:r>
                        <a:rPr lang="en-US" sz="2600" b="1" i="0" u="none" strike="noStrike" dirty="0" err="1" smtClean="0">
                          <a:solidFill>
                            <a:schemeClr val="tx1">
                              <a:lumMod val="75000"/>
                              <a:lumOff val="25000"/>
                            </a:schemeClr>
                          </a:solidFill>
                          <a:effectLst/>
                          <a:latin typeface="Calibri"/>
                          <a:cs typeface="Calibri"/>
                        </a:rPr>
                        <a:t>rendah</a:t>
                      </a:r>
                      <a:r>
                        <a:rPr lang="en-US" sz="2600" b="1" i="0" u="none" strike="noStrike" dirty="0" smtClean="0">
                          <a:solidFill>
                            <a:schemeClr val="tx1">
                              <a:lumMod val="75000"/>
                              <a:lumOff val="25000"/>
                            </a:schemeClr>
                          </a:solidFill>
                          <a:effectLst/>
                          <a:latin typeface="Calibri"/>
                          <a:cs typeface="Calibri"/>
                        </a:rPr>
                        <a:t> (</a:t>
                      </a:r>
                      <a:r>
                        <a:rPr lang="en-US" sz="2600" b="1" i="0" u="none" strike="noStrike" dirty="0" err="1" smtClean="0">
                          <a:solidFill>
                            <a:schemeClr val="tx1">
                              <a:lumMod val="75000"/>
                              <a:lumOff val="25000"/>
                            </a:schemeClr>
                          </a:solidFill>
                          <a:effectLst/>
                          <a:latin typeface="Calibri"/>
                          <a:cs typeface="Calibri"/>
                        </a:rPr>
                        <a:t>Rp</a:t>
                      </a:r>
                      <a:r>
                        <a:rPr lang="en-US" sz="2600" b="1" i="0" u="none" strike="noStrike" dirty="0" smtClean="0">
                          <a:solidFill>
                            <a:schemeClr val="tx1">
                              <a:lumMod val="75000"/>
                              <a:lumOff val="25000"/>
                            </a:schemeClr>
                          </a:solidFill>
                          <a:effectLst/>
                          <a:latin typeface="Calibri"/>
                          <a:cs typeface="Calibri"/>
                        </a:rPr>
                        <a:t> 2.000) </a:t>
                      </a:r>
                    </a:p>
                    <a:p>
                      <a:pPr marL="0" marR="0" indent="0" algn="l" defTabSz="9144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chemeClr val="tx1">
                              <a:lumMod val="75000"/>
                              <a:lumOff val="25000"/>
                            </a:schemeClr>
                          </a:solidFill>
                          <a:effectLst/>
                          <a:latin typeface="Calibri"/>
                          <a:cs typeface="Calibri"/>
                        </a:rPr>
                        <a:t>      &amp; 80% </a:t>
                      </a:r>
                      <a:r>
                        <a:rPr lang="en-US" sz="2600" b="1" i="0" u="none" strike="noStrike" dirty="0" err="1" smtClean="0">
                          <a:solidFill>
                            <a:schemeClr val="tx1">
                              <a:lumMod val="75000"/>
                              <a:lumOff val="25000"/>
                            </a:schemeClr>
                          </a:solidFill>
                          <a:effectLst/>
                          <a:latin typeface="Calibri"/>
                          <a:cs typeface="Calibri"/>
                        </a:rPr>
                        <a:t>pemungutan</a:t>
                      </a:r>
                      <a:endParaRPr lang="en-US" sz="2600" b="1" i="0" u="none" strike="noStrike" dirty="0" smtClean="0">
                        <a:solidFill>
                          <a:schemeClr val="tx1">
                            <a:lumMod val="75000"/>
                            <a:lumOff val="25000"/>
                          </a:schemeClr>
                        </a:solidFill>
                        <a:effectLst/>
                        <a:latin typeface="Calibri"/>
                        <a:cs typeface="Calibri"/>
                      </a:endParaRPr>
                    </a:p>
                  </a:txBody>
                  <a:tcPr marL="14852" marR="14852" marT="14002" marB="0" anchor="b">
                    <a:lnL>
                      <a:noFill/>
                    </a:lnL>
                    <a:lnR>
                      <a:noFill/>
                    </a:lnR>
                    <a:lnT w="12700" cap="flat" cmpd="sng" algn="ctr">
                      <a:solidFill>
                        <a:prstClr val="black">
                          <a:lumMod val="75000"/>
                          <a:lumOff val="25000"/>
                        </a:prstClr>
                      </a:solidFill>
                      <a:prstDash val="solid"/>
                      <a:round/>
                      <a:headEnd type="none" w="med" len="med"/>
                      <a:tailEnd type="none" w="med" len="med"/>
                    </a:lnT>
                    <a:lnB>
                      <a:noFill/>
                    </a:lnB>
                  </a:tcPr>
                </a:tc>
                <a:tc hMerge="1">
                  <a:txBody>
                    <a:bodyPr/>
                    <a:lstStyle/>
                    <a:p>
                      <a:endParaRPr lang="en-AU"/>
                    </a:p>
                  </a:txBody>
                  <a:tcPr/>
                </a:tc>
              </a:tr>
              <a:tr h="485869">
                <a:tc>
                  <a:txBody>
                    <a:bodyPr/>
                    <a:lstStyle/>
                    <a:p>
                      <a:pPr algn="l" fontAlgn="b"/>
                      <a:r>
                        <a:rPr lang="en-US" sz="2600" b="0" i="0" u="none" strike="noStrike" dirty="0" err="1" smtClean="0">
                          <a:solidFill>
                            <a:srgbClr val="000000"/>
                          </a:solidFill>
                          <a:effectLst/>
                          <a:latin typeface="Calibri"/>
                          <a:cs typeface="Calibri"/>
                        </a:rPr>
                        <a:t>Penyedotan</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r" fontAlgn="b"/>
                      <a:r>
                        <a:rPr lang="en-US" sz="2600" b="0" i="0" u="none" strike="noStrike" dirty="0" smtClean="0">
                          <a:solidFill>
                            <a:srgbClr val="000000"/>
                          </a:solidFill>
                          <a:effectLst/>
                          <a:latin typeface="Calibri"/>
                          <a:cs typeface="Calibri"/>
                        </a:rPr>
                        <a:t>1 </a:t>
                      </a:r>
                      <a:r>
                        <a:rPr lang="en-US" sz="2600" b="0" i="0" u="none" strike="noStrike" dirty="0" err="1" smtClean="0">
                          <a:solidFill>
                            <a:srgbClr val="000000"/>
                          </a:solidFill>
                          <a:effectLst/>
                          <a:latin typeface="Calibri"/>
                          <a:cs typeface="Calibri"/>
                        </a:rPr>
                        <a:t>juta</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l" fontAlgn="b"/>
                      <a:r>
                        <a:rPr lang="en-US" sz="2600" b="0" i="0" u="none" strike="noStrike" dirty="0" smtClean="0">
                          <a:solidFill>
                            <a:srgbClr val="000000"/>
                          </a:solidFill>
                          <a:effectLst/>
                          <a:latin typeface="Calibri"/>
                          <a:cs typeface="Calibri"/>
                        </a:rPr>
                        <a:t>/</a:t>
                      </a:r>
                      <a:r>
                        <a:rPr lang="en-US" sz="2600" b="0" i="0" u="none" strike="noStrike" dirty="0" err="1" smtClean="0">
                          <a:solidFill>
                            <a:srgbClr val="000000"/>
                          </a:solidFill>
                          <a:effectLst/>
                          <a:latin typeface="Calibri"/>
                          <a:cs typeface="Calibri"/>
                        </a:rPr>
                        <a:t>thn</a:t>
                      </a:r>
                      <a:endParaRPr lang="en-US" sz="2600" b="0" i="0" u="none" strike="noStrike" dirty="0">
                        <a:solidFill>
                          <a:srgbClr val="000000"/>
                        </a:solidFill>
                        <a:effectLst/>
                        <a:latin typeface="Calibri"/>
                        <a:cs typeface="Calibri"/>
                      </a:endParaRPr>
                    </a:p>
                  </a:txBody>
                  <a:tcPr marL="14852" marR="14852" marT="14002" marB="0" anchor="b">
                    <a:lnL>
                      <a:noFill/>
                    </a:lnL>
                    <a:lnR w="12700" cap="flat" cmpd="sng" algn="ctr">
                      <a:solidFill>
                        <a:prstClr val="black">
                          <a:lumMod val="75000"/>
                          <a:lumOff val="25000"/>
                        </a:prstClr>
                      </a:solidFill>
                      <a:prstDash val="solid"/>
                      <a:round/>
                      <a:headEnd type="none" w="med" len="med"/>
                      <a:tailEnd type="none" w="med" len="med"/>
                    </a:lnR>
                    <a:lnT>
                      <a:noFill/>
                    </a:lnT>
                    <a:lnB>
                      <a:noFill/>
                    </a:lnB>
                  </a:tcPr>
                </a:tc>
                <a:tc>
                  <a:txBody>
                    <a:bodyPr/>
                    <a:lstStyle/>
                    <a:p>
                      <a:pPr algn="l" fontAlgn="b"/>
                      <a:endParaRPr lang="en-US" sz="2600" b="0" i="0" u="none" strike="noStrike" dirty="0">
                        <a:solidFill>
                          <a:srgbClr val="000000"/>
                        </a:solidFill>
                        <a:effectLst/>
                        <a:latin typeface="Calibri"/>
                        <a:cs typeface="Calibri"/>
                      </a:endParaRPr>
                    </a:p>
                  </a:txBody>
                  <a:tcPr marL="14852" marR="14852" marT="14002" marB="0" anchor="b">
                    <a:lnL w="12700" cap="flat" cmpd="sng" algn="ctr">
                      <a:solidFill>
                        <a:prstClr val="black">
                          <a:lumMod val="75000"/>
                          <a:lumOff val="25000"/>
                        </a:prstClr>
                      </a:solidFill>
                      <a:prstDash val="solid"/>
                      <a:round/>
                      <a:headEnd type="none" w="med" len="med"/>
                      <a:tailEnd type="none" w="med" len="med"/>
                    </a:lnL>
                    <a:lnR>
                      <a:noFill/>
                    </a:lnR>
                    <a:lnT>
                      <a:noFill/>
                    </a:lnT>
                    <a:lnB>
                      <a:noFill/>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600" b="0" i="0" u="none" strike="noStrike" dirty="0" smtClean="0">
                          <a:solidFill>
                            <a:srgbClr val="000000"/>
                          </a:solidFill>
                          <a:effectLst/>
                          <a:latin typeface="Calibri"/>
                          <a:cs typeface="Calibri"/>
                        </a:rPr>
                        <a:t>TOTAL</a:t>
                      </a:r>
                    </a:p>
                  </a:txBody>
                  <a:tcPr marL="14852" marR="14852" marT="14002" marB="0" anchor="b">
                    <a:lnL>
                      <a:noFill/>
                    </a:lnL>
                    <a:lnR>
                      <a:noFill/>
                    </a:lnR>
                    <a:lnT>
                      <a:noFill/>
                    </a:lnT>
                    <a:lnB>
                      <a:noFill/>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rgbClr val="FF0000"/>
                          </a:solidFill>
                          <a:effectLst/>
                          <a:latin typeface="Calibri"/>
                          <a:cs typeface="Calibri"/>
                        </a:rPr>
                        <a:t>160.000</a:t>
                      </a:r>
                    </a:p>
                  </a:txBody>
                  <a:tcPr marL="14852" marR="14852" marT="14002" marB="0" anchor="b">
                    <a:lnL>
                      <a:noFill/>
                    </a:lnL>
                    <a:lnR>
                      <a:noFill/>
                    </a:lnR>
                    <a:lnT>
                      <a:noFill/>
                    </a:lnT>
                    <a:lnB>
                      <a:noFill/>
                    </a:lnB>
                  </a:tcPr>
                </a:tc>
              </a:tr>
              <a:tr h="462732">
                <a:tc>
                  <a:txBody>
                    <a:bodyPr/>
                    <a:lstStyle/>
                    <a:p>
                      <a:pPr algn="l" fontAlgn="b"/>
                      <a:r>
                        <a:rPr lang="en-US" sz="2600" b="0" i="0" u="none" strike="noStrike" dirty="0" err="1" smtClean="0">
                          <a:solidFill>
                            <a:srgbClr val="000000"/>
                          </a:solidFill>
                          <a:effectLst/>
                          <a:latin typeface="Calibri"/>
                          <a:cs typeface="Calibri"/>
                        </a:rPr>
                        <a:t>Pengujian</a:t>
                      </a:r>
                      <a:r>
                        <a:rPr lang="en-US" sz="2600" b="0" i="0" u="none" strike="noStrike" dirty="0" smtClean="0">
                          <a:solidFill>
                            <a:srgbClr val="000000"/>
                          </a:solidFill>
                          <a:effectLst/>
                          <a:latin typeface="Calibri"/>
                          <a:cs typeface="Calibri"/>
                        </a:rPr>
                        <a:t> </a:t>
                      </a:r>
                      <a:r>
                        <a:rPr lang="en-US" sz="2600" b="0" i="0" u="none" strike="noStrike" dirty="0" err="1" smtClean="0">
                          <a:solidFill>
                            <a:srgbClr val="000000"/>
                          </a:solidFill>
                          <a:effectLst/>
                          <a:latin typeface="Calibri"/>
                          <a:cs typeface="Calibri"/>
                        </a:rPr>
                        <a:t>efluen</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r" fontAlgn="b"/>
                      <a:r>
                        <a:rPr lang="en-US" sz="2600" b="0" i="0" u="none" strike="noStrike" dirty="0" smtClean="0">
                          <a:solidFill>
                            <a:srgbClr val="000000"/>
                          </a:solidFill>
                          <a:effectLst/>
                          <a:latin typeface="Calibri"/>
                          <a:cs typeface="Calibri"/>
                        </a:rPr>
                        <a:t>300.000</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l" fontAlgn="b"/>
                      <a:r>
                        <a:rPr lang="en-US" sz="2600" b="0" i="0" u="none" strike="noStrike" dirty="0" smtClean="0">
                          <a:solidFill>
                            <a:srgbClr val="000000"/>
                          </a:solidFill>
                          <a:effectLst/>
                          <a:latin typeface="Calibri"/>
                          <a:cs typeface="Calibri"/>
                        </a:rPr>
                        <a:t>/</a:t>
                      </a:r>
                      <a:r>
                        <a:rPr lang="en-US" sz="2600" b="0" i="0" u="none" strike="noStrike" dirty="0" err="1" smtClean="0">
                          <a:solidFill>
                            <a:srgbClr val="000000"/>
                          </a:solidFill>
                          <a:effectLst/>
                          <a:latin typeface="Calibri"/>
                          <a:cs typeface="Calibri"/>
                        </a:rPr>
                        <a:t>thn</a:t>
                      </a:r>
                      <a:endParaRPr lang="en-US" sz="2600" b="0" i="0" u="none" strike="noStrike" dirty="0">
                        <a:solidFill>
                          <a:srgbClr val="000000"/>
                        </a:solidFill>
                        <a:effectLst/>
                        <a:latin typeface="Calibri"/>
                        <a:cs typeface="Calibri"/>
                      </a:endParaRPr>
                    </a:p>
                  </a:txBody>
                  <a:tcPr marL="14852" marR="14852" marT="14002" marB="0" anchor="b">
                    <a:lnL>
                      <a:noFill/>
                    </a:lnL>
                    <a:lnR w="12700" cap="flat" cmpd="sng" algn="ctr">
                      <a:solidFill>
                        <a:prstClr val="black">
                          <a:lumMod val="75000"/>
                          <a:lumOff val="25000"/>
                        </a:prstClr>
                      </a:solidFill>
                      <a:prstDash val="solid"/>
                      <a:round/>
                      <a:headEnd type="none" w="med" len="med"/>
                      <a:tailEnd type="none" w="med" len="med"/>
                    </a:lnR>
                    <a:lnT>
                      <a:noFill/>
                    </a:lnT>
                    <a:lnB>
                      <a:noFill/>
                    </a:lnB>
                  </a:tcPr>
                </a:tc>
                <a:tc>
                  <a:txBody>
                    <a:bodyPr/>
                    <a:lstStyle/>
                    <a:p>
                      <a:pPr algn="l" fontAlgn="b"/>
                      <a:endParaRPr lang="en-US" sz="2600" b="0" i="0" u="none" strike="noStrike" dirty="0">
                        <a:solidFill>
                          <a:srgbClr val="000000"/>
                        </a:solidFill>
                        <a:effectLst/>
                        <a:latin typeface="Calibri"/>
                        <a:cs typeface="Calibri"/>
                      </a:endParaRPr>
                    </a:p>
                  </a:txBody>
                  <a:tcPr marL="14852" marR="14852" marT="14002" marB="0" anchor="b">
                    <a:lnL w="12700" cap="flat" cmpd="sng" algn="ctr">
                      <a:solidFill>
                        <a:prstClr val="black">
                          <a:lumMod val="75000"/>
                          <a:lumOff val="25000"/>
                        </a:prstClr>
                      </a:solidFill>
                      <a:prstDash val="solid"/>
                      <a:round/>
                      <a:headEnd type="none" w="med" len="med"/>
                      <a:tailEnd type="none" w="med" len="med"/>
                    </a:lnL>
                    <a:lnR>
                      <a:noFill/>
                    </a:lnR>
                    <a:lnT>
                      <a:noFill/>
                    </a:lnT>
                    <a:lnB>
                      <a:noFill/>
                    </a:lnB>
                  </a:tcPr>
                </a:tc>
                <a:tc>
                  <a:txBody>
                    <a:bodyPr/>
                    <a:lstStyle/>
                    <a:p>
                      <a:pPr algn="ctr" fontAlgn="b"/>
                      <a:r>
                        <a:rPr lang="en-US" sz="2600" b="1" i="0" u="none" strike="noStrike" dirty="0" smtClean="0">
                          <a:solidFill>
                            <a:srgbClr val="FF0000"/>
                          </a:solidFill>
                          <a:effectLst/>
                          <a:latin typeface="Calibri"/>
                          <a:cs typeface="Calibri"/>
                        </a:rPr>
                        <a:t>ATAU</a:t>
                      </a:r>
                      <a:endParaRPr lang="en-US" sz="2600" b="1" i="0" u="none" strike="noStrike" dirty="0">
                        <a:solidFill>
                          <a:srgbClr val="FF0000"/>
                        </a:solidFill>
                        <a:effectLst/>
                        <a:latin typeface="Calibri"/>
                        <a:cs typeface="Calibri"/>
                      </a:endParaRPr>
                    </a:p>
                  </a:txBody>
                  <a:tcPr marL="14852" marR="14852" marT="14002" marB="0" anchor="b">
                    <a:lnL>
                      <a:noFill/>
                    </a:lnL>
                    <a:lnR>
                      <a:noFill/>
                    </a:lnR>
                    <a:lnT>
                      <a:noFill/>
                    </a:lnT>
                    <a:lnB>
                      <a:noFill/>
                    </a:lnB>
                  </a:tcPr>
                </a:tc>
                <a:tc>
                  <a:txBody>
                    <a:bodyPr/>
                    <a:lstStyle/>
                    <a:p>
                      <a:endParaRPr lang="en-AU" sz="2300" dirty="0"/>
                    </a:p>
                  </a:txBody>
                  <a:tcPr marL="14852" marR="14852" marT="14002" marB="0" anchor="b">
                    <a:lnL>
                      <a:noFill/>
                    </a:lnL>
                    <a:lnR>
                      <a:noFill/>
                    </a:lnR>
                    <a:lnT>
                      <a:noFill/>
                    </a:lnT>
                    <a:lnB>
                      <a:noFill/>
                    </a:lnB>
                  </a:tcPr>
                </a:tc>
              </a:tr>
              <a:tr h="820537">
                <a:tc>
                  <a:txBody>
                    <a:bodyPr/>
                    <a:lstStyle/>
                    <a:p>
                      <a:pPr algn="l" fontAlgn="b"/>
                      <a:r>
                        <a:rPr lang="en-US" sz="2600" b="0" i="0" u="none" strike="noStrike" dirty="0" err="1" smtClean="0">
                          <a:solidFill>
                            <a:srgbClr val="000000"/>
                          </a:solidFill>
                          <a:effectLst/>
                          <a:latin typeface="Calibri"/>
                          <a:cs typeface="Calibri"/>
                        </a:rPr>
                        <a:t>Lainnya</a:t>
                      </a:r>
                      <a:r>
                        <a:rPr lang="en-US" sz="2600" b="0" i="0" u="none" strike="noStrike" dirty="0" smtClean="0">
                          <a:solidFill>
                            <a:srgbClr val="000000"/>
                          </a:solidFill>
                          <a:effectLst/>
                          <a:latin typeface="Calibri"/>
                          <a:cs typeface="Calibri"/>
                        </a:rPr>
                        <a:t> (</a:t>
                      </a:r>
                      <a:r>
                        <a:rPr lang="en-US" sz="2600" b="0" i="0" u="none" strike="noStrike" dirty="0" err="1" smtClean="0">
                          <a:solidFill>
                            <a:srgbClr val="000000"/>
                          </a:solidFill>
                          <a:effectLst/>
                          <a:latin typeface="Calibri"/>
                          <a:cs typeface="Calibri"/>
                        </a:rPr>
                        <a:t>misalnya</a:t>
                      </a:r>
                      <a:r>
                        <a:rPr lang="en-US" sz="2600" b="0" i="0" u="none" strike="noStrike" dirty="0" smtClean="0">
                          <a:solidFill>
                            <a:srgbClr val="000000"/>
                          </a:solidFill>
                          <a:effectLst/>
                          <a:latin typeface="Calibri"/>
                          <a:cs typeface="Calibri"/>
                        </a:rPr>
                        <a:t> </a:t>
                      </a:r>
                      <a:r>
                        <a:rPr lang="en-US" sz="2600" b="0" i="0" u="none" strike="noStrike" dirty="0" err="1" smtClean="0">
                          <a:solidFill>
                            <a:srgbClr val="000000"/>
                          </a:solidFill>
                          <a:effectLst/>
                          <a:latin typeface="Calibri"/>
                          <a:cs typeface="Calibri"/>
                        </a:rPr>
                        <a:t>sarung</a:t>
                      </a:r>
                      <a:r>
                        <a:rPr lang="en-US" sz="2600" b="0" i="0" u="none" strike="noStrike" dirty="0" smtClean="0">
                          <a:solidFill>
                            <a:srgbClr val="000000"/>
                          </a:solidFill>
                          <a:effectLst/>
                          <a:latin typeface="Calibri"/>
                          <a:cs typeface="Calibri"/>
                        </a:rPr>
                        <a:t> </a:t>
                      </a:r>
                      <a:r>
                        <a:rPr lang="en-US" sz="2600" b="0" i="0" u="none" strike="noStrike" dirty="0" err="1" smtClean="0">
                          <a:solidFill>
                            <a:srgbClr val="000000"/>
                          </a:solidFill>
                          <a:effectLst/>
                          <a:latin typeface="Calibri"/>
                          <a:cs typeface="Calibri"/>
                        </a:rPr>
                        <a:t>tangan</a:t>
                      </a:r>
                      <a:r>
                        <a:rPr lang="en-US" sz="2600" b="0" i="0" u="none" strike="noStrike" baseline="0" dirty="0" smtClean="0">
                          <a:solidFill>
                            <a:srgbClr val="000000"/>
                          </a:solidFill>
                          <a:effectLst/>
                          <a:latin typeface="Calibri"/>
                          <a:cs typeface="Calibri"/>
                        </a:rPr>
                        <a:t>)</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r" fontAlgn="b"/>
                      <a:r>
                        <a:rPr lang="en-US" sz="2600" b="0" i="0" u="none" strike="noStrike" dirty="0" smtClean="0">
                          <a:solidFill>
                            <a:srgbClr val="000000"/>
                          </a:solidFill>
                          <a:effectLst/>
                          <a:latin typeface="Calibri"/>
                          <a:cs typeface="Calibri"/>
                        </a:rPr>
                        <a:t>50.000</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l" fontAlgn="b"/>
                      <a:r>
                        <a:rPr lang="en-US" sz="2600" b="0" i="0" u="none" strike="noStrike" dirty="0" smtClean="0">
                          <a:solidFill>
                            <a:srgbClr val="000000"/>
                          </a:solidFill>
                          <a:effectLst/>
                          <a:latin typeface="Calibri"/>
                          <a:cs typeface="Calibri"/>
                        </a:rPr>
                        <a:t>/</a:t>
                      </a:r>
                      <a:r>
                        <a:rPr lang="en-US" sz="2600" b="0" i="0" u="none" strike="noStrike" dirty="0" err="1" smtClean="0">
                          <a:solidFill>
                            <a:srgbClr val="000000"/>
                          </a:solidFill>
                          <a:effectLst/>
                          <a:latin typeface="Calibri"/>
                          <a:cs typeface="Calibri"/>
                        </a:rPr>
                        <a:t>bln</a:t>
                      </a:r>
                      <a:endParaRPr lang="en-US" sz="2600" b="0" i="0" u="none" strike="noStrike" dirty="0">
                        <a:solidFill>
                          <a:srgbClr val="000000"/>
                        </a:solidFill>
                        <a:effectLst/>
                        <a:latin typeface="Calibri"/>
                        <a:cs typeface="Calibri"/>
                      </a:endParaRPr>
                    </a:p>
                  </a:txBody>
                  <a:tcPr marL="14852" marR="14852" marT="14002" marB="0" anchor="b">
                    <a:lnL>
                      <a:noFill/>
                    </a:lnL>
                    <a:lnR w="12700" cap="flat" cmpd="sng" algn="ctr">
                      <a:solidFill>
                        <a:prstClr val="black">
                          <a:lumMod val="75000"/>
                          <a:lumOff val="25000"/>
                        </a:prstClr>
                      </a:solidFill>
                      <a:prstDash val="solid"/>
                      <a:round/>
                      <a:headEnd type="none" w="med" len="med"/>
                      <a:tailEnd type="none" w="med" len="med"/>
                    </a:lnR>
                    <a:lnT>
                      <a:noFill/>
                    </a:lnT>
                    <a:lnB>
                      <a:noFill/>
                    </a:lnB>
                  </a:tcPr>
                </a:tc>
                <a:tc>
                  <a:txBody>
                    <a:bodyPr/>
                    <a:lstStyle/>
                    <a:p>
                      <a:pPr algn="l" fontAlgn="b"/>
                      <a:endParaRPr lang="en-US" sz="2600" b="0" i="0" u="none" strike="noStrike" dirty="0">
                        <a:solidFill>
                          <a:srgbClr val="000000"/>
                        </a:solidFill>
                        <a:effectLst/>
                        <a:latin typeface="Calibri"/>
                        <a:cs typeface="Calibri"/>
                      </a:endParaRPr>
                    </a:p>
                  </a:txBody>
                  <a:tcPr marL="14852" marR="14852" marT="14002" marB="0" anchor="b">
                    <a:lnL w="12700" cap="flat" cmpd="sng" algn="ctr">
                      <a:solidFill>
                        <a:prstClr val="black">
                          <a:lumMod val="75000"/>
                          <a:lumOff val="25000"/>
                        </a:prstClr>
                      </a:solidFill>
                      <a:prstDash val="solid"/>
                      <a:round/>
                      <a:headEnd type="none" w="med" len="med"/>
                      <a:tailEnd type="none" w="med" len="med"/>
                    </a:lnL>
                    <a:lnR>
                      <a:noFill/>
                    </a:lnR>
                    <a:lnT>
                      <a:noFill/>
                    </a:lnT>
                    <a:lnB>
                      <a:noFill/>
                    </a:lnB>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rgbClr val="404040"/>
                          </a:solidFill>
                          <a:effectLst/>
                          <a:latin typeface="Calibri"/>
                          <a:cs typeface="Calibri"/>
                        </a:rPr>
                        <a:t>B) </a:t>
                      </a:r>
                      <a:r>
                        <a:rPr lang="en-US" sz="2600" b="1" i="0" u="none" strike="noStrike" dirty="0" err="1" smtClean="0">
                          <a:solidFill>
                            <a:srgbClr val="404040"/>
                          </a:solidFill>
                          <a:effectLst/>
                          <a:latin typeface="Calibri"/>
                          <a:cs typeface="Calibri"/>
                        </a:rPr>
                        <a:t>Lebih</a:t>
                      </a:r>
                      <a:r>
                        <a:rPr lang="en-US" sz="2600" b="1" i="0" u="none" strike="noStrike" dirty="0" smtClean="0">
                          <a:solidFill>
                            <a:srgbClr val="404040"/>
                          </a:solidFill>
                          <a:effectLst/>
                          <a:latin typeface="Calibri"/>
                          <a:cs typeface="Calibri"/>
                        </a:rPr>
                        <a:t> </a:t>
                      </a:r>
                      <a:r>
                        <a:rPr lang="en-US" sz="2600" b="1" i="0" u="none" strike="noStrike" dirty="0" err="1" smtClean="0">
                          <a:solidFill>
                            <a:srgbClr val="404040"/>
                          </a:solidFill>
                          <a:effectLst/>
                          <a:latin typeface="Calibri"/>
                          <a:cs typeface="Calibri"/>
                        </a:rPr>
                        <a:t>tinggi</a:t>
                      </a:r>
                      <a:r>
                        <a:rPr lang="en-US" sz="2600" b="1" i="0" u="none" strike="noStrike" baseline="0" dirty="0" smtClean="0">
                          <a:solidFill>
                            <a:srgbClr val="404040"/>
                          </a:solidFill>
                          <a:effectLst/>
                          <a:latin typeface="Calibri"/>
                          <a:cs typeface="Calibri"/>
                        </a:rPr>
                        <a:t> (</a:t>
                      </a:r>
                      <a:r>
                        <a:rPr lang="en-US" sz="2600" b="1" i="0" u="none" strike="noStrike" baseline="0" dirty="0" err="1" smtClean="0">
                          <a:solidFill>
                            <a:srgbClr val="404040"/>
                          </a:solidFill>
                          <a:effectLst/>
                          <a:latin typeface="Calibri"/>
                          <a:cs typeface="Calibri"/>
                        </a:rPr>
                        <a:t>Rp</a:t>
                      </a:r>
                      <a:r>
                        <a:rPr lang="en-US" sz="2600" b="1" i="0" u="none" strike="noStrike" baseline="0" dirty="0" smtClean="0">
                          <a:solidFill>
                            <a:srgbClr val="404040"/>
                          </a:solidFill>
                          <a:effectLst/>
                          <a:latin typeface="Calibri"/>
                          <a:cs typeface="Calibri"/>
                        </a:rPr>
                        <a:t> 5.000)</a:t>
                      </a:r>
                    </a:p>
                    <a:p>
                      <a:pPr marL="0" marR="0" indent="0" algn="l" defTabSz="9144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rgbClr val="404040"/>
                          </a:solidFill>
                          <a:effectLst/>
                          <a:latin typeface="Calibri"/>
                          <a:cs typeface="Calibri"/>
                        </a:rPr>
                        <a:t>     &amp; 100% </a:t>
                      </a:r>
                      <a:r>
                        <a:rPr lang="en-US" sz="2600" b="1" i="0" u="none" strike="noStrike" dirty="0" err="1" smtClean="0">
                          <a:solidFill>
                            <a:srgbClr val="404040"/>
                          </a:solidFill>
                          <a:effectLst/>
                          <a:latin typeface="Calibri"/>
                          <a:cs typeface="Calibri"/>
                        </a:rPr>
                        <a:t>pemungutan</a:t>
                      </a:r>
                      <a:endParaRPr lang="en-US" sz="2600" b="1" i="0" u="none" strike="noStrike" dirty="0" smtClean="0">
                        <a:solidFill>
                          <a:srgbClr val="404040"/>
                        </a:solidFill>
                        <a:effectLst/>
                        <a:latin typeface="Calibri"/>
                        <a:cs typeface="Calibri"/>
                      </a:endParaRPr>
                    </a:p>
                  </a:txBody>
                  <a:tcPr marL="14852" marR="14852" marT="14002" marB="0" anchor="b">
                    <a:lnL>
                      <a:noFill/>
                    </a:lnL>
                    <a:lnR>
                      <a:noFill/>
                    </a:lnR>
                    <a:lnT>
                      <a:noFill/>
                    </a:lnT>
                    <a:lnB>
                      <a:noFill/>
                    </a:lnB>
                  </a:tcPr>
                </a:tc>
                <a:tc hMerge="1">
                  <a:txBody>
                    <a:bodyPr/>
                    <a:lstStyle/>
                    <a:p>
                      <a:endParaRPr lang="en-AU"/>
                    </a:p>
                  </a:txBody>
                  <a:tcPr/>
                </a:tc>
              </a:tr>
              <a:tr h="816880">
                <a:tc>
                  <a:txBody>
                    <a:bodyPr/>
                    <a:lstStyle/>
                    <a:p>
                      <a:pPr algn="r" fontAlgn="b"/>
                      <a:r>
                        <a:rPr lang="en-US" sz="2600" b="0" i="0" u="none" strike="noStrike" dirty="0" smtClean="0">
                          <a:solidFill>
                            <a:srgbClr val="000000"/>
                          </a:solidFill>
                          <a:effectLst/>
                          <a:latin typeface="Calibri"/>
                          <a:cs typeface="Calibri"/>
                        </a:rPr>
                        <a:t>TOTAL</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algn="r" fontAlgn="b"/>
                      <a:r>
                        <a:rPr lang="en-US" sz="2600" b="1" i="0" u="none" strike="noStrike" dirty="0" smtClean="0">
                          <a:solidFill>
                            <a:srgbClr val="FF0000"/>
                          </a:solidFill>
                          <a:effectLst/>
                          <a:latin typeface="Calibri"/>
                          <a:cs typeface="Calibri"/>
                        </a:rPr>
                        <a:t>400.000</a:t>
                      </a:r>
                      <a:endParaRPr lang="en-US" sz="2600" b="1" i="0" u="none" strike="noStrike" dirty="0">
                        <a:solidFill>
                          <a:srgbClr val="FF0000"/>
                        </a:solidFill>
                        <a:effectLst/>
                        <a:latin typeface="Calibri"/>
                        <a:cs typeface="Calibri"/>
                      </a:endParaRPr>
                    </a:p>
                  </a:txBody>
                  <a:tcPr marL="14852" marR="14852" marT="14002" marB="0" anchor="b">
                    <a:lnL>
                      <a:noFill/>
                    </a:lnL>
                    <a:lnR>
                      <a:noFill/>
                    </a:lnR>
                    <a:lnT>
                      <a:noFill/>
                    </a:lnT>
                    <a:lnB>
                      <a:noFill/>
                    </a:lnB>
                  </a:tcPr>
                </a:tc>
                <a:tc>
                  <a:txBody>
                    <a:bodyPr/>
                    <a:lstStyle/>
                    <a:p>
                      <a:pPr algn="l" fontAlgn="b"/>
                      <a:r>
                        <a:rPr lang="en-US" sz="2600" b="0" i="0" u="none" strike="noStrike" dirty="0" smtClean="0">
                          <a:solidFill>
                            <a:srgbClr val="000000"/>
                          </a:solidFill>
                          <a:effectLst/>
                          <a:latin typeface="Calibri"/>
                          <a:cs typeface="Calibri"/>
                        </a:rPr>
                        <a:t>/</a:t>
                      </a:r>
                      <a:r>
                        <a:rPr lang="en-US" sz="2600" b="0" i="0" u="none" strike="noStrike" dirty="0" err="1" smtClean="0">
                          <a:solidFill>
                            <a:srgbClr val="000000"/>
                          </a:solidFill>
                          <a:effectLst/>
                          <a:latin typeface="Calibri"/>
                          <a:cs typeface="Calibri"/>
                        </a:rPr>
                        <a:t>bln</a:t>
                      </a:r>
                      <a:endParaRPr lang="en-US" sz="2600" b="0" i="0" u="none" strike="noStrike" dirty="0">
                        <a:solidFill>
                          <a:srgbClr val="000000"/>
                        </a:solidFill>
                        <a:effectLst/>
                        <a:latin typeface="Calibri"/>
                        <a:cs typeface="Calibri"/>
                      </a:endParaRPr>
                    </a:p>
                  </a:txBody>
                  <a:tcPr marL="14852" marR="14852" marT="14002" marB="0" anchor="b">
                    <a:lnL>
                      <a:noFill/>
                    </a:lnL>
                    <a:lnR w="12700" cap="flat" cmpd="sng" algn="ctr">
                      <a:solidFill>
                        <a:prstClr val="black">
                          <a:lumMod val="75000"/>
                          <a:lumOff val="25000"/>
                        </a:prstClr>
                      </a:solidFill>
                      <a:prstDash val="solid"/>
                      <a:round/>
                      <a:headEnd type="none" w="med" len="med"/>
                      <a:tailEnd type="none" w="med" len="med"/>
                    </a:lnR>
                    <a:lnT>
                      <a:noFill/>
                    </a:lnT>
                    <a:lnB>
                      <a:noFill/>
                    </a:lnB>
                  </a:tcPr>
                </a:tc>
                <a:tc>
                  <a:txBody>
                    <a:bodyPr/>
                    <a:lstStyle/>
                    <a:p>
                      <a:pPr algn="l" fontAlgn="b"/>
                      <a:endParaRPr lang="en-US" sz="2600" b="0" i="0" u="none" strike="noStrike" dirty="0">
                        <a:solidFill>
                          <a:srgbClr val="000000"/>
                        </a:solidFill>
                        <a:effectLst/>
                        <a:latin typeface="Calibri"/>
                        <a:cs typeface="Calibri"/>
                      </a:endParaRPr>
                    </a:p>
                  </a:txBody>
                  <a:tcPr marL="14852" marR="14852" marT="14002" marB="0" anchor="b">
                    <a:lnL w="12700" cap="flat" cmpd="sng" algn="ctr">
                      <a:solidFill>
                        <a:prstClr val="black">
                          <a:lumMod val="75000"/>
                          <a:lumOff val="25000"/>
                        </a:prstClr>
                      </a:solidFill>
                      <a:prstDash val="solid"/>
                      <a:round/>
                      <a:headEnd type="none" w="med" len="med"/>
                      <a:tailEnd type="none" w="med" len="med"/>
                    </a:lnL>
                    <a:lnR>
                      <a:noFill/>
                    </a:lnR>
                    <a:lnT>
                      <a:noFill/>
                    </a:lnT>
                    <a:lnB>
                      <a:noFill/>
                    </a:lnB>
                  </a:tcPr>
                </a:tc>
                <a:tc>
                  <a:txBody>
                    <a:bodyPr/>
                    <a:lstStyle/>
                    <a:p>
                      <a:pPr algn="r" fontAlgn="b"/>
                      <a:r>
                        <a:rPr lang="en-US" sz="2600" b="0" i="0" u="none" strike="noStrike" dirty="0" smtClean="0">
                          <a:solidFill>
                            <a:srgbClr val="000000"/>
                          </a:solidFill>
                          <a:effectLst/>
                          <a:latin typeface="Calibri"/>
                          <a:cs typeface="Calibri"/>
                        </a:rPr>
                        <a:t>TOTAL</a:t>
                      </a:r>
                      <a:endParaRPr lang="en-US" sz="2600" b="0" i="0" u="none" strike="noStrike" dirty="0">
                        <a:solidFill>
                          <a:srgbClr val="000000"/>
                        </a:solidFill>
                        <a:effectLst/>
                        <a:latin typeface="Calibri"/>
                        <a:cs typeface="Calibri"/>
                      </a:endParaRPr>
                    </a:p>
                  </a:txBody>
                  <a:tcPr marL="14852" marR="14852" marT="14002"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600" b="1" i="0" u="none" strike="noStrike" dirty="0" smtClean="0">
                          <a:solidFill>
                            <a:srgbClr val="FF0000"/>
                          </a:solidFill>
                          <a:effectLst/>
                          <a:latin typeface="Calibri"/>
                          <a:cs typeface="Calibri"/>
                        </a:rPr>
                        <a:t>500.000</a:t>
                      </a:r>
                    </a:p>
                  </a:txBody>
                  <a:tcPr marL="14852" marR="14852" marT="14002" marB="0" anchor="b">
                    <a:lnL>
                      <a:noFill/>
                    </a:lnL>
                    <a:lnR>
                      <a:noFill/>
                    </a:lnR>
                    <a:lnT>
                      <a:noFill/>
                    </a:lnT>
                    <a:lnB>
                      <a:noFill/>
                    </a:lnB>
                  </a:tcPr>
                </a:tc>
              </a:tr>
            </a:tbl>
          </a:graphicData>
        </a:graphic>
      </p:graphicFrame>
      <p:sp>
        <p:nvSpPr>
          <p:cNvPr id="5" name="Content Placeholder 5"/>
          <p:cNvSpPr>
            <a:spLocks noGrp="1"/>
          </p:cNvSpPr>
          <p:nvPr>
            <p:ph idx="1"/>
          </p:nvPr>
        </p:nvSpPr>
        <p:spPr>
          <a:xfrm>
            <a:off x="4125541" y="7087481"/>
            <a:ext cx="6449045" cy="389768"/>
          </a:xfrm>
        </p:spPr>
        <p:txBody>
          <a:bodyPr/>
          <a:lstStyle/>
          <a:p>
            <a:r>
              <a:rPr lang="en-US" sz="1600" dirty="0" err="1"/>
              <a:t>Hanya</a:t>
            </a:r>
            <a:r>
              <a:rPr lang="en-US" sz="1600" dirty="0"/>
              <a:t> </a:t>
            </a:r>
            <a:r>
              <a:rPr lang="en-US" sz="1600" dirty="0" err="1"/>
              <a:t>contoh</a:t>
            </a:r>
            <a:r>
              <a:rPr lang="en-US" sz="1600" dirty="0"/>
              <a:t>: </a:t>
            </a:r>
            <a:r>
              <a:rPr lang="en-US" sz="1600" dirty="0" err="1"/>
              <a:t>Untuk</a:t>
            </a:r>
            <a:r>
              <a:rPr lang="en-US" sz="1600" dirty="0"/>
              <a:t> </a:t>
            </a:r>
            <a:r>
              <a:rPr lang="en-US" sz="1600" dirty="0" err="1"/>
              <a:t>Sistem</a:t>
            </a:r>
            <a:r>
              <a:rPr lang="en-US" sz="1600" dirty="0"/>
              <a:t> Air </a:t>
            </a:r>
            <a:r>
              <a:rPr lang="en-US" sz="1600" dirty="0" err="1"/>
              <a:t>Limbah</a:t>
            </a:r>
            <a:r>
              <a:rPr lang="en-US" sz="1600" dirty="0"/>
              <a:t> </a:t>
            </a:r>
            <a:r>
              <a:rPr lang="en-US" sz="1600" dirty="0" err="1"/>
              <a:t>Sederhana</a:t>
            </a:r>
            <a:r>
              <a:rPr lang="en-US" sz="1600" dirty="0"/>
              <a:t> </a:t>
            </a:r>
            <a:r>
              <a:rPr lang="en-US" sz="1600" dirty="0" err="1"/>
              <a:t>bagi</a:t>
            </a:r>
            <a:r>
              <a:rPr lang="en-US" sz="1600" dirty="0"/>
              <a:t> 100 </a:t>
            </a:r>
            <a:r>
              <a:rPr lang="en-US" sz="1600" dirty="0" err="1"/>
              <a:t>rumah</a:t>
            </a:r>
            <a:r>
              <a:rPr lang="en-US" sz="1600" dirty="0"/>
              <a:t> </a:t>
            </a:r>
            <a:r>
              <a:rPr lang="en-US" sz="1600" dirty="0" err="1"/>
              <a:t>tangga</a:t>
            </a:r>
            <a:endParaRPr lang="en-US" sz="1600" dirty="0"/>
          </a:p>
        </p:txBody>
      </p:sp>
      <p:sp>
        <p:nvSpPr>
          <p:cNvPr id="6" name="Title 2"/>
          <p:cNvSpPr txBox="1">
            <a:spLocks/>
          </p:cNvSpPr>
          <p:nvPr/>
        </p:nvSpPr>
        <p:spPr>
          <a:xfrm>
            <a:off x="239833" y="265995"/>
            <a:ext cx="10022312" cy="1157971"/>
          </a:xfrm>
          <a:prstGeom prst="rect">
            <a:avLst/>
          </a:prstGeom>
        </p:spPr>
        <p:txBody>
          <a:bodyPr vert="horz" lIns="104306" tIns="52153" rIns="104306" bIns="52153" rtlCol="0" anchor="ctr">
            <a:normAutofit fontScale="92500" lnSpcReduction="20000"/>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Menaikkan</a:t>
            </a:r>
            <a:r>
              <a:rPr lang="en-AU" dirty="0" smtClean="0"/>
              <a:t> </a:t>
            </a:r>
            <a:r>
              <a:rPr lang="en-AU" dirty="0" err="1" smtClean="0"/>
              <a:t>besaran</a:t>
            </a:r>
            <a:r>
              <a:rPr lang="en-AU" dirty="0" smtClean="0"/>
              <a:t> </a:t>
            </a:r>
            <a:r>
              <a:rPr lang="en-AU" b="1" dirty="0" err="1" smtClean="0"/>
              <a:t>tarif</a:t>
            </a:r>
            <a:r>
              <a:rPr lang="en-AU" b="1" dirty="0" smtClean="0"/>
              <a:t> </a:t>
            </a:r>
            <a:r>
              <a:rPr lang="en-AU" dirty="0" err="1" smtClean="0"/>
              <a:t>dan</a:t>
            </a:r>
            <a:r>
              <a:rPr lang="en-AU" dirty="0" smtClean="0"/>
              <a:t> </a:t>
            </a:r>
            <a:r>
              <a:rPr lang="en-AU" b="1" dirty="0" err="1" smtClean="0"/>
              <a:t>tingkat</a:t>
            </a:r>
            <a:r>
              <a:rPr lang="en-AU" b="1" dirty="0" smtClean="0"/>
              <a:t> </a:t>
            </a:r>
            <a:r>
              <a:rPr lang="en-AU" b="1" dirty="0" err="1" smtClean="0"/>
              <a:t>pemungutan</a:t>
            </a:r>
            <a:r>
              <a:rPr lang="en-AU" b="1" dirty="0" smtClean="0"/>
              <a:t> </a:t>
            </a:r>
            <a:r>
              <a:rPr lang="en-AU" b="1" dirty="0" err="1" smtClean="0"/>
              <a:t>iuran</a:t>
            </a:r>
            <a:r>
              <a:rPr lang="en-AU" dirty="0" smtClean="0"/>
              <a:t> </a:t>
            </a:r>
            <a:r>
              <a:rPr lang="en-AU" dirty="0" err="1" smtClean="0"/>
              <a:t>dari</a:t>
            </a:r>
            <a:r>
              <a:rPr lang="en-AU" dirty="0" smtClean="0"/>
              <a:t> </a:t>
            </a:r>
            <a:r>
              <a:rPr lang="en-AU" dirty="0" err="1" smtClean="0"/>
              <a:t>para</a:t>
            </a:r>
            <a:r>
              <a:rPr lang="en-AU" dirty="0" smtClean="0"/>
              <a:t> </a:t>
            </a:r>
            <a:r>
              <a:rPr lang="en-AU" dirty="0" err="1" smtClean="0"/>
              <a:t>pengguna</a:t>
            </a:r>
            <a:r>
              <a:rPr lang="en-AU" dirty="0" smtClean="0"/>
              <a:t> </a:t>
            </a:r>
            <a:r>
              <a:rPr lang="en-AU" dirty="0" err="1" smtClean="0"/>
              <a:t>dapat</a:t>
            </a:r>
            <a:r>
              <a:rPr lang="en-AU" dirty="0" smtClean="0"/>
              <a:t> </a:t>
            </a:r>
            <a:r>
              <a:rPr lang="en-AU" dirty="0" err="1" smtClean="0"/>
              <a:t>membantu</a:t>
            </a:r>
            <a:r>
              <a:rPr lang="en-AU" dirty="0" smtClean="0"/>
              <a:t> KSM </a:t>
            </a:r>
            <a:r>
              <a:rPr lang="en-AU" dirty="0" err="1" smtClean="0"/>
              <a:t>menutupi</a:t>
            </a:r>
            <a:r>
              <a:rPr lang="en-AU" dirty="0" smtClean="0"/>
              <a:t> </a:t>
            </a:r>
            <a:r>
              <a:rPr lang="en-AU" dirty="0" err="1" smtClean="0"/>
              <a:t>biaya-biaya</a:t>
            </a:r>
            <a:r>
              <a:rPr lang="en-AU" dirty="0" smtClean="0"/>
              <a:t> </a:t>
            </a:r>
            <a:r>
              <a:rPr lang="en-AU" dirty="0" err="1" smtClean="0"/>
              <a:t>rutin</a:t>
            </a:r>
            <a:r>
              <a:rPr lang="en-AU" dirty="0" smtClean="0"/>
              <a:t> </a:t>
            </a:r>
            <a:r>
              <a:rPr lang="en-AU" dirty="0" err="1" smtClean="0"/>
              <a:t>dan</a:t>
            </a:r>
            <a:r>
              <a:rPr lang="en-AU" dirty="0" smtClean="0"/>
              <a:t> </a:t>
            </a:r>
            <a:r>
              <a:rPr lang="en-AU" dirty="0" err="1" smtClean="0"/>
              <a:t>biaya</a:t>
            </a:r>
            <a:r>
              <a:rPr lang="en-AU" dirty="0" smtClean="0"/>
              <a:t> </a:t>
            </a:r>
            <a:r>
              <a:rPr lang="en-AU" dirty="0" err="1" smtClean="0"/>
              <a:t>berkala</a:t>
            </a:r>
            <a:r>
              <a:rPr lang="en-AU" dirty="0" smtClean="0"/>
              <a:t>.</a:t>
            </a:r>
            <a:endParaRPr lang="en-AU" dirty="0"/>
          </a:p>
        </p:txBody>
      </p:sp>
    </p:spTree>
    <p:extLst>
      <p:ext uri="{BB962C8B-B14F-4D97-AF65-F5344CB8AC3E}">
        <p14:creationId xmlns:p14="http://schemas.microsoft.com/office/powerpoint/2010/main" val="3623984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4852" y="1315464"/>
            <a:ext cx="10678548" cy="5925784"/>
          </a:xfrm>
          <a:prstGeom prst="roundRect">
            <a:avLst>
              <a:gd name="adj" fmla="val 12861"/>
            </a:avLst>
          </a:prstGeom>
          <a:solidFill>
            <a:schemeClr val="bg1">
              <a:lumMod val="95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r"/>
            <a:endParaRPr lang="en-AU" sz="2500" dirty="0">
              <a:solidFill>
                <a:schemeClr val="tx1">
                  <a:lumMod val="50000"/>
                  <a:lumOff val="50000"/>
                </a:schemeClr>
              </a:solidFill>
            </a:endParaRPr>
          </a:p>
        </p:txBody>
      </p:sp>
      <p:sp>
        <p:nvSpPr>
          <p:cNvPr id="2" name="Title 1"/>
          <p:cNvSpPr>
            <a:spLocks noGrp="1"/>
          </p:cNvSpPr>
          <p:nvPr>
            <p:ph type="title"/>
          </p:nvPr>
        </p:nvSpPr>
        <p:spPr/>
        <p:txBody>
          <a:bodyPr>
            <a:noAutofit/>
          </a:bodyPr>
          <a:lstStyle/>
          <a:p>
            <a:r>
              <a:rPr lang="en-AU" sz="2700" dirty="0" err="1"/>
              <a:t>Satu</a:t>
            </a:r>
            <a:r>
              <a:rPr lang="en-AU" sz="2700" dirty="0"/>
              <a:t> saran </a:t>
            </a:r>
            <a:r>
              <a:rPr lang="en-AU" sz="2700" dirty="0" err="1"/>
              <a:t>adalah</a:t>
            </a:r>
            <a:r>
              <a:rPr lang="en-AU" sz="2700" dirty="0"/>
              <a:t> </a:t>
            </a:r>
            <a:r>
              <a:rPr lang="en-AU" sz="2700" dirty="0" err="1"/>
              <a:t>untuk</a:t>
            </a:r>
            <a:r>
              <a:rPr lang="en-AU" sz="2700" dirty="0"/>
              <a:t> </a:t>
            </a:r>
            <a:r>
              <a:rPr lang="en-AU" sz="2700" b="1" dirty="0" err="1"/>
              <a:t>memberi</a:t>
            </a:r>
            <a:r>
              <a:rPr lang="en-AU" sz="2700" b="1" dirty="0"/>
              <a:t> </a:t>
            </a:r>
            <a:r>
              <a:rPr lang="en-AU" sz="2700" b="1" dirty="0" err="1"/>
              <a:t>kewenangan</a:t>
            </a:r>
            <a:r>
              <a:rPr lang="en-AU" sz="2700" b="1" dirty="0"/>
              <a:t> </a:t>
            </a:r>
            <a:r>
              <a:rPr lang="en-AU" sz="2700" b="1" dirty="0" err="1"/>
              <a:t>kepada</a:t>
            </a:r>
            <a:r>
              <a:rPr lang="en-AU" sz="2700" b="1" dirty="0"/>
              <a:t> KSM </a:t>
            </a:r>
            <a:r>
              <a:rPr lang="en-AU" sz="2700" dirty="0" err="1"/>
              <a:t>untuk</a:t>
            </a:r>
            <a:r>
              <a:rPr lang="en-AU" sz="2700" dirty="0"/>
              <a:t> </a:t>
            </a:r>
            <a:r>
              <a:rPr lang="en-AU" sz="2700" dirty="0" err="1"/>
              <a:t>menetapkan</a:t>
            </a:r>
            <a:r>
              <a:rPr lang="en-AU" sz="2700" dirty="0"/>
              <a:t> </a:t>
            </a:r>
            <a:r>
              <a:rPr lang="en-AU" sz="2700" dirty="0" err="1"/>
              <a:t>tarif</a:t>
            </a:r>
            <a:r>
              <a:rPr lang="en-AU" sz="2700" dirty="0"/>
              <a:t> </a:t>
            </a:r>
            <a:r>
              <a:rPr lang="en-AU" sz="2700" dirty="0" err="1"/>
              <a:t>dan</a:t>
            </a:r>
            <a:r>
              <a:rPr lang="en-AU" sz="2700" dirty="0"/>
              <a:t> </a:t>
            </a:r>
            <a:r>
              <a:rPr lang="en-AU" sz="2700" dirty="0" err="1"/>
              <a:t>pemungutan</a:t>
            </a:r>
            <a:r>
              <a:rPr lang="en-AU" sz="2700" dirty="0"/>
              <a:t> </a:t>
            </a:r>
            <a:r>
              <a:rPr lang="en-AU" sz="2700" dirty="0" err="1"/>
              <a:t>iuran</a:t>
            </a:r>
            <a:r>
              <a:rPr lang="en-AU" sz="2700" dirty="0"/>
              <a:t>. </a:t>
            </a:r>
            <a:r>
              <a:rPr lang="en-AU" sz="2700" dirty="0" err="1"/>
              <a:t>Ini</a:t>
            </a:r>
            <a:r>
              <a:rPr lang="en-AU" sz="2700" dirty="0"/>
              <a:t> </a:t>
            </a:r>
            <a:r>
              <a:rPr lang="en-AU" sz="2700" dirty="0" err="1"/>
              <a:t>dapat</a:t>
            </a:r>
            <a:r>
              <a:rPr lang="en-AU" sz="2700" dirty="0"/>
              <a:t> </a:t>
            </a:r>
            <a:r>
              <a:rPr lang="en-AU" sz="2700" dirty="0" err="1"/>
              <a:t>meningkatkan</a:t>
            </a:r>
            <a:r>
              <a:rPr lang="en-AU" sz="2700" dirty="0"/>
              <a:t> </a:t>
            </a:r>
            <a:r>
              <a:rPr lang="en-AU" sz="2700" dirty="0" err="1"/>
              <a:t>keberhasilan</a:t>
            </a:r>
            <a:r>
              <a:rPr lang="en-AU" sz="2700" dirty="0"/>
              <a:t> </a:t>
            </a:r>
            <a:r>
              <a:rPr lang="en-AU" sz="2700" dirty="0" err="1"/>
              <a:t>operasional</a:t>
            </a:r>
            <a:r>
              <a:rPr lang="en-AU" sz="2700" dirty="0"/>
              <a:t> </a:t>
            </a:r>
            <a:r>
              <a:rPr lang="en-AU" sz="2700" dirty="0" err="1"/>
              <a:t>dalam</a:t>
            </a:r>
            <a:r>
              <a:rPr lang="en-AU" sz="2700" dirty="0"/>
              <a:t> </a:t>
            </a:r>
            <a:r>
              <a:rPr lang="en-AU" sz="2700" dirty="0" err="1"/>
              <a:t>beberapa</a:t>
            </a:r>
            <a:r>
              <a:rPr lang="en-AU" sz="2700" dirty="0"/>
              <a:t> </a:t>
            </a:r>
            <a:r>
              <a:rPr lang="en-AU" sz="2700" dirty="0" err="1"/>
              <a:t>cara</a:t>
            </a:r>
            <a:r>
              <a:rPr lang="en-AU" sz="2700" dirty="0"/>
              <a:t>.</a:t>
            </a:r>
          </a:p>
        </p:txBody>
      </p:sp>
      <p:sp>
        <p:nvSpPr>
          <p:cNvPr id="4" name="Oval 3"/>
          <p:cNvSpPr/>
          <p:nvPr/>
        </p:nvSpPr>
        <p:spPr>
          <a:xfrm>
            <a:off x="178223" y="1582265"/>
            <a:ext cx="3579319" cy="1940128"/>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b="1" dirty="0" smtClean="0">
                <a:solidFill>
                  <a:srgbClr val="B1005D"/>
                </a:solidFill>
              </a:rPr>
              <a:t>PEMDA </a:t>
            </a:r>
            <a:r>
              <a:rPr lang="en-AU" b="1" dirty="0" err="1" smtClean="0">
                <a:solidFill>
                  <a:srgbClr val="B1005D"/>
                </a:solidFill>
              </a:rPr>
              <a:t>memberikan</a:t>
            </a:r>
            <a:r>
              <a:rPr lang="en-AU" b="1" dirty="0" smtClean="0">
                <a:solidFill>
                  <a:srgbClr val="B1005D"/>
                </a:solidFill>
              </a:rPr>
              <a:t> </a:t>
            </a:r>
            <a:r>
              <a:rPr lang="en-AU" b="1" dirty="0" err="1" smtClean="0">
                <a:solidFill>
                  <a:srgbClr val="B1005D"/>
                </a:solidFill>
              </a:rPr>
              <a:t>kewenangan</a:t>
            </a:r>
            <a:r>
              <a:rPr lang="en-AU" b="1" dirty="0" smtClean="0">
                <a:solidFill>
                  <a:srgbClr val="B1005D"/>
                </a:solidFill>
              </a:rPr>
              <a:t> </a:t>
            </a:r>
            <a:r>
              <a:rPr lang="en-AU" b="1" dirty="0" err="1" smtClean="0">
                <a:solidFill>
                  <a:srgbClr val="B1005D"/>
                </a:solidFill>
              </a:rPr>
              <a:t>kepada</a:t>
            </a:r>
            <a:r>
              <a:rPr lang="en-AU" b="1" dirty="0" smtClean="0">
                <a:solidFill>
                  <a:srgbClr val="B1005D"/>
                </a:solidFill>
              </a:rPr>
              <a:t> KSM </a:t>
            </a:r>
            <a:r>
              <a:rPr lang="en-AU" b="1" dirty="0" err="1" smtClean="0">
                <a:solidFill>
                  <a:srgbClr val="B1005D"/>
                </a:solidFill>
              </a:rPr>
              <a:t>untuk</a:t>
            </a:r>
            <a:r>
              <a:rPr lang="en-AU" b="1" dirty="0" smtClean="0">
                <a:solidFill>
                  <a:srgbClr val="B1005D"/>
                </a:solidFill>
              </a:rPr>
              <a:t> </a:t>
            </a:r>
            <a:r>
              <a:rPr lang="en-AU" b="1" dirty="0" err="1" smtClean="0">
                <a:solidFill>
                  <a:srgbClr val="B1005D"/>
                </a:solidFill>
              </a:rPr>
              <a:t>menetapkan</a:t>
            </a:r>
            <a:r>
              <a:rPr lang="en-AU" b="1" dirty="0" smtClean="0">
                <a:solidFill>
                  <a:srgbClr val="B1005D"/>
                </a:solidFill>
              </a:rPr>
              <a:t> </a:t>
            </a:r>
            <a:r>
              <a:rPr lang="en-AU" b="1" dirty="0" err="1" smtClean="0">
                <a:solidFill>
                  <a:srgbClr val="B1005D"/>
                </a:solidFill>
              </a:rPr>
              <a:t>tarif</a:t>
            </a:r>
            <a:r>
              <a:rPr lang="en-AU" b="1" dirty="0" smtClean="0">
                <a:solidFill>
                  <a:srgbClr val="B1005D"/>
                </a:solidFill>
              </a:rPr>
              <a:t> &amp; </a:t>
            </a:r>
            <a:r>
              <a:rPr lang="en-AU" b="1" dirty="0" err="1" smtClean="0">
                <a:solidFill>
                  <a:srgbClr val="B1005D"/>
                </a:solidFill>
              </a:rPr>
              <a:t>memungut</a:t>
            </a:r>
            <a:r>
              <a:rPr lang="en-AU" b="1" dirty="0" smtClean="0">
                <a:solidFill>
                  <a:srgbClr val="B1005D"/>
                </a:solidFill>
              </a:rPr>
              <a:t> </a:t>
            </a:r>
            <a:r>
              <a:rPr lang="en-AU" b="1" dirty="0" err="1" smtClean="0">
                <a:solidFill>
                  <a:srgbClr val="B1005D"/>
                </a:solidFill>
              </a:rPr>
              <a:t>iuran</a:t>
            </a:r>
            <a:endParaRPr lang="en-AU" b="1" dirty="0">
              <a:solidFill>
                <a:srgbClr val="B1005D"/>
              </a:solidFill>
            </a:endParaRPr>
          </a:p>
        </p:txBody>
      </p:sp>
      <p:sp>
        <p:nvSpPr>
          <p:cNvPr id="7" name="Oval 6"/>
          <p:cNvSpPr/>
          <p:nvPr/>
        </p:nvSpPr>
        <p:spPr>
          <a:xfrm>
            <a:off x="2851574" y="3834449"/>
            <a:ext cx="3473496" cy="1095795"/>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sz="2300" dirty="0" err="1">
                <a:solidFill>
                  <a:schemeClr val="bg1"/>
                </a:solidFill>
              </a:rPr>
              <a:t>Sambungan</a:t>
            </a:r>
            <a:r>
              <a:rPr lang="en-AU" sz="2300" dirty="0">
                <a:solidFill>
                  <a:schemeClr val="bg1"/>
                </a:solidFill>
              </a:rPr>
              <a:t> </a:t>
            </a:r>
            <a:r>
              <a:rPr lang="en-AU" sz="2300" dirty="0" err="1">
                <a:solidFill>
                  <a:schemeClr val="bg1"/>
                </a:solidFill>
              </a:rPr>
              <a:t>rumah</a:t>
            </a:r>
            <a:r>
              <a:rPr lang="en-AU" sz="2300" dirty="0">
                <a:solidFill>
                  <a:schemeClr val="bg1"/>
                </a:solidFill>
              </a:rPr>
              <a:t> </a:t>
            </a:r>
            <a:r>
              <a:rPr lang="en-AU" sz="2300" dirty="0" err="1">
                <a:solidFill>
                  <a:schemeClr val="bg1"/>
                </a:solidFill>
              </a:rPr>
              <a:t>meningkat</a:t>
            </a:r>
            <a:endParaRPr lang="en-AU" sz="2300" dirty="0">
              <a:solidFill>
                <a:schemeClr val="bg1"/>
              </a:solidFill>
            </a:endParaRPr>
          </a:p>
        </p:txBody>
      </p:sp>
      <p:sp>
        <p:nvSpPr>
          <p:cNvPr id="8" name="Oval 7"/>
          <p:cNvSpPr/>
          <p:nvPr/>
        </p:nvSpPr>
        <p:spPr>
          <a:xfrm>
            <a:off x="4534794" y="1970469"/>
            <a:ext cx="3708038" cy="1421237"/>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sz="2700" dirty="0" err="1">
                <a:solidFill>
                  <a:schemeClr val="bg1"/>
                </a:solidFill>
              </a:rPr>
              <a:t>Pemungutan</a:t>
            </a:r>
            <a:r>
              <a:rPr lang="en-AU" sz="2700" dirty="0">
                <a:solidFill>
                  <a:schemeClr val="bg1"/>
                </a:solidFill>
              </a:rPr>
              <a:t> </a:t>
            </a:r>
            <a:r>
              <a:rPr lang="en-AU" sz="2700" dirty="0" err="1">
                <a:solidFill>
                  <a:schemeClr val="bg1"/>
                </a:solidFill>
              </a:rPr>
              <a:t>iuran</a:t>
            </a:r>
            <a:r>
              <a:rPr lang="en-AU" sz="2700" dirty="0">
                <a:solidFill>
                  <a:schemeClr val="bg1"/>
                </a:solidFill>
              </a:rPr>
              <a:t> </a:t>
            </a:r>
            <a:r>
              <a:rPr lang="en-AU" sz="2700" dirty="0" err="1">
                <a:solidFill>
                  <a:schemeClr val="bg1"/>
                </a:solidFill>
              </a:rPr>
              <a:t>meningkat</a:t>
            </a:r>
            <a:endParaRPr lang="en-AU" sz="2700" dirty="0">
              <a:solidFill>
                <a:schemeClr val="bg1"/>
              </a:solidFill>
            </a:endParaRPr>
          </a:p>
        </p:txBody>
      </p:sp>
      <p:sp>
        <p:nvSpPr>
          <p:cNvPr id="9" name="Oval 8"/>
          <p:cNvSpPr/>
          <p:nvPr/>
        </p:nvSpPr>
        <p:spPr>
          <a:xfrm>
            <a:off x="14852" y="4459369"/>
            <a:ext cx="3112729" cy="2326673"/>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sz="2300" dirty="0" err="1">
                <a:solidFill>
                  <a:schemeClr val="bg1"/>
                </a:solidFill>
              </a:rPr>
              <a:t>Menambah</a:t>
            </a:r>
            <a:r>
              <a:rPr lang="en-AU" sz="2300" dirty="0">
                <a:solidFill>
                  <a:schemeClr val="bg1"/>
                </a:solidFill>
              </a:rPr>
              <a:t> volume </a:t>
            </a:r>
            <a:r>
              <a:rPr lang="en-AU" sz="2300" dirty="0" err="1">
                <a:solidFill>
                  <a:schemeClr val="bg1"/>
                </a:solidFill>
              </a:rPr>
              <a:t>efluen</a:t>
            </a:r>
            <a:r>
              <a:rPr lang="en-AU" sz="2300" dirty="0">
                <a:solidFill>
                  <a:schemeClr val="bg1"/>
                </a:solidFill>
              </a:rPr>
              <a:t> </a:t>
            </a:r>
            <a:r>
              <a:rPr lang="en-AU" sz="2300" dirty="0" err="1">
                <a:solidFill>
                  <a:schemeClr val="bg1"/>
                </a:solidFill>
              </a:rPr>
              <a:t>ke</a:t>
            </a:r>
            <a:r>
              <a:rPr lang="en-AU" sz="2300" dirty="0">
                <a:solidFill>
                  <a:schemeClr val="bg1"/>
                </a:solidFill>
              </a:rPr>
              <a:t> </a:t>
            </a:r>
            <a:r>
              <a:rPr lang="en-AU" sz="2300" dirty="0" err="1">
                <a:solidFill>
                  <a:schemeClr val="bg1"/>
                </a:solidFill>
              </a:rPr>
              <a:t>dalam</a:t>
            </a:r>
            <a:r>
              <a:rPr lang="en-AU" sz="2300" dirty="0">
                <a:solidFill>
                  <a:schemeClr val="bg1"/>
                </a:solidFill>
              </a:rPr>
              <a:t> </a:t>
            </a:r>
            <a:r>
              <a:rPr lang="en-AU" sz="2300" dirty="0" err="1">
                <a:solidFill>
                  <a:schemeClr val="bg1"/>
                </a:solidFill>
              </a:rPr>
              <a:t>ruang</a:t>
            </a:r>
            <a:r>
              <a:rPr lang="en-AU" sz="2300" dirty="0">
                <a:solidFill>
                  <a:schemeClr val="bg1"/>
                </a:solidFill>
              </a:rPr>
              <a:t> </a:t>
            </a:r>
            <a:r>
              <a:rPr lang="en-AU" sz="2300" dirty="0" err="1">
                <a:solidFill>
                  <a:schemeClr val="bg1"/>
                </a:solidFill>
              </a:rPr>
              <a:t>pengumpulan</a:t>
            </a:r>
            <a:endParaRPr lang="en-AU" sz="2300" dirty="0">
              <a:solidFill>
                <a:schemeClr val="bg1"/>
              </a:solidFill>
            </a:endParaRPr>
          </a:p>
        </p:txBody>
      </p:sp>
      <p:sp>
        <p:nvSpPr>
          <p:cNvPr id="10" name="Oval 9"/>
          <p:cNvSpPr/>
          <p:nvPr/>
        </p:nvSpPr>
        <p:spPr>
          <a:xfrm>
            <a:off x="7402692" y="4978139"/>
            <a:ext cx="3200195" cy="1330222"/>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sz="2700" dirty="0" err="1">
                <a:solidFill>
                  <a:schemeClr val="bg1"/>
                </a:solidFill>
              </a:rPr>
              <a:t>Pemeliharaan</a:t>
            </a:r>
            <a:r>
              <a:rPr lang="en-AU" sz="2700" dirty="0">
                <a:solidFill>
                  <a:schemeClr val="bg1"/>
                </a:solidFill>
              </a:rPr>
              <a:t> </a:t>
            </a:r>
            <a:r>
              <a:rPr lang="en-AU" sz="2700" dirty="0" err="1">
                <a:solidFill>
                  <a:schemeClr val="bg1"/>
                </a:solidFill>
              </a:rPr>
              <a:t>meningkat</a:t>
            </a:r>
            <a:endParaRPr lang="en-AU" sz="2700" dirty="0">
              <a:solidFill>
                <a:schemeClr val="bg1"/>
              </a:solidFill>
            </a:endParaRPr>
          </a:p>
        </p:txBody>
      </p:sp>
      <p:sp>
        <p:nvSpPr>
          <p:cNvPr id="11" name="Oval 10"/>
          <p:cNvSpPr/>
          <p:nvPr/>
        </p:nvSpPr>
        <p:spPr>
          <a:xfrm>
            <a:off x="3886051" y="5889892"/>
            <a:ext cx="2931624" cy="1330223"/>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sz="2500" b="1" dirty="0" err="1">
                <a:solidFill>
                  <a:srgbClr val="B1005D"/>
                </a:solidFill>
              </a:rPr>
              <a:t>Keberhasilan</a:t>
            </a:r>
            <a:r>
              <a:rPr lang="en-AU" sz="2500" b="1" dirty="0">
                <a:solidFill>
                  <a:srgbClr val="B1005D"/>
                </a:solidFill>
              </a:rPr>
              <a:t> </a:t>
            </a:r>
            <a:r>
              <a:rPr lang="en-AU" sz="2500" b="1" dirty="0" err="1">
                <a:solidFill>
                  <a:srgbClr val="B1005D"/>
                </a:solidFill>
              </a:rPr>
              <a:t>operasional</a:t>
            </a:r>
            <a:endParaRPr lang="en-AU" sz="2500" b="1" dirty="0">
              <a:solidFill>
                <a:srgbClr val="B1005D"/>
              </a:solidFill>
            </a:endParaRPr>
          </a:p>
        </p:txBody>
      </p:sp>
      <p:cxnSp>
        <p:nvCxnSpPr>
          <p:cNvPr id="24" name="Curved Connector 23"/>
          <p:cNvCxnSpPr>
            <a:stCxn id="7" idx="4"/>
            <a:endCxn id="9" idx="6"/>
          </p:cNvCxnSpPr>
          <p:nvPr/>
        </p:nvCxnSpPr>
        <p:spPr>
          <a:xfrm rot="5400000">
            <a:off x="3511722" y="4546103"/>
            <a:ext cx="692462" cy="1460741"/>
          </a:xfrm>
          <a:prstGeom prst="curvedConnector2">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9" idx="5"/>
            <a:endCxn id="11" idx="2"/>
          </p:cNvCxnSpPr>
          <p:nvPr/>
        </p:nvCxnSpPr>
        <p:spPr>
          <a:xfrm rot="16200000" flipH="1">
            <a:off x="3224044" y="5892997"/>
            <a:ext cx="109695" cy="1214318"/>
          </a:xfrm>
          <a:prstGeom prst="curvedConnector4">
            <a:avLst>
              <a:gd name="adj1" fmla="val 229767"/>
              <a:gd name="adj2" fmla="val 68770"/>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Curved Connector 40"/>
          <p:cNvCxnSpPr>
            <a:stCxn id="4" idx="6"/>
            <a:endCxn id="8" idx="1"/>
          </p:cNvCxnSpPr>
          <p:nvPr/>
        </p:nvCxnSpPr>
        <p:spPr>
          <a:xfrm flipV="1">
            <a:off x="3757542" y="2178604"/>
            <a:ext cx="1320281" cy="373725"/>
          </a:xfrm>
          <a:prstGeom prst="curvedConnector4">
            <a:avLst>
              <a:gd name="adj1" fmla="val 29435"/>
              <a:gd name="adj2" fmla="val 277051"/>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Curved Connector 43"/>
          <p:cNvCxnSpPr/>
          <p:nvPr/>
        </p:nvCxnSpPr>
        <p:spPr>
          <a:xfrm rot="16200000" flipH="1">
            <a:off x="6318671" y="3541058"/>
            <a:ext cx="1781240" cy="1482535"/>
          </a:xfrm>
          <a:prstGeom prst="curvedConnector3">
            <a:avLst>
              <a:gd name="adj1" fmla="val 50000"/>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10" idx="3"/>
          </p:cNvCxnSpPr>
          <p:nvPr/>
        </p:nvCxnSpPr>
        <p:spPr>
          <a:xfrm rot="5400000">
            <a:off x="7123787" y="5807445"/>
            <a:ext cx="441451" cy="1053673"/>
          </a:xfrm>
          <a:prstGeom prst="curvedConnector2">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7" idx="1"/>
            <a:endCxn id="8" idx="2"/>
          </p:cNvCxnSpPr>
          <p:nvPr/>
        </p:nvCxnSpPr>
        <p:spPr>
          <a:xfrm rot="5400000" flipH="1" flipV="1">
            <a:off x="3290606" y="2750738"/>
            <a:ext cx="1313836" cy="1174537"/>
          </a:xfrm>
          <a:prstGeom prst="curvedConnector2">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8242831" y="3175562"/>
            <a:ext cx="2435719" cy="1283806"/>
          </a:xfrm>
          <a:prstGeom prst="ellipse">
            <a:avLst/>
          </a:prstGeom>
          <a:solidFill>
            <a:schemeClr val="bg1">
              <a:lumMod val="50000"/>
              <a:alpha val="70000"/>
            </a:schemeClr>
          </a:solidFill>
          <a:ln>
            <a:noFill/>
          </a:ln>
          <a:effectLst/>
        </p:spPr>
        <p:style>
          <a:lnRef idx="1">
            <a:schemeClr val="accent2"/>
          </a:lnRef>
          <a:fillRef idx="2">
            <a:schemeClr val="accent2"/>
          </a:fillRef>
          <a:effectRef idx="1">
            <a:schemeClr val="accent2"/>
          </a:effectRef>
          <a:fontRef idx="minor">
            <a:schemeClr val="dk1"/>
          </a:fontRef>
        </p:style>
        <p:txBody>
          <a:bodyPr lIns="104306" tIns="52153" rIns="104306" bIns="52153" rtlCol="0" anchor="ctr"/>
          <a:lstStyle/>
          <a:p>
            <a:pPr algn="ctr"/>
            <a:r>
              <a:rPr lang="en-AU" dirty="0" err="1" smtClean="0">
                <a:solidFill>
                  <a:schemeClr val="bg1"/>
                </a:solidFill>
              </a:rPr>
              <a:t>Menambah</a:t>
            </a:r>
            <a:r>
              <a:rPr lang="en-AU" dirty="0" smtClean="0">
                <a:solidFill>
                  <a:schemeClr val="bg1"/>
                </a:solidFill>
              </a:rPr>
              <a:t> </a:t>
            </a:r>
            <a:r>
              <a:rPr lang="en-AU" dirty="0" err="1" smtClean="0">
                <a:solidFill>
                  <a:schemeClr val="bg1"/>
                </a:solidFill>
              </a:rPr>
              <a:t>panjang</a:t>
            </a:r>
            <a:r>
              <a:rPr lang="en-AU" dirty="0" smtClean="0">
                <a:solidFill>
                  <a:schemeClr val="bg1"/>
                </a:solidFill>
              </a:rPr>
              <a:t> pipa </a:t>
            </a:r>
            <a:r>
              <a:rPr lang="en-AU" dirty="0" err="1" smtClean="0">
                <a:solidFill>
                  <a:schemeClr val="bg1"/>
                </a:solidFill>
              </a:rPr>
              <a:t>utama</a:t>
            </a:r>
            <a:endParaRPr lang="en-AU" dirty="0">
              <a:solidFill>
                <a:schemeClr val="bg1"/>
              </a:solidFill>
            </a:endParaRPr>
          </a:p>
        </p:txBody>
      </p:sp>
      <p:cxnSp>
        <p:nvCxnSpPr>
          <p:cNvPr id="22" name="Curved Connector 21"/>
          <p:cNvCxnSpPr>
            <a:stCxn id="19" idx="3"/>
            <a:endCxn id="7" idx="6"/>
          </p:cNvCxnSpPr>
          <p:nvPr/>
        </p:nvCxnSpPr>
        <p:spPr>
          <a:xfrm rot="5400000">
            <a:off x="7406809" y="3189620"/>
            <a:ext cx="110988" cy="2274464"/>
          </a:xfrm>
          <a:prstGeom prst="curvedConnector4">
            <a:avLst>
              <a:gd name="adj1" fmla="val 227090"/>
              <a:gd name="adj2" fmla="val 57841"/>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8" idx="6"/>
            <a:endCxn id="19" idx="0"/>
          </p:cNvCxnSpPr>
          <p:nvPr/>
        </p:nvCxnSpPr>
        <p:spPr>
          <a:xfrm>
            <a:off x="8242832" y="2681088"/>
            <a:ext cx="1217859" cy="494474"/>
          </a:xfrm>
          <a:prstGeom prst="curvedConnector2">
            <a:avLst/>
          </a:prstGeom>
          <a:ln>
            <a:solidFill>
              <a:srgbClr val="B1005D"/>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867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2" name="TextBox 1"/>
          <p:cNvSpPr txBox="1"/>
          <p:nvPr/>
        </p:nvSpPr>
        <p:spPr>
          <a:xfrm>
            <a:off x="319042" y="1381453"/>
            <a:ext cx="10022312" cy="5491414"/>
          </a:xfrm>
          <a:prstGeom prst="rect">
            <a:avLst/>
          </a:prstGeom>
          <a:noFill/>
        </p:spPr>
        <p:txBody>
          <a:bodyPr wrap="square" lIns="104306" tIns="52153" rIns="104306" bIns="52153" rtlCol="0">
            <a:spAutoFit/>
          </a:bodyPr>
          <a:lstStyle/>
          <a:p>
            <a:r>
              <a:rPr lang="en-AU" sz="2500" dirty="0" err="1">
                <a:solidFill>
                  <a:schemeClr val="tx1">
                    <a:lumMod val="75000"/>
                    <a:lumOff val="25000"/>
                  </a:schemeClr>
                </a:solidFill>
              </a:rPr>
              <a:t>Sebagian</a:t>
            </a:r>
            <a:r>
              <a:rPr lang="en-AU" sz="2500" dirty="0">
                <a:solidFill>
                  <a:schemeClr val="tx1">
                    <a:lumMod val="75000"/>
                    <a:lumOff val="25000"/>
                  </a:schemeClr>
                </a:solidFill>
              </a:rPr>
              <a:t> </a:t>
            </a:r>
            <a:r>
              <a:rPr lang="en-AU" sz="2500" dirty="0" err="1">
                <a:solidFill>
                  <a:schemeClr val="tx1">
                    <a:lumMod val="75000"/>
                    <a:lumOff val="25000"/>
                  </a:schemeClr>
                </a:solidFill>
              </a:rPr>
              <a:t>besar</a:t>
            </a:r>
            <a:r>
              <a:rPr lang="en-AU" sz="2500" dirty="0">
                <a:solidFill>
                  <a:schemeClr val="tx1">
                    <a:lumMod val="75000"/>
                    <a:lumOff val="25000"/>
                  </a:schemeClr>
                </a:solidFill>
              </a:rPr>
              <a:t> KSM </a:t>
            </a:r>
            <a:r>
              <a:rPr lang="en-AU" sz="2500" dirty="0" err="1">
                <a:solidFill>
                  <a:schemeClr val="tx1">
                    <a:lumMod val="75000"/>
                    <a:lumOff val="25000"/>
                  </a:schemeClr>
                </a:solidFill>
              </a:rPr>
              <a:t>dalam</a:t>
            </a:r>
            <a:r>
              <a:rPr lang="en-AU" sz="2500" dirty="0">
                <a:solidFill>
                  <a:schemeClr val="tx1">
                    <a:lumMod val="75000"/>
                    <a:lumOff val="25000"/>
                  </a:schemeClr>
                </a:solidFill>
              </a:rPr>
              <a:t> </a:t>
            </a:r>
            <a:r>
              <a:rPr lang="en-AU" sz="2500" dirty="0" err="1">
                <a:solidFill>
                  <a:schemeClr val="tx1">
                    <a:lumMod val="75000"/>
                    <a:lumOff val="25000"/>
                  </a:schemeClr>
                </a:solidFill>
              </a:rPr>
              <a:t>penelitian</a:t>
            </a:r>
            <a:r>
              <a:rPr lang="en-AU" sz="2500" dirty="0">
                <a:solidFill>
                  <a:schemeClr val="tx1">
                    <a:lumMod val="75000"/>
                    <a:lumOff val="25000"/>
                  </a:schemeClr>
                </a:solidFill>
              </a:rPr>
              <a:t> </a:t>
            </a:r>
            <a:r>
              <a:rPr lang="en-AU" sz="2500" dirty="0" err="1">
                <a:solidFill>
                  <a:schemeClr val="tx1">
                    <a:lumMod val="75000"/>
                    <a:lumOff val="25000"/>
                  </a:schemeClr>
                </a:solidFill>
              </a:rPr>
              <a:t>ini</a:t>
            </a:r>
            <a:r>
              <a:rPr lang="en-AU" sz="2500" dirty="0">
                <a:solidFill>
                  <a:schemeClr val="tx1">
                    <a:lumMod val="75000"/>
                    <a:lumOff val="25000"/>
                  </a:schemeClr>
                </a:solidFill>
              </a:rPr>
              <a:t> </a:t>
            </a:r>
            <a:r>
              <a:rPr lang="en-AU" sz="2500" dirty="0" err="1">
                <a:solidFill>
                  <a:schemeClr val="tx1">
                    <a:lumMod val="75000"/>
                    <a:lumOff val="25000"/>
                  </a:schemeClr>
                </a:solidFill>
              </a:rPr>
              <a:t>merasa</a:t>
            </a:r>
            <a:r>
              <a:rPr lang="en-AU" sz="2500" dirty="0">
                <a:solidFill>
                  <a:schemeClr val="tx1">
                    <a:lumMod val="75000"/>
                    <a:lumOff val="25000"/>
                  </a:schemeClr>
                </a:solidFill>
              </a:rPr>
              <a:t> </a:t>
            </a:r>
            <a:r>
              <a:rPr lang="en-AU" sz="2500" dirty="0" err="1">
                <a:solidFill>
                  <a:schemeClr val="tx1">
                    <a:lumMod val="75000"/>
                    <a:lumOff val="25000"/>
                  </a:schemeClr>
                </a:solidFill>
              </a:rPr>
              <a:t>bahwa</a:t>
            </a:r>
            <a:r>
              <a:rPr lang="en-AU" sz="2500" dirty="0">
                <a:solidFill>
                  <a:schemeClr val="tx1">
                    <a:lumMod val="75000"/>
                    <a:lumOff val="25000"/>
                  </a:schemeClr>
                </a:solidFill>
              </a:rPr>
              <a:t> </a:t>
            </a:r>
            <a:r>
              <a:rPr lang="en-AU" sz="2500" dirty="0" err="1">
                <a:solidFill>
                  <a:schemeClr val="tx1">
                    <a:lumMod val="75000"/>
                    <a:lumOff val="25000"/>
                  </a:schemeClr>
                </a:solidFill>
              </a:rPr>
              <a:t>pemasukan</a:t>
            </a:r>
            <a:r>
              <a:rPr lang="en-AU" sz="2500" dirty="0">
                <a:solidFill>
                  <a:schemeClr val="tx1">
                    <a:lumMod val="75000"/>
                    <a:lumOff val="25000"/>
                  </a:schemeClr>
                </a:solidFill>
              </a:rPr>
              <a:t> </a:t>
            </a:r>
            <a:r>
              <a:rPr lang="en-AU" sz="2500" dirty="0" err="1">
                <a:solidFill>
                  <a:schemeClr val="tx1">
                    <a:lumMod val="75000"/>
                    <a:lumOff val="25000"/>
                  </a:schemeClr>
                </a:solidFill>
              </a:rPr>
              <a:t>dan</a:t>
            </a:r>
            <a:r>
              <a:rPr lang="en-AU" sz="2500" dirty="0">
                <a:solidFill>
                  <a:schemeClr val="tx1">
                    <a:lumMod val="75000"/>
                    <a:lumOff val="25000"/>
                  </a:schemeClr>
                </a:solidFill>
              </a:rPr>
              <a:t> </a:t>
            </a:r>
            <a:r>
              <a:rPr lang="en-AU" sz="2500" dirty="0" err="1">
                <a:solidFill>
                  <a:schemeClr val="tx1">
                    <a:lumMod val="75000"/>
                    <a:lumOff val="25000"/>
                  </a:schemeClr>
                </a:solidFill>
              </a:rPr>
              <a:t>pendapatan</a:t>
            </a:r>
            <a:r>
              <a:rPr lang="en-AU" sz="2500" dirty="0">
                <a:solidFill>
                  <a:schemeClr val="tx1">
                    <a:lumMod val="75000"/>
                    <a:lumOff val="25000"/>
                  </a:schemeClr>
                </a:solidFill>
              </a:rPr>
              <a:t> </a:t>
            </a:r>
            <a:r>
              <a:rPr lang="en-AU" sz="2500" dirty="0" err="1">
                <a:solidFill>
                  <a:schemeClr val="tx1">
                    <a:lumMod val="75000"/>
                    <a:lumOff val="25000"/>
                  </a:schemeClr>
                </a:solidFill>
              </a:rPr>
              <a:t>adalah</a:t>
            </a:r>
            <a:r>
              <a:rPr lang="en-AU" sz="2500" dirty="0">
                <a:solidFill>
                  <a:schemeClr val="tx1">
                    <a:lumMod val="75000"/>
                    <a:lumOff val="25000"/>
                  </a:schemeClr>
                </a:solidFill>
              </a:rPr>
              <a:t> </a:t>
            </a:r>
            <a:r>
              <a:rPr lang="en-AU" sz="2500" dirty="0" err="1">
                <a:solidFill>
                  <a:schemeClr val="tx1">
                    <a:lumMod val="75000"/>
                    <a:lumOff val="25000"/>
                  </a:schemeClr>
                </a:solidFill>
              </a:rPr>
              <a:t>tantangan</a:t>
            </a:r>
            <a:r>
              <a:rPr lang="en-AU" sz="2500" dirty="0">
                <a:solidFill>
                  <a:schemeClr val="tx1">
                    <a:lumMod val="75000"/>
                    <a:lumOff val="25000"/>
                  </a:schemeClr>
                </a:solidFill>
              </a:rPr>
              <a:t> </a:t>
            </a:r>
            <a:r>
              <a:rPr lang="en-AU" sz="2500" dirty="0" err="1">
                <a:solidFill>
                  <a:schemeClr val="tx1">
                    <a:lumMod val="75000"/>
                    <a:lumOff val="25000"/>
                  </a:schemeClr>
                </a:solidFill>
              </a:rPr>
              <a:t>terbesar</a:t>
            </a:r>
            <a:r>
              <a:rPr lang="en-AU" sz="2500" dirty="0">
                <a:solidFill>
                  <a:schemeClr val="tx1">
                    <a:lumMod val="75000"/>
                    <a:lumOff val="25000"/>
                  </a:schemeClr>
                </a:solidFill>
              </a:rPr>
              <a:t> </a:t>
            </a:r>
            <a:r>
              <a:rPr lang="en-AU" sz="2500" dirty="0" err="1">
                <a:solidFill>
                  <a:schemeClr val="tx1">
                    <a:lumMod val="75000"/>
                    <a:lumOff val="25000"/>
                  </a:schemeClr>
                </a:solidFill>
              </a:rPr>
              <a:t>mereka</a:t>
            </a:r>
            <a:r>
              <a:rPr lang="en-AU" sz="2500" dirty="0">
                <a:solidFill>
                  <a:schemeClr val="tx1">
                    <a:lumMod val="75000"/>
                    <a:lumOff val="25000"/>
                  </a:schemeClr>
                </a:solidFill>
              </a:rPr>
              <a:t>. </a:t>
            </a:r>
          </a:p>
          <a:p>
            <a:endParaRPr lang="en-AU" sz="2500" dirty="0">
              <a:solidFill>
                <a:schemeClr val="tx1">
                  <a:lumMod val="75000"/>
                  <a:lumOff val="25000"/>
                </a:schemeClr>
              </a:solidFill>
            </a:endParaRPr>
          </a:p>
          <a:p>
            <a:r>
              <a:rPr lang="en-AU" sz="2500" dirty="0" err="1">
                <a:solidFill>
                  <a:schemeClr val="tx1">
                    <a:lumMod val="75000"/>
                    <a:lumOff val="25000"/>
                  </a:schemeClr>
                </a:solidFill>
              </a:rPr>
              <a:t>Mereka</a:t>
            </a:r>
            <a:r>
              <a:rPr lang="en-AU" sz="2500" dirty="0">
                <a:solidFill>
                  <a:schemeClr val="tx1">
                    <a:lumMod val="75000"/>
                    <a:lumOff val="25000"/>
                  </a:schemeClr>
                </a:solidFill>
              </a:rPr>
              <a:t> </a:t>
            </a:r>
            <a:r>
              <a:rPr lang="en-AU" sz="2500" dirty="0" err="1">
                <a:solidFill>
                  <a:schemeClr val="tx1">
                    <a:lumMod val="75000"/>
                    <a:lumOff val="25000"/>
                  </a:schemeClr>
                </a:solidFill>
              </a:rPr>
              <a:t>tidak</a:t>
            </a:r>
            <a:r>
              <a:rPr lang="en-AU" sz="2500" dirty="0">
                <a:solidFill>
                  <a:schemeClr val="tx1">
                    <a:lumMod val="75000"/>
                    <a:lumOff val="25000"/>
                  </a:schemeClr>
                </a:solidFill>
              </a:rPr>
              <a:t> </a:t>
            </a:r>
            <a:r>
              <a:rPr lang="en-AU" sz="2500" dirty="0" err="1">
                <a:solidFill>
                  <a:schemeClr val="tx1">
                    <a:lumMod val="75000"/>
                    <a:lumOff val="25000"/>
                  </a:schemeClr>
                </a:solidFill>
              </a:rPr>
              <a:t>bisa</a:t>
            </a:r>
            <a:r>
              <a:rPr lang="en-AU" sz="2500" dirty="0">
                <a:solidFill>
                  <a:schemeClr val="tx1">
                    <a:lumMod val="75000"/>
                    <a:lumOff val="25000"/>
                  </a:schemeClr>
                </a:solidFill>
              </a:rPr>
              <a:t> </a:t>
            </a:r>
            <a:r>
              <a:rPr lang="en-AU" sz="2500" dirty="0" err="1">
                <a:solidFill>
                  <a:schemeClr val="tx1">
                    <a:lumMod val="75000"/>
                    <a:lumOff val="25000"/>
                  </a:schemeClr>
                </a:solidFill>
              </a:rPr>
              <a:t>membayar</a:t>
            </a:r>
            <a:r>
              <a:rPr lang="en-AU" sz="2500" dirty="0">
                <a:solidFill>
                  <a:schemeClr val="tx1">
                    <a:lumMod val="75000"/>
                    <a:lumOff val="25000"/>
                  </a:schemeClr>
                </a:solidFill>
              </a:rPr>
              <a:t> operator </a:t>
            </a:r>
            <a:r>
              <a:rPr lang="en-AU" sz="2500" dirty="0" err="1">
                <a:solidFill>
                  <a:schemeClr val="tx1">
                    <a:lumMod val="75000"/>
                    <a:lumOff val="25000"/>
                  </a:schemeClr>
                </a:solidFill>
              </a:rPr>
              <a:t>secara</a:t>
            </a:r>
            <a:r>
              <a:rPr lang="en-AU" sz="2500" dirty="0">
                <a:solidFill>
                  <a:schemeClr val="tx1">
                    <a:lumMod val="75000"/>
                    <a:lumOff val="25000"/>
                  </a:schemeClr>
                </a:solidFill>
              </a:rPr>
              <a:t> </a:t>
            </a:r>
            <a:r>
              <a:rPr lang="en-AU" sz="2500" dirty="0" err="1">
                <a:solidFill>
                  <a:schemeClr val="tx1">
                    <a:lumMod val="75000"/>
                    <a:lumOff val="25000"/>
                  </a:schemeClr>
                </a:solidFill>
              </a:rPr>
              <a:t>teratur</a:t>
            </a:r>
            <a:r>
              <a:rPr lang="en-AU" sz="2500" dirty="0">
                <a:solidFill>
                  <a:schemeClr val="tx1">
                    <a:lumMod val="75000"/>
                    <a:lumOff val="25000"/>
                  </a:schemeClr>
                </a:solidFill>
              </a:rPr>
              <a:t> </a:t>
            </a:r>
            <a:r>
              <a:rPr lang="en-AU" sz="2500" dirty="0" err="1">
                <a:solidFill>
                  <a:schemeClr val="tx1">
                    <a:lumMod val="75000"/>
                    <a:lumOff val="25000"/>
                  </a:schemeClr>
                </a:solidFill>
              </a:rPr>
              <a:t>dan</a:t>
            </a:r>
            <a:r>
              <a:rPr lang="en-AU" sz="2500" dirty="0">
                <a:solidFill>
                  <a:schemeClr val="tx1">
                    <a:lumMod val="75000"/>
                    <a:lumOff val="25000"/>
                  </a:schemeClr>
                </a:solidFill>
              </a:rPr>
              <a:t> </a:t>
            </a:r>
            <a:r>
              <a:rPr lang="en-AU" sz="2500" dirty="0" err="1">
                <a:solidFill>
                  <a:schemeClr val="tx1">
                    <a:lumMod val="75000"/>
                    <a:lumOff val="25000"/>
                  </a:schemeClr>
                </a:solidFill>
              </a:rPr>
              <a:t>anggota</a:t>
            </a:r>
            <a:r>
              <a:rPr lang="en-AU" sz="2500" dirty="0">
                <a:solidFill>
                  <a:schemeClr val="tx1">
                    <a:lumMod val="75000"/>
                    <a:lumOff val="25000"/>
                  </a:schemeClr>
                </a:solidFill>
              </a:rPr>
              <a:t> KSM </a:t>
            </a:r>
            <a:r>
              <a:rPr lang="en-AU" sz="2500" dirty="0" err="1">
                <a:solidFill>
                  <a:schemeClr val="tx1">
                    <a:lumMod val="75000"/>
                    <a:lumOff val="25000"/>
                  </a:schemeClr>
                </a:solidFill>
              </a:rPr>
              <a:t>bekerja</a:t>
            </a:r>
            <a:r>
              <a:rPr lang="en-AU" sz="2500" dirty="0">
                <a:solidFill>
                  <a:schemeClr val="tx1">
                    <a:lumMod val="75000"/>
                    <a:lumOff val="25000"/>
                  </a:schemeClr>
                </a:solidFill>
              </a:rPr>
              <a:t> </a:t>
            </a:r>
            <a:r>
              <a:rPr lang="en-AU" sz="2500" dirty="0" err="1">
                <a:solidFill>
                  <a:schemeClr val="tx1">
                    <a:lumMod val="75000"/>
                    <a:lumOff val="25000"/>
                  </a:schemeClr>
                </a:solidFill>
              </a:rPr>
              <a:t>sebagai</a:t>
            </a:r>
            <a:r>
              <a:rPr lang="en-AU" sz="2500" dirty="0">
                <a:solidFill>
                  <a:schemeClr val="tx1">
                    <a:lumMod val="75000"/>
                    <a:lumOff val="25000"/>
                  </a:schemeClr>
                </a:solidFill>
              </a:rPr>
              <a:t> </a:t>
            </a:r>
            <a:r>
              <a:rPr lang="en-AU" sz="2500" dirty="0" err="1">
                <a:solidFill>
                  <a:schemeClr val="tx1">
                    <a:lumMod val="75000"/>
                    <a:lumOff val="25000"/>
                  </a:schemeClr>
                </a:solidFill>
              </a:rPr>
              <a:t>relawan</a:t>
            </a:r>
            <a:r>
              <a:rPr lang="en-AU" sz="2500" dirty="0">
                <a:solidFill>
                  <a:schemeClr val="tx1">
                    <a:lumMod val="75000"/>
                    <a:lumOff val="25000"/>
                  </a:schemeClr>
                </a:solidFill>
              </a:rPr>
              <a:t>.</a:t>
            </a:r>
          </a:p>
          <a:p>
            <a:endParaRPr lang="en-AU" sz="2500" dirty="0">
              <a:solidFill>
                <a:schemeClr val="tx1">
                  <a:lumMod val="75000"/>
                  <a:lumOff val="25000"/>
                </a:schemeClr>
              </a:solidFill>
            </a:endParaRPr>
          </a:p>
          <a:p>
            <a:r>
              <a:rPr lang="en-AU" sz="2500" dirty="0" err="1">
                <a:solidFill>
                  <a:schemeClr val="tx1">
                    <a:lumMod val="75000"/>
                    <a:lumOff val="25000"/>
                  </a:schemeClr>
                </a:solidFill>
              </a:rPr>
              <a:t>Biaya</a:t>
            </a:r>
            <a:r>
              <a:rPr lang="en-AU" sz="2500" dirty="0">
                <a:solidFill>
                  <a:schemeClr val="tx1">
                    <a:lumMod val="75000"/>
                    <a:lumOff val="25000"/>
                  </a:schemeClr>
                </a:solidFill>
              </a:rPr>
              <a:t> O&amp;M (</a:t>
            </a:r>
            <a:r>
              <a:rPr lang="en-AU" sz="2500" dirty="0" err="1">
                <a:solidFill>
                  <a:schemeClr val="tx1">
                    <a:lumMod val="75000"/>
                    <a:lumOff val="25000"/>
                  </a:schemeClr>
                </a:solidFill>
              </a:rPr>
              <a:t>operasional</a:t>
            </a:r>
            <a:r>
              <a:rPr lang="en-AU" sz="2500" dirty="0">
                <a:solidFill>
                  <a:schemeClr val="tx1">
                    <a:lumMod val="75000"/>
                    <a:lumOff val="25000"/>
                  </a:schemeClr>
                </a:solidFill>
              </a:rPr>
              <a:t> </a:t>
            </a:r>
            <a:r>
              <a:rPr lang="en-AU" sz="2500" dirty="0" err="1">
                <a:solidFill>
                  <a:schemeClr val="tx1">
                    <a:lumMod val="75000"/>
                    <a:lumOff val="25000"/>
                  </a:schemeClr>
                </a:solidFill>
              </a:rPr>
              <a:t>dan</a:t>
            </a:r>
            <a:r>
              <a:rPr lang="en-AU" sz="2500" dirty="0">
                <a:solidFill>
                  <a:schemeClr val="tx1">
                    <a:lumMod val="75000"/>
                    <a:lumOff val="25000"/>
                  </a:schemeClr>
                </a:solidFill>
              </a:rPr>
              <a:t> </a:t>
            </a:r>
            <a:r>
              <a:rPr lang="en-AU" sz="2500" dirty="0" err="1">
                <a:solidFill>
                  <a:schemeClr val="tx1">
                    <a:lumMod val="75000"/>
                    <a:lumOff val="25000"/>
                  </a:schemeClr>
                </a:solidFill>
              </a:rPr>
              <a:t>pemeliharaan</a:t>
            </a:r>
            <a:r>
              <a:rPr lang="en-AU" sz="2500" dirty="0">
                <a:solidFill>
                  <a:schemeClr val="tx1">
                    <a:lumMod val="75000"/>
                    <a:lumOff val="25000"/>
                  </a:schemeClr>
                </a:solidFill>
              </a:rPr>
              <a:t>) </a:t>
            </a:r>
            <a:r>
              <a:rPr lang="en-AU" sz="2500" dirty="0" err="1">
                <a:solidFill>
                  <a:schemeClr val="tx1">
                    <a:lumMod val="75000"/>
                    <a:lumOff val="25000"/>
                  </a:schemeClr>
                </a:solidFill>
              </a:rPr>
              <a:t>sering</a:t>
            </a:r>
            <a:r>
              <a:rPr lang="en-AU" sz="2500" dirty="0">
                <a:solidFill>
                  <a:schemeClr val="tx1">
                    <a:lumMod val="75000"/>
                    <a:lumOff val="25000"/>
                  </a:schemeClr>
                </a:solidFill>
              </a:rPr>
              <a:t> </a:t>
            </a:r>
            <a:r>
              <a:rPr lang="en-AU" sz="2500" dirty="0" err="1">
                <a:solidFill>
                  <a:schemeClr val="tx1">
                    <a:lumMod val="75000"/>
                    <a:lumOff val="25000"/>
                  </a:schemeClr>
                </a:solidFill>
              </a:rPr>
              <a:t>tidak</a:t>
            </a:r>
            <a:r>
              <a:rPr lang="en-AU" sz="2500" dirty="0">
                <a:solidFill>
                  <a:schemeClr val="tx1">
                    <a:lumMod val="75000"/>
                    <a:lumOff val="25000"/>
                  </a:schemeClr>
                </a:solidFill>
              </a:rPr>
              <a:t> </a:t>
            </a:r>
            <a:r>
              <a:rPr lang="en-AU" sz="2500" dirty="0" err="1">
                <a:solidFill>
                  <a:schemeClr val="tx1">
                    <a:lumMod val="75000"/>
                    <a:lumOff val="25000"/>
                  </a:schemeClr>
                </a:solidFill>
              </a:rPr>
              <a:t>dapat</a:t>
            </a:r>
            <a:r>
              <a:rPr lang="en-AU" sz="2500" dirty="0">
                <a:solidFill>
                  <a:schemeClr val="tx1">
                    <a:lumMod val="75000"/>
                    <a:lumOff val="25000"/>
                  </a:schemeClr>
                </a:solidFill>
              </a:rPr>
              <a:t> </a:t>
            </a:r>
            <a:r>
              <a:rPr lang="en-AU" sz="2500" dirty="0" err="1">
                <a:solidFill>
                  <a:schemeClr val="tx1">
                    <a:lumMod val="75000"/>
                    <a:lumOff val="25000"/>
                  </a:schemeClr>
                </a:solidFill>
              </a:rPr>
              <a:t>ditutup</a:t>
            </a:r>
            <a:r>
              <a:rPr lang="en-AU" sz="2500" dirty="0">
                <a:solidFill>
                  <a:schemeClr val="tx1">
                    <a:lumMod val="75000"/>
                    <a:lumOff val="25000"/>
                  </a:schemeClr>
                </a:solidFill>
              </a:rPr>
              <a:t>. </a:t>
            </a:r>
          </a:p>
          <a:p>
            <a:endParaRPr lang="en-AU" sz="2500" dirty="0">
              <a:solidFill>
                <a:schemeClr val="tx1">
                  <a:lumMod val="75000"/>
                  <a:lumOff val="25000"/>
                </a:schemeClr>
              </a:solidFill>
            </a:endParaRPr>
          </a:p>
          <a:p>
            <a:r>
              <a:rPr lang="en-AU" sz="2500" dirty="0" err="1">
                <a:solidFill>
                  <a:schemeClr val="tx1">
                    <a:lumMod val="75000"/>
                    <a:lumOff val="25000"/>
                  </a:schemeClr>
                </a:solidFill>
              </a:rPr>
              <a:t>Biaya-biaya</a:t>
            </a:r>
            <a:r>
              <a:rPr lang="en-AU" sz="2500" dirty="0">
                <a:solidFill>
                  <a:schemeClr val="tx1">
                    <a:lumMod val="75000"/>
                    <a:lumOff val="25000"/>
                  </a:schemeClr>
                </a:solidFill>
              </a:rPr>
              <a:t> </a:t>
            </a:r>
            <a:r>
              <a:rPr lang="en-AU" sz="2500" dirty="0" err="1">
                <a:solidFill>
                  <a:schemeClr val="tx1">
                    <a:lumMod val="75000"/>
                    <a:lumOff val="25000"/>
                  </a:schemeClr>
                </a:solidFill>
              </a:rPr>
              <a:t>rutin</a:t>
            </a:r>
            <a:r>
              <a:rPr lang="en-AU" sz="2500" dirty="0">
                <a:solidFill>
                  <a:schemeClr val="tx1">
                    <a:lumMod val="75000"/>
                    <a:lumOff val="25000"/>
                  </a:schemeClr>
                </a:solidFill>
              </a:rPr>
              <a:t> </a:t>
            </a:r>
            <a:r>
              <a:rPr lang="en-AU" sz="2500" dirty="0" err="1">
                <a:solidFill>
                  <a:schemeClr val="tx1">
                    <a:lumMod val="75000"/>
                    <a:lumOff val="25000"/>
                  </a:schemeClr>
                </a:solidFill>
              </a:rPr>
              <a:t>dan</a:t>
            </a:r>
            <a:r>
              <a:rPr lang="en-AU" sz="2500" dirty="0">
                <a:solidFill>
                  <a:schemeClr val="tx1">
                    <a:lumMod val="75000"/>
                    <a:lumOff val="25000"/>
                  </a:schemeClr>
                </a:solidFill>
              </a:rPr>
              <a:t> </a:t>
            </a:r>
            <a:r>
              <a:rPr lang="en-AU" sz="2500" dirty="0" err="1">
                <a:solidFill>
                  <a:schemeClr val="tx1">
                    <a:lumMod val="75000"/>
                    <a:lumOff val="25000"/>
                  </a:schemeClr>
                </a:solidFill>
              </a:rPr>
              <a:t>biaya</a:t>
            </a:r>
            <a:r>
              <a:rPr lang="en-AU" sz="2500" dirty="0">
                <a:solidFill>
                  <a:schemeClr val="tx1">
                    <a:lumMod val="75000"/>
                    <a:lumOff val="25000"/>
                  </a:schemeClr>
                </a:solidFill>
              </a:rPr>
              <a:t> </a:t>
            </a:r>
            <a:r>
              <a:rPr lang="en-AU" sz="2500" dirty="0" err="1">
                <a:solidFill>
                  <a:schemeClr val="tx1">
                    <a:lumMod val="75000"/>
                    <a:lumOff val="25000"/>
                  </a:schemeClr>
                </a:solidFill>
              </a:rPr>
              <a:t>Pembaruan</a:t>
            </a:r>
            <a:r>
              <a:rPr lang="en-AU" sz="2500" dirty="0">
                <a:solidFill>
                  <a:schemeClr val="tx1">
                    <a:lumMod val="75000"/>
                    <a:lumOff val="25000"/>
                  </a:schemeClr>
                </a:solidFill>
              </a:rPr>
              <a:t> </a:t>
            </a:r>
            <a:r>
              <a:rPr lang="en-AU" sz="2500" dirty="0" err="1">
                <a:solidFill>
                  <a:schemeClr val="tx1">
                    <a:lumMod val="75000"/>
                    <a:lumOff val="25000"/>
                  </a:schemeClr>
                </a:solidFill>
              </a:rPr>
              <a:t>Aset</a:t>
            </a:r>
            <a:r>
              <a:rPr lang="en-AU" sz="2500" dirty="0">
                <a:solidFill>
                  <a:schemeClr val="tx1">
                    <a:lumMod val="75000"/>
                    <a:lumOff val="25000"/>
                  </a:schemeClr>
                </a:solidFill>
              </a:rPr>
              <a:t> </a:t>
            </a:r>
            <a:r>
              <a:rPr lang="en-AU" sz="2500" dirty="0" err="1">
                <a:solidFill>
                  <a:schemeClr val="tx1">
                    <a:lumMod val="75000"/>
                    <a:lumOff val="25000"/>
                  </a:schemeClr>
                </a:solidFill>
              </a:rPr>
              <a:t>pada</a:t>
            </a:r>
            <a:r>
              <a:rPr lang="en-AU" sz="2500" dirty="0">
                <a:solidFill>
                  <a:schemeClr val="tx1">
                    <a:lumMod val="75000"/>
                    <a:lumOff val="25000"/>
                  </a:schemeClr>
                </a:solidFill>
              </a:rPr>
              <a:t> </a:t>
            </a:r>
            <a:r>
              <a:rPr lang="en-AU" sz="2500" dirty="0" err="1">
                <a:solidFill>
                  <a:schemeClr val="tx1">
                    <a:lumMod val="75000"/>
                    <a:lumOff val="25000"/>
                  </a:schemeClr>
                </a:solidFill>
              </a:rPr>
              <a:t>umumnya</a:t>
            </a:r>
            <a:r>
              <a:rPr lang="en-AU" sz="2500" dirty="0">
                <a:solidFill>
                  <a:schemeClr val="tx1">
                    <a:lumMod val="75000"/>
                    <a:lumOff val="25000"/>
                  </a:schemeClr>
                </a:solidFill>
              </a:rPr>
              <a:t> </a:t>
            </a:r>
            <a:r>
              <a:rPr lang="en-AU" sz="2500" dirty="0" err="1">
                <a:solidFill>
                  <a:schemeClr val="tx1">
                    <a:lumMod val="75000"/>
                    <a:lumOff val="25000"/>
                  </a:schemeClr>
                </a:solidFill>
              </a:rPr>
              <a:t>tidak</a:t>
            </a:r>
            <a:r>
              <a:rPr lang="en-AU" sz="2500" dirty="0">
                <a:solidFill>
                  <a:schemeClr val="tx1">
                    <a:lumMod val="75000"/>
                    <a:lumOff val="25000"/>
                  </a:schemeClr>
                </a:solidFill>
              </a:rPr>
              <a:t> </a:t>
            </a:r>
            <a:r>
              <a:rPr lang="en-AU" sz="2500" dirty="0" err="1">
                <a:solidFill>
                  <a:schemeClr val="tx1">
                    <a:lumMod val="75000"/>
                    <a:lumOff val="25000"/>
                  </a:schemeClr>
                </a:solidFill>
              </a:rPr>
              <a:t>terpenuhi</a:t>
            </a:r>
            <a:r>
              <a:rPr lang="en-AU" sz="2500" dirty="0">
                <a:solidFill>
                  <a:schemeClr val="tx1">
                    <a:lumMod val="75000"/>
                    <a:lumOff val="25000"/>
                  </a:schemeClr>
                </a:solidFill>
              </a:rPr>
              <a:t> </a:t>
            </a:r>
            <a:r>
              <a:rPr lang="en-AU" sz="2500" dirty="0" err="1">
                <a:solidFill>
                  <a:schemeClr val="tx1">
                    <a:lumMod val="75000"/>
                    <a:lumOff val="25000"/>
                  </a:schemeClr>
                </a:solidFill>
              </a:rPr>
              <a:t>atau</a:t>
            </a:r>
            <a:r>
              <a:rPr lang="en-AU" sz="2500" dirty="0">
                <a:solidFill>
                  <a:schemeClr val="tx1">
                    <a:lumMod val="75000"/>
                    <a:lumOff val="25000"/>
                  </a:schemeClr>
                </a:solidFill>
              </a:rPr>
              <a:t> </a:t>
            </a:r>
            <a:r>
              <a:rPr lang="en-AU" sz="2500" dirty="0" err="1">
                <a:solidFill>
                  <a:schemeClr val="tx1">
                    <a:lumMod val="75000"/>
                    <a:lumOff val="25000"/>
                  </a:schemeClr>
                </a:solidFill>
              </a:rPr>
              <a:t>ditanggung</a:t>
            </a:r>
            <a:r>
              <a:rPr lang="en-AU" sz="2500" dirty="0">
                <a:solidFill>
                  <a:schemeClr val="tx1">
                    <a:lumMod val="75000"/>
                    <a:lumOff val="25000"/>
                  </a:schemeClr>
                </a:solidFill>
              </a:rPr>
              <a:t> </a:t>
            </a:r>
            <a:r>
              <a:rPr lang="en-AU" sz="2500" dirty="0" err="1">
                <a:solidFill>
                  <a:schemeClr val="tx1">
                    <a:lumMod val="75000"/>
                    <a:lumOff val="25000"/>
                  </a:schemeClr>
                </a:solidFill>
              </a:rPr>
              <a:t>oleh</a:t>
            </a:r>
            <a:r>
              <a:rPr lang="en-AU" sz="2500" dirty="0">
                <a:solidFill>
                  <a:schemeClr val="tx1">
                    <a:lumMod val="75000"/>
                    <a:lumOff val="25000"/>
                  </a:schemeClr>
                </a:solidFill>
              </a:rPr>
              <a:t> </a:t>
            </a:r>
            <a:r>
              <a:rPr lang="en-AU" sz="2500" dirty="0" err="1">
                <a:solidFill>
                  <a:schemeClr val="tx1">
                    <a:lumMod val="75000"/>
                    <a:lumOff val="25000"/>
                  </a:schemeClr>
                </a:solidFill>
              </a:rPr>
              <a:t>anggota</a:t>
            </a:r>
            <a:r>
              <a:rPr lang="en-AU" sz="2500" dirty="0">
                <a:solidFill>
                  <a:schemeClr val="tx1">
                    <a:lumMod val="75000"/>
                    <a:lumOff val="25000"/>
                  </a:schemeClr>
                </a:solidFill>
              </a:rPr>
              <a:t> KSM </a:t>
            </a:r>
            <a:r>
              <a:rPr lang="en-AU" sz="2500" dirty="0" err="1">
                <a:solidFill>
                  <a:schemeClr val="tx1">
                    <a:lumMod val="75000"/>
                    <a:lumOff val="25000"/>
                  </a:schemeClr>
                </a:solidFill>
              </a:rPr>
              <a:t>sendiri</a:t>
            </a:r>
            <a:r>
              <a:rPr lang="en-AU" sz="2500" dirty="0">
                <a:solidFill>
                  <a:schemeClr val="tx1">
                    <a:lumMod val="75000"/>
                    <a:lumOff val="25000"/>
                  </a:schemeClr>
                </a:solidFill>
              </a:rPr>
              <a:t>.</a:t>
            </a:r>
          </a:p>
          <a:p>
            <a:endParaRPr lang="en-AU" sz="2500" dirty="0">
              <a:solidFill>
                <a:schemeClr val="tx1">
                  <a:lumMod val="75000"/>
                  <a:lumOff val="25000"/>
                </a:schemeClr>
              </a:solidFill>
            </a:endParaRPr>
          </a:p>
          <a:p>
            <a:endParaRPr lang="en-AU" sz="2500" dirty="0">
              <a:solidFill>
                <a:schemeClr val="tx1">
                  <a:lumMod val="75000"/>
                  <a:lumOff val="25000"/>
                </a:schemeClr>
              </a:solidFill>
            </a:endParaRPr>
          </a:p>
          <a:p>
            <a:r>
              <a:rPr lang="en-AU" sz="2500" dirty="0">
                <a:solidFill>
                  <a:schemeClr val="tx1">
                    <a:lumMod val="75000"/>
                    <a:lumOff val="25000"/>
                  </a:schemeClr>
                </a:solidFill>
              </a:rPr>
              <a:t>BAYANGKAN JIKA OPERATOR DAN KSM DIBAYAR DENGAN LAYAK ATAS WAKTU DAN UPAYA MEREKA – BETAPA BAIKNYA HAL INI!</a:t>
            </a:r>
          </a:p>
        </p:txBody>
      </p:sp>
    </p:spTree>
    <p:extLst>
      <p:ext uri="{BB962C8B-B14F-4D97-AF65-F5344CB8AC3E}">
        <p14:creationId xmlns:p14="http://schemas.microsoft.com/office/powerpoint/2010/main" val="4018364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a:solidFill>
                    <a:srgbClr val="B1005D"/>
                  </a:solidFill>
                </a:rPr>
                <a:t>DISKUSI</a:t>
              </a:r>
            </a:p>
          </p:txBody>
        </p:sp>
      </p:grpSp>
      <p:sp>
        <p:nvSpPr>
          <p:cNvPr id="2" name="TextBox 1"/>
          <p:cNvSpPr txBox="1"/>
          <p:nvPr/>
        </p:nvSpPr>
        <p:spPr>
          <a:xfrm>
            <a:off x="319042" y="1211714"/>
            <a:ext cx="10022312" cy="5414470"/>
          </a:xfrm>
          <a:prstGeom prst="rect">
            <a:avLst/>
          </a:prstGeom>
          <a:noFill/>
        </p:spPr>
        <p:txBody>
          <a:bodyPr wrap="square" lIns="104306" tIns="52153" rIns="104306" bIns="52153" rtlCol="0">
            <a:spAutoFit/>
          </a:bodyPr>
          <a:lstStyle/>
          <a:p>
            <a:r>
              <a:rPr lang="en-AU" sz="2300" dirty="0" err="1">
                <a:solidFill>
                  <a:srgbClr val="404040"/>
                </a:solidFill>
              </a:rPr>
              <a:t>Bagi</a:t>
            </a:r>
            <a:r>
              <a:rPr lang="en-AU" sz="2300" dirty="0">
                <a:solidFill>
                  <a:srgbClr val="404040"/>
                </a:solidFill>
              </a:rPr>
              <a:t> KSM yang </a:t>
            </a:r>
            <a:r>
              <a:rPr lang="en-AU" sz="2300" dirty="0" err="1">
                <a:solidFill>
                  <a:srgbClr val="404040"/>
                </a:solidFill>
              </a:rPr>
              <a:t>mengalami</a:t>
            </a:r>
            <a:r>
              <a:rPr lang="en-AU" sz="2300" dirty="0">
                <a:solidFill>
                  <a:srgbClr val="404040"/>
                </a:solidFill>
              </a:rPr>
              <a:t> </a:t>
            </a:r>
            <a:r>
              <a:rPr lang="en-AU" sz="2300" dirty="0" err="1">
                <a:solidFill>
                  <a:srgbClr val="404040"/>
                </a:solidFill>
              </a:rPr>
              <a:t>masalah</a:t>
            </a:r>
            <a:r>
              <a:rPr lang="en-AU" sz="2300" dirty="0">
                <a:solidFill>
                  <a:srgbClr val="404040"/>
                </a:solidFill>
              </a:rPr>
              <a:t> </a:t>
            </a:r>
            <a:r>
              <a:rPr lang="en-AU" sz="2300" dirty="0" err="1">
                <a:solidFill>
                  <a:srgbClr val="404040"/>
                </a:solidFill>
              </a:rPr>
              <a:t>keuangan</a:t>
            </a:r>
            <a:r>
              <a:rPr lang="en-AU" sz="2300" dirty="0">
                <a:solidFill>
                  <a:srgbClr val="404040"/>
                </a:solidFill>
              </a:rPr>
              <a:t>, </a:t>
            </a:r>
            <a:r>
              <a:rPr lang="en-AU" sz="2300" dirty="0" err="1">
                <a:solidFill>
                  <a:srgbClr val="404040"/>
                </a:solidFill>
              </a:rPr>
              <a:t>menurut</a:t>
            </a:r>
            <a:r>
              <a:rPr lang="en-AU" sz="2300" dirty="0">
                <a:solidFill>
                  <a:srgbClr val="404040"/>
                </a:solidFill>
              </a:rPr>
              <a:t> </a:t>
            </a:r>
            <a:r>
              <a:rPr lang="en-AU" sz="2300" dirty="0" err="1">
                <a:solidFill>
                  <a:srgbClr val="404040"/>
                </a:solidFill>
              </a:rPr>
              <a:t>anda</a:t>
            </a:r>
            <a:r>
              <a:rPr lang="en-AU" sz="2300" dirty="0">
                <a:solidFill>
                  <a:srgbClr val="404040"/>
                </a:solidFill>
              </a:rPr>
              <a:t> </a:t>
            </a:r>
            <a:r>
              <a:rPr lang="en-AU" sz="2300" dirty="0" err="1">
                <a:solidFill>
                  <a:srgbClr val="404040"/>
                </a:solidFill>
              </a:rPr>
              <a:t>pilihan</a:t>
            </a:r>
            <a:r>
              <a:rPr lang="en-AU" sz="2300" dirty="0">
                <a:solidFill>
                  <a:srgbClr val="404040"/>
                </a:solidFill>
              </a:rPr>
              <a:t> </a:t>
            </a:r>
            <a:r>
              <a:rPr lang="en-AU" sz="2300" dirty="0" err="1">
                <a:solidFill>
                  <a:srgbClr val="404040"/>
                </a:solidFill>
              </a:rPr>
              <a:t>apa</a:t>
            </a:r>
            <a:r>
              <a:rPr lang="en-AU" sz="2300" dirty="0">
                <a:solidFill>
                  <a:srgbClr val="404040"/>
                </a:solidFill>
              </a:rPr>
              <a:t> yang paling </a:t>
            </a:r>
            <a:r>
              <a:rPr lang="en-AU" sz="2300" dirty="0" err="1">
                <a:solidFill>
                  <a:srgbClr val="404040"/>
                </a:solidFill>
              </a:rPr>
              <a:t>baik</a:t>
            </a:r>
            <a:r>
              <a:rPr lang="en-AU" sz="2300" dirty="0">
                <a:solidFill>
                  <a:srgbClr val="404040"/>
                </a:solidFill>
              </a:rPr>
              <a:t> </a:t>
            </a:r>
            <a:r>
              <a:rPr lang="en-AU" sz="2300" dirty="0" err="1">
                <a:solidFill>
                  <a:srgbClr val="404040"/>
                </a:solidFill>
              </a:rPr>
              <a:t>untuk</a:t>
            </a:r>
            <a:r>
              <a:rPr lang="en-AU" sz="2300" dirty="0">
                <a:solidFill>
                  <a:srgbClr val="404040"/>
                </a:solidFill>
              </a:rPr>
              <a:t> </a:t>
            </a:r>
            <a:r>
              <a:rPr lang="en-AU" sz="2300" dirty="0" err="1">
                <a:solidFill>
                  <a:srgbClr val="404040"/>
                </a:solidFill>
              </a:rPr>
              <a:t>membantu</a:t>
            </a:r>
            <a:r>
              <a:rPr lang="en-AU" sz="2300" dirty="0">
                <a:solidFill>
                  <a:srgbClr val="404040"/>
                </a:solidFill>
              </a:rPr>
              <a:t> </a:t>
            </a:r>
            <a:r>
              <a:rPr lang="en-AU" sz="2300" dirty="0" err="1">
                <a:solidFill>
                  <a:srgbClr val="404040"/>
                </a:solidFill>
              </a:rPr>
              <a:t>mereka</a:t>
            </a:r>
            <a:r>
              <a:rPr lang="en-AU" sz="2300" dirty="0">
                <a:solidFill>
                  <a:srgbClr val="404040"/>
                </a:solidFill>
              </a:rPr>
              <a:t> </a:t>
            </a:r>
            <a:r>
              <a:rPr lang="en-AU" sz="2300" dirty="0" err="1">
                <a:solidFill>
                  <a:srgbClr val="404040"/>
                </a:solidFill>
              </a:rPr>
              <a:t>meningkatkan</a:t>
            </a:r>
            <a:r>
              <a:rPr lang="en-AU" sz="2300" dirty="0">
                <a:solidFill>
                  <a:srgbClr val="404040"/>
                </a:solidFill>
              </a:rPr>
              <a:t> </a:t>
            </a:r>
            <a:r>
              <a:rPr lang="en-AU" sz="2300" dirty="0" err="1">
                <a:solidFill>
                  <a:srgbClr val="404040"/>
                </a:solidFill>
              </a:rPr>
              <a:t>pemasukan</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mengapa</a:t>
            </a:r>
            <a:r>
              <a:rPr lang="en-AU" sz="2300" dirty="0">
                <a:solidFill>
                  <a:srgbClr val="404040"/>
                </a:solidFill>
              </a:rPr>
              <a:t>?</a:t>
            </a:r>
          </a:p>
          <a:p>
            <a:endParaRPr lang="en-AU" sz="2300" dirty="0">
              <a:solidFill>
                <a:srgbClr val="404040"/>
              </a:solidFill>
            </a:endParaRPr>
          </a:p>
          <a:p>
            <a:r>
              <a:rPr lang="en-AU" sz="2300" b="1" dirty="0">
                <a:solidFill>
                  <a:srgbClr val="404040"/>
                </a:solidFill>
              </a:rPr>
              <a:t>KEWENANGAN DALAM PENGUMPULAN IURAN</a:t>
            </a:r>
          </a:p>
          <a:p>
            <a:pPr marL="651910" indent="-651910">
              <a:buFont typeface="Wingdings" charset="2"/>
              <a:buChar char="q"/>
            </a:pPr>
            <a:r>
              <a:rPr lang="en-AU" sz="2300" dirty="0" err="1">
                <a:solidFill>
                  <a:srgbClr val="404040"/>
                </a:solidFill>
              </a:rPr>
              <a:t>Pengumpulan</a:t>
            </a:r>
            <a:r>
              <a:rPr lang="en-AU" sz="2300" dirty="0">
                <a:solidFill>
                  <a:srgbClr val="404040"/>
                </a:solidFill>
              </a:rPr>
              <a:t> </a:t>
            </a:r>
            <a:r>
              <a:rPr lang="en-AU" sz="2300" dirty="0" err="1">
                <a:solidFill>
                  <a:srgbClr val="404040"/>
                </a:solidFill>
              </a:rPr>
              <a:t>oleh</a:t>
            </a:r>
            <a:r>
              <a:rPr lang="en-AU" sz="2300" dirty="0">
                <a:solidFill>
                  <a:srgbClr val="404040"/>
                </a:solidFill>
              </a:rPr>
              <a:t> </a:t>
            </a:r>
            <a:r>
              <a:rPr lang="en-AU" sz="2300" dirty="0" err="1">
                <a:solidFill>
                  <a:srgbClr val="404040"/>
                </a:solidFill>
              </a:rPr>
              <a:t>seseorang</a:t>
            </a:r>
            <a:r>
              <a:rPr lang="en-AU" sz="2300" dirty="0">
                <a:solidFill>
                  <a:srgbClr val="404040"/>
                </a:solidFill>
              </a:rPr>
              <a:t> yang </a:t>
            </a:r>
            <a:r>
              <a:rPr lang="en-AU" sz="2300" dirty="0" err="1">
                <a:solidFill>
                  <a:srgbClr val="404040"/>
                </a:solidFill>
              </a:rPr>
              <a:t>berwenang</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berseragam</a:t>
            </a:r>
            <a:r>
              <a:rPr lang="en-AU" sz="2300" dirty="0">
                <a:solidFill>
                  <a:srgbClr val="404040"/>
                </a:solidFill>
              </a:rPr>
              <a:t> – </a:t>
            </a:r>
            <a:r>
              <a:rPr lang="en-AU" sz="2300" dirty="0" err="1">
                <a:solidFill>
                  <a:srgbClr val="404040"/>
                </a:solidFill>
              </a:rPr>
              <a:t>siapa</a:t>
            </a:r>
            <a:r>
              <a:rPr lang="en-AU" sz="2300" dirty="0">
                <a:solidFill>
                  <a:srgbClr val="404040"/>
                </a:solidFill>
              </a:rPr>
              <a:t>?</a:t>
            </a:r>
          </a:p>
          <a:p>
            <a:pPr marL="651910" indent="-651910">
              <a:buFont typeface="Wingdings" charset="2"/>
              <a:buChar char="q"/>
            </a:pPr>
            <a:r>
              <a:rPr lang="en-AU" sz="2300" dirty="0" err="1">
                <a:solidFill>
                  <a:srgbClr val="404040"/>
                </a:solidFill>
              </a:rPr>
              <a:t>Iuran</a:t>
            </a:r>
            <a:r>
              <a:rPr lang="en-AU" sz="2300" dirty="0">
                <a:solidFill>
                  <a:srgbClr val="404040"/>
                </a:solidFill>
              </a:rPr>
              <a:t> </a:t>
            </a:r>
            <a:r>
              <a:rPr lang="en-AU" sz="2300" dirty="0" err="1">
                <a:solidFill>
                  <a:srgbClr val="404040"/>
                </a:solidFill>
              </a:rPr>
              <a:t>digabungkan</a:t>
            </a:r>
            <a:r>
              <a:rPr lang="en-AU" sz="2300" dirty="0">
                <a:solidFill>
                  <a:srgbClr val="404040"/>
                </a:solidFill>
              </a:rPr>
              <a:t> </a:t>
            </a:r>
            <a:r>
              <a:rPr lang="en-AU" sz="2300" dirty="0" err="1">
                <a:solidFill>
                  <a:srgbClr val="404040"/>
                </a:solidFill>
              </a:rPr>
              <a:t>dengan</a:t>
            </a:r>
            <a:r>
              <a:rPr lang="en-AU" sz="2300" dirty="0">
                <a:solidFill>
                  <a:srgbClr val="404040"/>
                </a:solidFill>
              </a:rPr>
              <a:t> </a:t>
            </a:r>
            <a:r>
              <a:rPr lang="en-AU" sz="2300" dirty="0" err="1">
                <a:solidFill>
                  <a:srgbClr val="404040"/>
                </a:solidFill>
              </a:rPr>
              <a:t>tagihan</a:t>
            </a:r>
            <a:r>
              <a:rPr lang="en-AU" sz="2300" dirty="0">
                <a:solidFill>
                  <a:srgbClr val="404040"/>
                </a:solidFill>
              </a:rPr>
              <a:t> </a:t>
            </a:r>
            <a:r>
              <a:rPr lang="en-AU" sz="2300" dirty="0" err="1">
                <a:solidFill>
                  <a:srgbClr val="404040"/>
                </a:solidFill>
              </a:rPr>
              <a:t>lainnya</a:t>
            </a:r>
            <a:r>
              <a:rPr lang="en-AU" sz="2300" dirty="0">
                <a:solidFill>
                  <a:srgbClr val="404040"/>
                </a:solidFill>
              </a:rPr>
              <a:t> (</a:t>
            </a:r>
            <a:r>
              <a:rPr lang="en-AU" sz="2300" dirty="0" err="1">
                <a:solidFill>
                  <a:srgbClr val="404040"/>
                </a:solidFill>
              </a:rPr>
              <a:t>misalnya</a:t>
            </a:r>
            <a:r>
              <a:rPr lang="en-AU" sz="2300" dirty="0">
                <a:solidFill>
                  <a:srgbClr val="404040"/>
                </a:solidFill>
              </a:rPr>
              <a:t> </a:t>
            </a:r>
            <a:r>
              <a:rPr lang="en-AU" sz="2300" dirty="0" err="1">
                <a:solidFill>
                  <a:srgbClr val="404040"/>
                </a:solidFill>
              </a:rPr>
              <a:t>listrik</a:t>
            </a:r>
            <a:r>
              <a:rPr lang="en-AU" sz="2300" dirty="0">
                <a:solidFill>
                  <a:srgbClr val="404040"/>
                </a:solidFill>
              </a:rPr>
              <a:t> </a:t>
            </a:r>
            <a:r>
              <a:rPr lang="en-AU" sz="2300" dirty="0" err="1">
                <a:solidFill>
                  <a:srgbClr val="404040"/>
                </a:solidFill>
              </a:rPr>
              <a:t>atau</a:t>
            </a:r>
            <a:r>
              <a:rPr lang="en-AU" sz="2300" dirty="0">
                <a:solidFill>
                  <a:srgbClr val="404040"/>
                </a:solidFill>
              </a:rPr>
              <a:t> air)</a:t>
            </a:r>
          </a:p>
          <a:p>
            <a:pPr marL="651910" indent="-651910">
              <a:buFont typeface="Wingdings" charset="2"/>
              <a:buChar char="q"/>
            </a:pPr>
            <a:r>
              <a:rPr lang="en-AU" sz="2300" dirty="0" err="1">
                <a:solidFill>
                  <a:srgbClr val="404040"/>
                </a:solidFill>
              </a:rPr>
              <a:t>Iuran</a:t>
            </a:r>
            <a:r>
              <a:rPr lang="en-AU" sz="2300" dirty="0">
                <a:solidFill>
                  <a:srgbClr val="404040"/>
                </a:solidFill>
              </a:rPr>
              <a:t> </a:t>
            </a:r>
            <a:r>
              <a:rPr lang="en-AU" sz="2300" dirty="0" err="1">
                <a:solidFill>
                  <a:srgbClr val="404040"/>
                </a:solidFill>
              </a:rPr>
              <a:t>dikirimkan</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diterima</a:t>
            </a:r>
            <a:r>
              <a:rPr lang="en-AU" sz="2300" dirty="0">
                <a:solidFill>
                  <a:srgbClr val="404040"/>
                </a:solidFill>
              </a:rPr>
              <a:t> </a:t>
            </a:r>
            <a:r>
              <a:rPr lang="en-AU" sz="2300" dirty="0" err="1">
                <a:solidFill>
                  <a:srgbClr val="404040"/>
                </a:solidFill>
              </a:rPr>
              <a:t>secara</a:t>
            </a:r>
            <a:r>
              <a:rPr lang="en-AU" sz="2300" dirty="0">
                <a:solidFill>
                  <a:srgbClr val="404040"/>
                </a:solidFill>
              </a:rPr>
              <a:t> </a:t>
            </a:r>
            <a:r>
              <a:rPr lang="en-AU" sz="2300" dirty="0" err="1">
                <a:solidFill>
                  <a:srgbClr val="404040"/>
                </a:solidFill>
              </a:rPr>
              <a:t>elektronik</a:t>
            </a:r>
            <a:r>
              <a:rPr lang="en-AU" sz="2300" dirty="0">
                <a:solidFill>
                  <a:srgbClr val="404040"/>
                </a:solidFill>
              </a:rPr>
              <a:t> (</a:t>
            </a:r>
            <a:r>
              <a:rPr lang="en-AU" sz="2300" dirty="0" err="1">
                <a:solidFill>
                  <a:srgbClr val="404040"/>
                </a:solidFill>
              </a:rPr>
              <a:t>misalnya</a:t>
            </a:r>
            <a:r>
              <a:rPr lang="en-AU" sz="2300" dirty="0">
                <a:solidFill>
                  <a:srgbClr val="404040"/>
                </a:solidFill>
              </a:rPr>
              <a:t> </a:t>
            </a:r>
            <a:r>
              <a:rPr lang="en-AU" sz="2300" dirty="0" err="1">
                <a:solidFill>
                  <a:srgbClr val="404040"/>
                </a:solidFill>
              </a:rPr>
              <a:t>melalui</a:t>
            </a:r>
            <a:r>
              <a:rPr lang="en-AU" sz="2300" dirty="0">
                <a:solidFill>
                  <a:srgbClr val="404040"/>
                </a:solidFill>
              </a:rPr>
              <a:t> </a:t>
            </a:r>
            <a:r>
              <a:rPr lang="en-AU" sz="2300" dirty="0" err="1">
                <a:solidFill>
                  <a:srgbClr val="404040"/>
                </a:solidFill>
              </a:rPr>
              <a:t>aplikasi</a:t>
            </a:r>
            <a:r>
              <a:rPr lang="en-AU" sz="2300" dirty="0">
                <a:solidFill>
                  <a:srgbClr val="404040"/>
                </a:solidFill>
              </a:rPr>
              <a:t>)</a:t>
            </a:r>
          </a:p>
          <a:p>
            <a:pPr marL="651910" indent="-651910">
              <a:buFont typeface="Wingdings" charset="2"/>
              <a:buChar char="q"/>
            </a:pPr>
            <a:r>
              <a:rPr lang="en-AU" sz="2300" dirty="0" err="1">
                <a:solidFill>
                  <a:srgbClr val="404040"/>
                </a:solidFill>
              </a:rPr>
              <a:t>Membayar</a:t>
            </a:r>
            <a:r>
              <a:rPr lang="en-AU" sz="2300" dirty="0">
                <a:solidFill>
                  <a:srgbClr val="404040"/>
                </a:solidFill>
              </a:rPr>
              <a:t> </a:t>
            </a:r>
            <a:r>
              <a:rPr lang="en-AU" sz="2300" dirty="0" err="1">
                <a:solidFill>
                  <a:srgbClr val="404040"/>
                </a:solidFill>
              </a:rPr>
              <a:t>dengan</a:t>
            </a:r>
            <a:r>
              <a:rPr lang="en-AU" sz="2300" dirty="0">
                <a:solidFill>
                  <a:srgbClr val="404040"/>
                </a:solidFill>
              </a:rPr>
              <a:t> </a:t>
            </a:r>
            <a:r>
              <a:rPr lang="en-AU" sz="2300" dirty="0" err="1">
                <a:solidFill>
                  <a:srgbClr val="404040"/>
                </a:solidFill>
              </a:rPr>
              <a:t>pulsa</a:t>
            </a:r>
            <a:r>
              <a:rPr lang="en-AU" sz="2300" dirty="0">
                <a:solidFill>
                  <a:srgbClr val="404040"/>
                </a:solidFill>
              </a:rPr>
              <a:t> </a:t>
            </a:r>
            <a:r>
              <a:rPr lang="en-AU" sz="2300" dirty="0" err="1">
                <a:solidFill>
                  <a:srgbClr val="404040"/>
                </a:solidFill>
              </a:rPr>
              <a:t>telepon</a:t>
            </a:r>
            <a:endParaRPr lang="en-AU" sz="2300" dirty="0">
              <a:solidFill>
                <a:srgbClr val="404040"/>
              </a:solidFill>
            </a:endParaRPr>
          </a:p>
          <a:p>
            <a:pPr marL="651910" indent="-651910">
              <a:buFont typeface="Wingdings" charset="2"/>
              <a:buChar char="q"/>
            </a:pPr>
            <a:r>
              <a:rPr lang="en-AU" sz="2300" dirty="0" err="1">
                <a:solidFill>
                  <a:srgbClr val="404040"/>
                </a:solidFill>
              </a:rPr>
              <a:t>Membayar</a:t>
            </a:r>
            <a:r>
              <a:rPr lang="en-AU" sz="2300" dirty="0">
                <a:solidFill>
                  <a:srgbClr val="404040"/>
                </a:solidFill>
              </a:rPr>
              <a:t> di </a:t>
            </a:r>
            <a:r>
              <a:rPr lang="en-AU" sz="2300" dirty="0" err="1">
                <a:solidFill>
                  <a:srgbClr val="404040"/>
                </a:solidFill>
              </a:rPr>
              <a:t>titik-titik</a:t>
            </a:r>
            <a:r>
              <a:rPr lang="en-AU" sz="2300" dirty="0">
                <a:solidFill>
                  <a:srgbClr val="404040"/>
                </a:solidFill>
              </a:rPr>
              <a:t> </a:t>
            </a:r>
            <a:r>
              <a:rPr lang="en-AU" sz="2300" dirty="0" err="1">
                <a:solidFill>
                  <a:srgbClr val="404040"/>
                </a:solidFill>
              </a:rPr>
              <a:t>pembayaran</a:t>
            </a:r>
            <a:endParaRPr lang="en-AU" sz="2300" dirty="0">
              <a:solidFill>
                <a:srgbClr val="404040"/>
              </a:solidFill>
            </a:endParaRPr>
          </a:p>
          <a:p>
            <a:pPr marL="651910" indent="-651910">
              <a:buFont typeface="Wingdings" charset="2"/>
              <a:buChar char="q"/>
            </a:pPr>
            <a:r>
              <a:rPr lang="en-AU" sz="2300" dirty="0" err="1">
                <a:solidFill>
                  <a:srgbClr val="404040"/>
                </a:solidFill>
              </a:rPr>
              <a:t>Lainnya</a:t>
            </a:r>
            <a:r>
              <a:rPr lang="en-AU" sz="2300" dirty="0">
                <a:solidFill>
                  <a:srgbClr val="404040"/>
                </a:solidFill>
              </a:rPr>
              <a:t>? (</a:t>
            </a:r>
            <a:r>
              <a:rPr lang="en-AU" sz="2300" dirty="0" err="1">
                <a:solidFill>
                  <a:srgbClr val="404040"/>
                </a:solidFill>
              </a:rPr>
              <a:t>Apa</a:t>
            </a:r>
            <a:r>
              <a:rPr lang="en-AU" sz="2300" dirty="0">
                <a:solidFill>
                  <a:srgbClr val="404040"/>
                </a:solidFill>
              </a:rPr>
              <a:t> </a:t>
            </a:r>
            <a:r>
              <a:rPr lang="en-AU" sz="2300" dirty="0" err="1">
                <a:solidFill>
                  <a:srgbClr val="404040"/>
                </a:solidFill>
              </a:rPr>
              <a:t>gagasan</a:t>
            </a:r>
            <a:r>
              <a:rPr lang="en-AU" sz="2300" dirty="0">
                <a:solidFill>
                  <a:srgbClr val="404040"/>
                </a:solidFill>
              </a:rPr>
              <a:t> </a:t>
            </a:r>
            <a:r>
              <a:rPr lang="en-AU" sz="2300" dirty="0" err="1">
                <a:solidFill>
                  <a:srgbClr val="404040"/>
                </a:solidFill>
              </a:rPr>
              <a:t>Anda</a:t>
            </a:r>
            <a:r>
              <a:rPr lang="en-AU" sz="2300" dirty="0">
                <a:solidFill>
                  <a:srgbClr val="404040"/>
                </a:solidFill>
              </a:rPr>
              <a:t>?)</a:t>
            </a:r>
          </a:p>
          <a:p>
            <a:endParaRPr lang="en-AU" sz="2300" dirty="0">
              <a:solidFill>
                <a:srgbClr val="404040"/>
              </a:solidFill>
            </a:endParaRPr>
          </a:p>
          <a:p>
            <a:r>
              <a:rPr lang="en-AU" sz="2300" b="1" dirty="0">
                <a:solidFill>
                  <a:srgbClr val="404040"/>
                </a:solidFill>
              </a:rPr>
              <a:t>KEWENANGAN DALAM MENETAPKAN BESARAN IURAN</a:t>
            </a:r>
          </a:p>
          <a:p>
            <a:pPr marL="651910" indent="-651910">
              <a:buFont typeface="Wingdings" charset="2"/>
              <a:buChar char="q"/>
            </a:pPr>
            <a:r>
              <a:rPr lang="en-AU" sz="2300" dirty="0" err="1">
                <a:solidFill>
                  <a:srgbClr val="404040"/>
                </a:solidFill>
              </a:rPr>
              <a:t>Ketua</a:t>
            </a:r>
            <a:r>
              <a:rPr lang="en-AU" sz="2300" dirty="0">
                <a:solidFill>
                  <a:srgbClr val="404040"/>
                </a:solidFill>
              </a:rPr>
              <a:t> RT, </a:t>
            </a:r>
            <a:r>
              <a:rPr lang="en-AU" sz="2300" dirty="0" err="1">
                <a:solidFill>
                  <a:srgbClr val="404040"/>
                </a:solidFill>
              </a:rPr>
              <a:t>kepala</a:t>
            </a:r>
            <a:r>
              <a:rPr lang="en-AU" sz="2300" dirty="0">
                <a:solidFill>
                  <a:srgbClr val="404040"/>
                </a:solidFill>
              </a:rPr>
              <a:t> </a:t>
            </a:r>
            <a:r>
              <a:rPr lang="en-AU" sz="2300" dirty="0" err="1">
                <a:solidFill>
                  <a:srgbClr val="404040"/>
                </a:solidFill>
              </a:rPr>
              <a:t>desa</a:t>
            </a:r>
            <a:r>
              <a:rPr lang="en-AU" sz="2300" dirty="0">
                <a:solidFill>
                  <a:srgbClr val="404040"/>
                </a:solidFill>
              </a:rPr>
              <a:t>, </a:t>
            </a:r>
            <a:r>
              <a:rPr lang="en-AU" sz="2300" dirty="0" err="1">
                <a:solidFill>
                  <a:srgbClr val="404040"/>
                </a:solidFill>
              </a:rPr>
              <a:t>atau</a:t>
            </a:r>
            <a:r>
              <a:rPr lang="en-AU" sz="2300" dirty="0">
                <a:solidFill>
                  <a:srgbClr val="404040"/>
                </a:solidFill>
              </a:rPr>
              <a:t> DPRD, </a:t>
            </a:r>
            <a:r>
              <a:rPr lang="en-AU" sz="2300" dirty="0" err="1">
                <a:solidFill>
                  <a:srgbClr val="404040"/>
                </a:solidFill>
              </a:rPr>
              <a:t>atau</a:t>
            </a:r>
            <a:r>
              <a:rPr lang="en-AU" sz="2300" dirty="0">
                <a:solidFill>
                  <a:srgbClr val="404040"/>
                </a:solidFill>
              </a:rPr>
              <a:t> </a:t>
            </a:r>
            <a:r>
              <a:rPr lang="en-AU" sz="2300" dirty="0" err="1">
                <a:solidFill>
                  <a:srgbClr val="404040"/>
                </a:solidFill>
              </a:rPr>
              <a:t>walikota</a:t>
            </a:r>
            <a:r>
              <a:rPr lang="en-AU" sz="2300" dirty="0">
                <a:solidFill>
                  <a:srgbClr val="404040"/>
                </a:solidFill>
              </a:rPr>
              <a:t> </a:t>
            </a:r>
            <a:r>
              <a:rPr lang="en-AU" sz="2300" dirty="0" err="1">
                <a:solidFill>
                  <a:srgbClr val="404040"/>
                </a:solidFill>
              </a:rPr>
              <a:t>menetapkan</a:t>
            </a:r>
            <a:r>
              <a:rPr lang="en-AU" sz="2300" dirty="0">
                <a:solidFill>
                  <a:srgbClr val="404040"/>
                </a:solidFill>
              </a:rPr>
              <a:t> </a:t>
            </a:r>
            <a:r>
              <a:rPr lang="en-AU" sz="2300" dirty="0" err="1">
                <a:solidFill>
                  <a:srgbClr val="404040"/>
                </a:solidFill>
              </a:rPr>
              <a:t>iuran</a:t>
            </a:r>
            <a:r>
              <a:rPr lang="en-AU" sz="2300" dirty="0">
                <a:solidFill>
                  <a:srgbClr val="404040"/>
                </a:solidFill>
              </a:rPr>
              <a:t> </a:t>
            </a:r>
            <a:r>
              <a:rPr lang="en-AU" sz="2300" dirty="0" err="1">
                <a:solidFill>
                  <a:srgbClr val="404040"/>
                </a:solidFill>
              </a:rPr>
              <a:t>dalam</a:t>
            </a:r>
            <a:r>
              <a:rPr lang="en-AU" sz="2300" dirty="0">
                <a:solidFill>
                  <a:srgbClr val="404040"/>
                </a:solidFill>
              </a:rPr>
              <a:t> </a:t>
            </a:r>
            <a:r>
              <a:rPr lang="en-AU" sz="2300" dirty="0" err="1">
                <a:solidFill>
                  <a:srgbClr val="404040"/>
                </a:solidFill>
              </a:rPr>
              <a:t>peraturan</a:t>
            </a:r>
            <a:r>
              <a:rPr lang="en-AU" sz="2300" dirty="0">
                <a:solidFill>
                  <a:srgbClr val="404040"/>
                </a:solidFill>
              </a:rPr>
              <a:t> </a:t>
            </a:r>
            <a:r>
              <a:rPr lang="en-AU" sz="2300" dirty="0" err="1">
                <a:solidFill>
                  <a:srgbClr val="404040"/>
                </a:solidFill>
              </a:rPr>
              <a:t>lokal</a:t>
            </a:r>
            <a:r>
              <a:rPr lang="en-AU" sz="2300" dirty="0">
                <a:solidFill>
                  <a:srgbClr val="404040"/>
                </a:solidFill>
              </a:rPr>
              <a:t>?</a:t>
            </a:r>
          </a:p>
          <a:p>
            <a:pPr marL="651910" indent="-651910">
              <a:buFont typeface="Wingdings" charset="2"/>
              <a:buChar char="q"/>
            </a:pPr>
            <a:r>
              <a:rPr lang="en-AU" sz="2300" dirty="0" err="1">
                <a:solidFill>
                  <a:srgbClr val="404040"/>
                </a:solidFill>
              </a:rPr>
              <a:t>Lainnya</a:t>
            </a:r>
            <a:r>
              <a:rPr lang="en-AU" sz="2300" dirty="0">
                <a:solidFill>
                  <a:srgbClr val="404040"/>
                </a:solidFill>
              </a:rPr>
              <a:t>? (</a:t>
            </a:r>
            <a:r>
              <a:rPr lang="en-AU" sz="2300" dirty="0" err="1">
                <a:solidFill>
                  <a:srgbClr val="404040"/>
                </a:solidFill>
              </a:rPr>
              <a:t>Apa</a:t>
            </a:r>
            <a:r>
              <a:rPr lang="en-AU" sz="2300" dirty="0">
                <a:solidFill>
                  <a:srgbClr val="404040"/>
                </a:solidFill>
              </a:rPr>
              <a:t> </a:t>
            </a:r>
            <a:r>
              <a:rPr lang="en-AU" sz="2300" dirty="0" err="1">
                <a:solidFill>
                  <a:srgbClr val="404040"/>
                </a:solidFill>
              </a:rPr>
              <a:t>gagasan</a:t>
            </a:r>
            <a:r>
              <a:rPr lang="en-AU" sz="2300" dirty="0">
                <a:solidFill>
                  <a:srgbClr val="404040"/>
                </a:solidFill>
              </a:rPr>
              <a:t> </a:t>
            </a:r>
            <a:r>
              <a:rPr lang="en-AU" sz="2300" dirty="0" err="1">
                <a:solidFill>
                  <a:srgbClr val="404040"/>
                </a:solidFill>
              </a:rPr>
              <a:t>Anda</a:t>
            </a:r>
            <a:r>
              <a:rPr lang="en-AU" sz="2300" dirty="0">
                <a:solidFill>
                  <a:srgbClr val="404040"/>
                </a:solidFill>
              </a:rPr>
              <a:t>?)</a:t>
            </a:r>
          </a:p>
        </p:txBody>
      </p:sp>
    </p:spTree>
    <p:extLst>
      <p:ext uri="{BB962C8B-B14F-4D97-AF65-F5344CB8AC3E}">
        <p14:creationId xmlns:p14="http://schemas.microsoft.com/office/powerpoint/2010/main" val="4289898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a:solidFill>
                    <a:srgbClr val="B1005D"/>
                  </a:solidFill>
                </a:rPr>
                <a:t>LAPORAN BALIK</a:t>
              </a:r>
            </a:p>
          </p:txBody>
        </p:sp>
      </p:grpSp>
      <p:sp>
        <p:nvSpPr>
          <p:cNvPr id="2" name="TextBox 1"/>
          <p:cNvSpPr txBox="1"/>
          <p:nvPr/>
        </p:nvSpPr>
        <p:spPr>
          <a:xfrm>
            <a:off x="319042" y="1211714"/>
            <a:ext cx="10022312" cy="5768413"/>
          </a:xfrm>
          <a:prstGeom prst="rect">
            <a:avLst/>
          </a:prstGeom>
          <a:noFill/>
        </p:spPr>
        <p:txBody>
          <a:bodyPr wrap="square" lIns="104306" tIns="52153" rIns="104306" bIns="52153" rtlCol="0">
            <a:spAutoFit/>
          </a:bodyPr>
          <a:lstStyle/>
          <a:p>
            <a:r>
              <a:rPr lang="en-AU" sz="2300" b="1" dirty="0" err="1">
                <a:solidFill>
                  <a:srgbClr val="B1005D"/>
                </a:solidFill>
              </a:rPr>
              <a:t>Menurut</a:t>
            </a:r>
            <a:r>
              <a:rPr lang="en-AU" sz="2300" b="1" dirty="0">
                <a:solidFill>
                  <a:srgbClr val="B1005D"/>
                </a:solidFill>
              </a:rPr>
              <a:t> </a:t>
            </a:r>
            <a:r>
              <a:rPr lang="en-AU" sz="2300" b="1" dirty="0" err="1">
                <a:solidFill>
                  <a:srgbClr val="B1005D"/>
                </a:solidFill>
              </a:rPr>
              <a:t>anda</a:t>
            </a:r>
            <a:r>
              <a:rPr lang="en-AU" sz="2300" b="1" dirty="0">
                <a:solidFill>
                  <a:srgbClr val="B1005D"/>
                </a:solidFill>
              </a:rPr>
              <a:t> </a:t>
            </a:r>
            <a:r>
              <a:rPr lang="en-AU" sz="2300" b="1" dirty="0" err="1">
                <a:solidFill>
                  <a:srgbClr val="B1005D"/>
                </a:solidFill>
              </a:rPr>
              <a:t>pilihan</a:t>
            </a:r>
            <a:r>
              <a:rPr lang="en-AU" sz="2300" b="1" dirty="0">
                <a:solidFill>
                  <a:srgbClr val="B1005D"/>
                </a:solidFill>
              </a:rPr>
              <a:t> </a:t>
            </a:r>
            <a:r>
              <a:rPr lang="en-AU" sz="2300" b="1" dirty="0" err="1">
                <a:solidFill>
                  <a:srgbClr val="B1005D"/>
                </a:solidFill>
              </a:rPr>
              <a:t>apa</a:t>
            </a:r>
            <a:r>
              <a:rPr lang="en-AU" sz="2300" b="1" dirty="0">
                <a:solidFill>
                  <a:srgbClr val="B1005D"/>
                </a:solidFill>
              </a:rPr>
              <a:t> yang </a:t>
            </a:r>
            <a:r>
              <a:rPr lang="en-AU" sz="2300" b="1" dirty="0" err="1">
                <a:solidFill>
                  <a:srgbClr val="B1005D"/>
                </a:solidFill>
              </a:rPr>
              <a:t>terbaik</a:t>
            </a:r>
            <a:r>
              <a:rPr lang="en-AU" sz="2300" b="1" dirty="0">
                <a:solidFill>
                  <a:srgbClr val="B1005D"/>
                </a:solidFill>
              </a:rPr>
              <a:t> </a:t>
            </a:r>
            <a:r>
              <a:rPr lang="en-AU" sz="2300" b="1" dirty="0" err="1">
                <a:solidFill>
                  <a:srgbClr val="B1005D"/>
                </a:solidFill>
              </a:rPr>
              <a:t>untuk</a:t>
            </a:r>
            <a:r>
              <a:rPr lang="en-AU" sz="2300" b="1" dirty="0">
                <a:solidFill>
                  <a:srgbClr val="B1005D"/>
                </a:solidFill>
              </a:rPr>
              <a:t> </a:t>
            </a:r>
            <a:r>
              <a:rPr lang="en-AU" sz="2300" b="1" dirty="0" err="1">
                <a:solidFill>
                  <a:srgbClr val="B1005D"/>
                </a:solidFill>
              </a:rPr>
              <a:t>membantu</a:t>
            </a:r>
            <a:r>
              <a:rPr lang="en-AU" sz="2300" b="1" dirty="0">
                <a:solidFill>
                  <a:srgbClr val="B1005D"/>
                </a:solidFill>
              </a:rPr>
              <a:t> KSM </a:t>
            </a:r>
            <a:r>
              <a:rPr lang="en-AU" sz="2300" b="1" dirty="0" err="1">
                <a:solidFill>
                  <a:srgbClr val="B1005D"/>
                </a:solidFill>
              </a:rPr>
              <a:t>meningkatkan</a:t>
            </a:r>
            <a:r>
              <a:rPr lang="en-AU" sz="2300" b="1" dirty="0">
                <a:solidFill>
                  <a:srgbClr val="B1005D"/>
                </a:solidFill>
              </a:rPr>
              <a:t> </a:t>
            </a:r>
            <a:r>
              <a:rPr lang="en-AU" sz="2300" b="1" dirty="0" err="1">
                <a:solidFill>
                  <a:srgbClr val="B1005D"/>
                </a:solidFill>
              </a:rPr>
              <a:t>pendapatan</a:t>
            </a:r>
            <a:r>
              <a:rPr lang="en-AU" sz="2300" b="1" dirty="0">
                <a:solidFill>
                  <a:srgbClr val="B1005D"/>
                </a:solidFill>
              </a:rPr>
              <a:t> </a:t>
            </a:r>
            <a:r>
              <a:rPr lang="en-AU" sz="2300" b="1" dirty="0" err="1">
                <a:solidFill>
                  <a:srgbClr val="B1005D"/>
                </a:solidFill>
              </a:rPr>
              <a:t>dan</a:t>
            </a:r>
            <a:r>
              <a:rPr lang="en-AU" sz="2300" b="1" dirty="0">
                <a:solidFill>
                  <a:srgbClr val="B1005D"/>
                </a:solidFill>
              </a:rPr>
              <a:t> </a:t>
            </a:r>
            <a:r>
              <a:rPr lang="en-AU" sz="2300" b="1" dirty="0" err="1">
                <a:solidFill>
                  <a:srgbClr val="B1005D"/>
                </a:solidFill>
              </a:rPr>
              <a:t>mengapa</a:t>
            </a:r>
            <a:r>
              <a:rPr lang="en-AU" sz="2300" b="1" dirty="0">
                <a:solidFill>
                  <a:srgbClr val="B1005D"/>
                </a:solidFill>
              </a:rPr>
              <a:t>?</a:t>
            </a:r>
          </a:p>
          <a:p>
            <a:endParaRPr lang="en-AU" sz="2300" dirty="0">
              <a:solidFill>
                <a:srgbClr val="404040"/>
              </a:solidFill>
            </a:endParaRPr>
          </a:p>
          <a:p>
            <a:r>
              <a:rPr lang="en-AU" sz="2300" b="1" dirty="0">
                <a:solidFill>
                  <a:srgbClr val="404040"/>
                </a:solidFill>
              </a:rPr>
              <a:t>KEWENANGAN DALAM PENGUMPULAN IURAN</a:t>
            </a:r>
          </a:p>
          <a:p>
            <a:pPr marL="651910" indent="-651910">
              <a:buFont typeface="Wingdings" charset="2"/>
              <a:buChar char="q"/>
            </a:pPr>
            <a:r>
              <a:rPr lang="en-AU" sz="2300" dirty="0" err="1">
                <a:solidFill>
                  <a:srgbClr val="404040"/>
                </a:solidFill>
              </a:rPr>
              <a:t>Pengumpulan</a:t>
            </a:r>
            <a:r>
              <a:rPr lang="en-AU" sz="2300" dirty="0">
                <a:solidFill>
                  <a:srgbClr val="404040"/>
                </a:solidFill>
              </a:rPr>
              <a:t> </a:t>
            </a:r>
            <a:r>
              <a:rPr lang="en-AU" sz="2300" dirty="0" err="1">
                <a:solidFill>
                  <a:srgbClr val="404040"/>
                </a:solidFill>
              </a:rPr>
              <a:t>oleh</a:t>
            </a:r>
            <a:r>
              <a:rPr lang="en-AU" sz="2300" dirty="0">
                <a:solidFill>
                  <a:srgbClr val="404040"/>
                </a:solidFill>
              </a:rPr>
              <a:t> </a:t>
            </a:r>
            <a:r>
              <a:rPr lang="en-AU" sz="2300" dirty="0" err="1">
                <a:solidFill>
                  <a:srgbClr val="404040"/>
                </a:solidFill>
              </a:rPr>
              <a:t>seseorang</a:t>
            </a:r>
            <a:r>
              <a:rPr lang="en-AU" sz="2300" dirty="0">
                <a:solidFill>
                  <a:srgbClr val="404040"/>
                </a:solidFill>
              </a:rPr>
              <a:t> yang </a:t>
            </a:r>
            <a:r>
              <a:rPr lang="en-AU" sz="2300" dirty="0" err="1">
                <a:solidFill>
                  <a:srgbClr val="404040"/>
                </a:solidFill>
              </a:rPr>
              <a:t>berwenang</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berseragam</a:t>
            </a:r>
            <a:r>
              <a:rPr lang="en-AU" sz="2300" dirty="0">
                <a:solidFill>
                  <a:srgbClr val="404040"/>
                </a:solidFill>
              </a:rPr>
              <a:t> – </a:t>
            </a:r>
            <a:r>
              <a:rPr lang="en-AU" sz="2300" dirty="0" err="1">
                <a:solidFill>
                  <a:srgbClr val="404040"/>
                </a:solidFill>
              </a:rPr>
              <a:t>siapa</a:t>
            </a:r>
            <a:r>
              <a:rPr lang="en-AU" sz="2300" dirty="0">
                <a:solidFill>
                  <a:srgbClr val="404040"/>
                </a:solidFill>
              </a:rPr>
              <a:t>?</a:t>
            </a:r>
          </a:p>
          <a:p>
            <a:pPr marL="651910" indent="-651910">
              <a:buFont typeface="Wingdings" charset="2"/>
              <a:buChar char="q"/>
            </a:pPr>
            <a:r>
              <a:rPr lang="en-AU" sz="2300" dirty="0" err="1">
                <a:solidFill>
                  <a:srgbClr val="404040"/>
                </a:solidFill>
              </a:rPr>
              <a:t>Iuran</a:t>
            </a:r>
            <a:r>
              <a:rPr lang="en-AU" sz="2300" dirty="0">
                <a:solidFill>
                  <a:srgbClr val="404040"/>
                </a:solidFill>
              </a:rPr>
              <a:t> </a:t>
            </a:r>
            <a:r>
              <a:rPr lang="en-AU" sz="2300" dirty="0" err="1">
                <a:solidFill>
                  <a:srgbClr val="404040"/>
                </a:solidFill>
              </a:rPr>
              <a:t>digabungkan</a:t>
            </a:r>
            <a:r>
              <a:rPr lang="en-AU" sz="2300" dirty="0">
                <a:solidFill>
                  <a:srgbClr val="404040"/>
                </a:solidFill>
              </a:rPr>
              <a:t> </a:t>
            </a:r>
            <a:r>
              <a:rPr lang="en-AU" sz="2300" dirty="0" err="1">
                <a:solidFill>
                  <a:srgbClr val="404040"/>
                </a:solidFill>
              </a:rPr>
              <a:t>dengan</a:t>
            </a:r>
            <a:r>
              <a:rPr lang="en-AU" sz="2300" dirty="0">
                <a:solidFill>
                  <a:srgbClr val="404040"/>
                </a:solidFill>
              </a:rPr>
              <a:t> </a:t>
            </a:r>
            <a:r>
              <a:rPr lang="en-AU" sz="2300" dirty="0" err="1">
                <a:solidFill>
                  <a:srgbClr val="404040"/>
                </a:solidFill>
              </a:rPr>
              <a:t>tagihan</a:t>
            </a:r>
            <a:r>
              <a:rPr lang="en-AU" sz="2300" dirty="0">
                <a:solidFill>
                  <a:srgbClr val="404040"/>
                </a:solidFill>
              </a:rPr>
              <a:t> </a:t>
            </a:r>
            <a:r>
              <a:rPr lang="en-AU" sz="2300" dirty="0" err="1">
                <a:solidFill>
                  <a:srgbClr val="404040"/>
                </a:solidFill>
              </a:rPr>
              <a:t>lainnya</a:t>
            </a:r>
            <a:r>
              <a:rPr lang="en-AU" sz="2300" dirty="0">
                <a:solidFill>
                  <a:srgbClr val="404040"/>
                </a:solidFill>
              </a:rPr>
              <a:t> (</a:t>
            </a:r>
            <a:r>
              <a:rPr lang="en-AU" sz="2300" dirty="0" err="1">
                <a:solidFill>
                  <a:srgbClr val="404040"/>
                </a:solidFill>
              </a:rPr>
              <a:t>misalnya</a:t>
            </a:r>
            <a:r>
              <a:rPr lang="en-AU" sz="2300" dirty="0">
                <a:solidFill>
                  <a:srgbClr val="404040"/>
                </a:solidFill>
              </a:rPr>
              <a:t> </a:t>
            </a:r>
            <a:r>
              <a:rPr lang="en-AU" sz="2300" dirty="0" err="1">
                <a:solidFill>
                  <a:srgbClr val="404040"/>
                </a:solidFill>
              </a:rPr>
              <a:t>listrik</a:t>
            </a:r>
            <a:r>
              <a:rPr lang="en-AU" sz="2300" dirty="0">
                <a:solidFill>
                  <a:srgbClr val="404040"/>
                </a:solidFill>
              </a:rPr>
              <a:t> </a:t>
            </a:r>
            <a:r>
              <a:rPr lang="en-AU" sz="2300" dirty="0" err="1">
                <a:solidFill>
                  <a:srgbClr val="404040"/>
                </a:solidFill>
              </a:rPr>
              <a:t>atau</a:t>
            </a:r>
            <a:r>
              <a:rPr lang="en-AU" sz="2300" dirty="0">
                <a:solidFill>
                  <a:srgbClr val="404040"/>
                </a:solidFill>
              </a:rPr>
              <a:t> air)</a:t>
            </a:r>
          </a:p>
          <a:p>
            <a:pPr marL="651910" indent="-651910">
              <a:buFont typeface="Wingdings" charset="2"/>
              <a:buChar char="q"/>
            </a:pPr>
            <a:r>
              <a:rPr lang="en-AU" sz="2300" dirty="0" err="1">
                <a:solidFill>
                  <a:srgbClr val="404040"/>
                </a:solidFill>
              </a:rPr>
              <a:t>Iuran</a:t>
            </a:r>
            <a:r>
              <a:rPr lang="en-AU" sz="2300" dirty="0">
                <a:solidFill>
                  <a:srgbClr val="404040"/>
                </a:solidFill>
              </a:rPr>
              <a:t> </a:t>
            </a:r>
            <a:r>
              <a:rPr lang="en-AU" sz="2300" dirty="0" err="1">
                <a:solidFill>
                  <a:srgbClr val="404040"/>
                </a:solidFill>
              </a:rPr>
              <a:t>dikirimkan</a:t>
            </a:r>
            <a:r>
              <a:rPr lang="en-AU" sz="2300" dirty="0">
                <a:solidFill>
                  <a:srgbClr val="404040"/>
                </a:solidFill>
              </a:rPr>
              <a:t> </a:t>
            </a:r>
            <a:r>
              <a:rPr lang="en-AU" sz="2300" dirty="0" err="1">
                <a:solidFill>
                  <a:srgbClr val="404040"/>
                </a:solidFill>
              </a:rPr>
              <a:t>dan</a:t>
            </a:r>
            <a:r>
              <a:rPr lang="en-AU" sz="2300" dirty="0">
                <a:solidFill>
                  <a:srgbClr val="404040"/>
                </a:solidFill>
              </a:rPr>
              <a:t> </a:t>
            </a:r>
            <a:r>
              <a:rPr lang="en-AU" sz="2300" dirty="0" err="1">
                <a:solidFill>
                  <a:srgbClr val="404040"/>
                </a:solidFill>
              </a:rPr>
              <a:t>diterima</a:t>
            </a:r>
            <a:r>
              <a:rPr lang="en-AU" sz="2300" dirty="0">
                <a:solidFill>
                  <a:srgbClr val="404040"/>
                </a:solidFill>
              </a:rPr>
              <a:t> </a:t>
            </a:r>
            <a:r>
              <a:rPr lang="en-AU" sz="2300" dirty="0" err="1">
                <a:solidFill>
                  <a:srgbClr val="404040"/>
                </a:solidFill>
              </a:rPr>
              <a:t>secara</a:t>
            </a:r>
            <a:r>
              <a:rPr lang="en-AU" sz="2300" dirty="0">
                <a:solidFill>
                  <a:srgbClr val="404040"/>
                </a:solidFill>
              </a:rPr>
              <a:t> </a:t>
            </a:r>
            <a:r>
              <a:rPr lang="en-AU" sz="2300" dirty="0" err="1">
                <a:solidFill>
                  <a:srgbClr val="404040"/>
                </a:solidFill>
              </a:rPr>
              <a:t>elektronik</a:t>
            </a:r>
            <a:r>
              <a:rPr lang="en-AU" sz="2300" dirty="0">
                <a:solidFill>
                  <a:srgbClr val="404040"/>
                </a:solidFill>
              </a:rPr>
              <a:t> (</a:t>
            </a:r>
            <a:r>
              <a:rPr lang="en-AU" sz="2300" dirty="0" err="1">
                <a:solidFill>
                  <a:srgbClr val="404040"/>
                </a:solidFill>
              </a:rPr>
              <a:t>misalnya</a:t>
            </a:r>
            <a:r>
              <a:rPr lang="en-AU" sz="2300" dirty="0">
                <a:solidFill>
                  <a:srgbClr val="404040"/>
                </a:solidFill>
              </a:rPr>
              <a:t> </a:t>
            </a:r>
            <a:r>
              <a:rPr lang="en-AU" sz="2300" dirty="0" err="1">
                <a:solidFill>
                  <a:srgbClr val="404040"/>
                </a:solidFill>
              </a:rPr>
              <a:t>melalui</a:t>
            </a:r>
            <a:r>
              <a:rPr lang="en-AU" sz="2300" dirty="0">
                <a:solidFill>
                  <a:srgbClr val="404040"/>
                </a:solidFill>
              </a:rPr>
              <a:t> </a:t>
            </a:r>
            <a:r>
              <a:rPr lang="en-AU" sz="2300" dirty="0" err="1">
                <a:solidFill>
                  <a:srgbClr val="404040"/>
                </a:solidFill>
              </a:rPr>
              <a:t>aplikasi</a:t>
            </a:r>
            <a:r>
              <a:rPr lang="en-AU" sz="2300" dirty="0">
                <a:solidFill>
                  <a:srgbClr val="404040"/>
                </a:solidFill>
              </a:rPr>
              <a:t>/</a:t>
            </a:r>
            <a:r>
              <a:rPr lang="en-AU" sz="2300" i="1" dirty="0">
                <a:solidFill>
                  <a:srgbClr val="404040"/>
                </a:solidFill>
              </a:rPr>
              <a:t>app</a:t>
            </a:r>
            <a:r>
              <a:rPr lang="en-AU" sz="2300" dirty="0">
                <a:solidFill>
                  <a:srgbClr val="404040"/>
                </a:solidFill>
              </a:rPr>
              <a:t>)</a:t>
            </a:r>
          </a:p>
          <a:p>
            <a:pPr marL="651910" indent="-651910">
              <a:buFont typeface="Wingdings" charset="2"/>
              <a:buChar char="q"/>
            </a:pPr>
            <a:r>
              <a:rPr lang="en-AU" sz="2300" dirty="0" err="1">
                <a:solidFill>
                  <a:srgbClr val="404040"/>
                </a:solidFill>
              </a:rPr>
              <a:t>Membayar</a:t>
            </a:r>
            <a:r>
              <a:rPr lang="en-AU" sz="2300" dirty="0">
                <a:solidFill>
                  <a:srgbClr val="404040"/>
                </a:solidFill>
              </a:rPr>
              <a:t> </a:t>
            </a:r>
            <a:r>
              <a:rPr lang="en-AU" sz="2300" dirty="0" err="1">
                <a:solidFill>
                  <a:srgbClr val="404040"/>
                </a:solidFill>
              </a:rPr>
              <a:t>melalui</a:t>
            </a:r>
            <a:r>
              <a:rPr lang="en-AU" sz="2300" dirty="0">
                <a:solidFill>
                  <a:srgbClr val="404040"/>
                </a:solidFill>
              </a:rPr>
              <a:t> </a:t>
            </a:r>
            <a:r>
              <a:rPr lang="en-AU" sz="2300" dirty="0" err="1">
                <a:solidFill>
                  <a:srgbClr val="404040"/>
                </a:solidFill>
              </a:rPr>
              <a:t>kredit</a:t>
            </a:r>
            <a:r>
              <a:rPr lang="en-AU" sz="2300" dirty="0">
                <a:solidFill>
                  <a:srgbClr val="404040"/>
                </a:solidFill>
              </a:rPr>
              <a:t>/</a:t>
            </a:r>
            <a:r>
              <a:rPr lang="en-AU" sz="2300" dirty="0" err="1">
                <a:solidFill>
                  <a:srgbClr val="404040"/>
                </a:solidFill>
              </a:rPr>
              <a:t>pulsa</a:t>
            </a:r>
            <a:r>
              <a:rPr lang="en-AU" sz="2300" dirty="0">
                <a:solidFill>
                  <a:srgbClr val="404040"/>
                </a:solidFill>
              </a:rPr>
              <a:t> </a:t>
            </a:r>
            <a:r>
              <a:rPr lang="en-AU" sz="2300" dirty="0" err="1">
                <a:solidFill>
                  <a:srgbClr val="404040"/>
                </a:solidFill>
              </a:rPr>
              <a:t>telepon</a:t>
            </a:r>
            <a:endParaRPr lang="en-AU" sz="2300" dirty="0">
              <a:solidFill>
                <a:srgbClr val="404040"/>
              </a:solidFill>
            </a:endParaRPr>
          </a:p>
          <a:p>
            <a:pPr marL="651910" indent="-651910">
              <a:buFont typeface="Wingdings" charset="2"/>
              <a:buChar char="q"/>
            </a:pPr>
            <a:r>
              <a:rPr lang="en-AU" sz="2300" dirty="0" err="1">
                <a:solidFill>
                  <a:srgbClr val="404040"/>
                </a:solidFill>
              </a:rPr>
              <a:t>Membayar</a:t>
            </a:r>
            <a:r>
              <a:rPr lang="en-AU" sz="2300" dirty="0">
                <a:solidFill>
                  <a:srgbClr val="404040"/>
                </a:solidFill>
              </a:rPr>
              <a:t> </a:t>
            </a:r>
            <a:r>
              <a:rPr lang="en-AU" sz="2300" dirty="0" err="1">
                <a:solidFill>
                  <a:srgbClr val="404040"/>
                </a:solidFill>
              </a:rPr>
              <a:t>pada</a:t>
            </a:r>
            <a:r>
              <a:rPr lang="en-AU" sz="2300" dirty="0">
                <a:solidFill>
                  <a:srgbClr val="404040"/>
                </a:solidFill>
              </a:rPr>
              <a:t> </a:t>
            </a:r>
            <a:r>
              <a:rPr lang="en-AU" sz="2300" dirty="0" err="1">
                <a:solidFill>
                  <a:srgbClr val="404040"/>
                </a:solidFill>
              </a:rPr>
              <a:t>titik-titik</a:t>
            </a:r>
            <a:r>
              <a:rPr lang="en-AU" sz="2300" dirty="0">
                <a:solidFill>
                  <a:srgbClr val="404040"/>
                </a:solidFill>
              </a:rPr>
              <a:t> </a:t>
            </a:r>
            <a:r>
              <a:rPr lang="en-AU" sz="2300" dirty="0" err="1">
                <a:solidFill>
                  <a:srgbClr val="404040"/>
                </a:solidFill>
              </a:rPr>
              <a:t>pembayaran</a:t>
            </a:r>
            <a:endParaRPr lang="en-AU" sz="2300" dirty="0">
              <a:solidFill>
                <a:srgbClr val="404040"/>
              </a:solidFill>
            </a:endParaRPr>
          </a:p>
          <a:p>
            <a:pPr marL="651910" indent="-651910">
              <a:buFont typeface="Wingdings" charset="2"/>
              <a:buChar char="q"/>
            </a:pPr>
            <a:r>
              <a:rPr lang="en-AU" sz="2300" dirty="0" err="1">
                <a:solidFill>
                  <a:srgbClr val="404040"/>
                </a:solidFill>
              </a:rPr>
              <a:t>Lainnya</a:t>
            </a:r>
            <a:r>
              <a:rPr lang="en-AU" sz="2300" dirty="0">
                <a:solidFill>
                  <a:srgbClr val="404040"/>
                </a:solidFill>
              </a:rPr>
              <a:t>? (</a:t>
            </a:r>
            <a:r>
              <a:rPr lang="en-AU" sz="2300" dirty="0" err="1">
                <a:solidFill>
                  <a:srgbClr val="404040"/>
                </a:solidFill>
              </a:rPr>
              <a:t>Apa</a:t>
            </a:r>
            <a:r>
              <a:rPr lang="en-AU" sz="2300" dirty="0">
                <a:solidFill>
                  <a:srgbClr val="404040"/>
                </a:solidFill>
              </a:rPr>
              <a:t> </a:t>
            </a:r>
            <a:r>
              <a:rPr lang="en-AU" sz="2300" dirty="0" err="1">
                <a:solidFill>
                  <a:srgbClr val="404040"/>
                </a:solidFill>
              </a:rPr>
              <a:t>gagasan</a:t>
            </a:r>
            <a:r>
              <a:rPr lang="en-AU" sz="2300" dirty="0">
                <a:solidFill>
                  <a:srgbClr val="404040"/>
                </a:solidFill>
              </a:rPr>
              <a:t> </a:t>
            </a:r>
            <a:r>
              <a:rPr lang="en-AU" sz="2300" dirty="0" err="1">
                <a:solidFill>
                  <a:srgbClr val="404040"/>
                </a:solidFill>
              </a:rPr>
              <a:t>Anda</a:t>
            </a:r>
            <a:r>
              <a:rPr lang="en-AU" sz="2300" dirty="0">
                <a:solidFill>
                  <a:srgbClr val="404040"/>
                </a:solidFill>
              </a:rPr>
              <a:t>?)</a:t>
            </a:r>
          </a:p>
          <a:p>
            <a:endParaRPr lang="en-AU" sz="2300" dirty="0">
              <a:solidFill>
                <a:srgbClr val="404040"/>
              </a:solidFill>
            </a:endParaRPr>
          </a:p>
          <a:p>
            <a:r>
              <a:rPr lang="en-AU" sz="2300" b="1" dirty="0">
                <a:solidFill>
                  <a:srgbClr val="404040"/>
                </a:solidFill>
              </a:rPr>
              <a:t>KEWENANGAN DALAM MENETAPKAN BESARAN IURAN</a:t>
            </a:r>
          </a:p>
          <a:p>
            <a:pPr marL="651910" indent="-651910">
              <a:buFont typeface="Wingdings" charset="2"/>
              <a:buChar char="q"/>
            </a:pPr>
            <a:r>
              <a:rPr lang="en-AU" sz="2300" dirty="0" err="1">
                <a:solidFill>
                  <a:srgbClr val="404040"/>
                </a:solidFill>
              </a:rPr>
              <a:t>Ketua</a:t>
            </a:r>
            <a:r>
              <a:rPr lang="en-AU" sz="2300" dirty="0">
                <a:solidFill>
                  <a:srgbClr val="404040"/>
                </a:solidFill>
              </a:rPr>
              <a:t> RT, </a:t>
            </a:r>
            <a:r>
              <a:rPr lang="en-AU" sz="2300" dirty="0" err="1">
                <a:solidFill>
                  <a:srgbClr val="404040"/>
                </a:solidFill>
              </a:rPr>
              <a:t>kepala</a:t>
            </a:r>
            <a:r>
              <a:rPr lang="en-AU" sz="2300" dirty="0">
                <a:solidFill>
                  <a:srgbClr val="404040"/>
                </a:solidFill>
              </a:rPr>
              <a:t> </a:t>
            </a:r>
            <a:r>
              <a:rPr lang="en-AU" sz="2300" dirty="0" err="1">
                <a:solidFill>
                  <a:srgbClr val="404040"/>
                </a:solidFill>
              </a:rPr>
              <a:t>desa</a:t>
            </a:r>
            <a:r>
              <a:rPr lang="en-AU" sz="2300" dirty="0">
                <a:solidFill>
                  <a:srgbClr val="404040"/>
                </a:solidFill>
              </a:rPr>
              <a:t>, </a:t>
            </a:r>
            <a:r>
              <a:rPr lang="en-AU" sz="2300" dirty="0" err="1">
                <a:solidFill>
                  <a:srgbClr val="404040"/>
                </a:solidFill>
              </a:rPr>
              <a:t>atau</a:t>
            </a:r>
            <a:r>
              <a:rPr lang="en-AU" sz="2300" dirty="0">
                <a:solidFill>
                  <a:srgbClr val="404040"/>
                </a:solidFill>
              </a:rPr>
              <a:t> DPRD, </a:t>
            </a:r>
            <a:r>
              <a:rPr lang="en-AU" sz="2300" dirty="0" err="1">
                <a:solidFill>
                  <a:srgbClr val="404040"/>
                </a:solidFill>
              </a:rPr>
              <a:t>atau</a:t>
            </a:r>
            <a:r>
              <a:rPr lang="en-AU" sz="2300" dirty="0">
                <a:solidFill>
                  <a:srgbClr val="404040"/>
                </a:solidFill>
              </a:rPr>
              <a:t> </a:t>
            </a:r>
            <a:r>
              <a:rPr lang="en-AU" sz="2300" dirty="0" err="1">
                <a:solidFill>
                  <a:srgbClr val="404040"/>
                </a:solidFill>
              </a:rPr>
              <a:t>walikota</a:t>
            </a:r>
            <a:r>
              <a:rPr lang="en-AU" sz="2300" dirty="0">
                <a:solidFill>
                  <a:srgbClr val="404040"/>
                </a:solidFill>
              </a:rPr>
              <a:t> </a:t>
            </a:r>
            <a:r>
              <a:rPr lang="en-AU" sz="2300" dirty="0" err="1">
                <a:solidFill>
                  <a:srgbClr val="404040"/>
                </a:solidFill>
              </a:rPr>
              <a:t>menetapkan</a:t>
            </a:r>
            <a:r>
              <a:rPr lang="en-AU" sz="2300" dirty="0">
                <a:solidFill>
                  <a:srgbClr val="404040"/>
                </a:solidFill>
              </a:rPr>
              <a:t> </a:t>
            </a:r>
            <a:r>
              <a:rPr lang="en-AU" sz="2300" dirty="0" err="1">
                <a:solidFill>
                  <a:srgbClr val="404040"/>
                </a:solidFill>
              </a:rPr>
              <a:t>iuran</a:t>
            </a:r>
            <a:r>
              <a:rPr lang="en-AU" sz="2300" dirty="0">
                <a:solidFill>
                  <a:srgbClr val="404040"/>
                </a:solidFill>
              </a:rPr>
              <a:t> </a:t>
            </a:r>
            <a:r>
              <a:rPr lang="en-AU" sz="2300" dirty="0" err="1">
                <a:solidFill>
                  <a:srgbClr val="404040"/>
                </a:solidFill>
              </a:rPr>
              <a:t>dalam</a:t>
            </a:r>
            <a:r>
              <a:rPr lang="en-AU" sz="2300" dirty="0">
                <a:solidFill>
                  <a:srgbClr val="404040"/>
                </a:solidFill>
              </a:rPr>
              <a:t> </a:t>
            </a:r>
            <a:r>
              <a:rPr lang="en-AU" sz="2300" dirty="0" err="1">
                <a:solidFill>
                  <a:srgbClr val="404040"/>
                </a:solidFill>
              </a:rPr>
              <a:t>peraturan</a:t>
            </a:r>
            <a:r>
              <a:rPr lang="en-AU" sz="2300" dirty="0">
                <a:solidFill>
                  <a:srgbClr val="404040"/>
                </a:solidFill>
              </a:rPr>
              <a:t> </a:t>
            </a:r>
            <a:r>
              <a:rPr lang="en-AU" sz="2300" dirty="0" err="1">
                <a:solidFill>
                  <a:srgbClr val="404040"/>
                </a:solidFill>
              </a:rPr>
              <a:t>lokal</a:t>
            </a:r>
            <a:r>
              <a:rPr lang="en-AU" sz="2300" dirty="0">
                <a:solidFill>
                  <a:srgbClr val="404040"/>
                </a:solidFill>
              </a:rPr>
              <a:t>?</a:t>
            </a:r>
          </a:p>
          <a:p>
            <a:pPr marL="651910" indent="-651910">
              <a:buFont typeface="Wingdings" charset="2"/>
              <a:buChar char="q"/>
            </a:pPr>
            <a:r>
              <a:rPr lang="en-AU" sz="2300" dirty="0" err="1">
                <a:solidFill>
                  <a:srgbClr val="404040"/>
                </a:solidFill>
              </a:rPr>
              <a:t>Lainnya</a:t>
            </a:r>
            <a:r>
              <a:rPr lang="en-AU" sz="2300" dirty="0">
                <a:solidFill>
                  <a:srgbClr val="404040"/>
                </a:solidFill>
              </a:rPr>
              <a:t>? (</a:t>
            </a:r>
            <a:r>
              <a:rPr lang="en-AU" sz="2300" dirty="0" err="1">
                <a:solidFill>
                  <a:srgbClr val="404040"/>
                </a:solidFill>
              </a:rPr>
              <a:t>Apa</a:t>
            </a:r>
            <a:r>
              <a:rPr lang="en-AU" sz="2300" dirty="0">
                <a:solidFill>
                  <a:srgbClr val="404040"/>
                </a:solidFill>
              </a:rPr>
              <a:t> </a:t>
            </a:r>
            <a:r>
              <a:rPr lang="en-AU" sz="2300" dirty="0" err="1">
                <a:solidFill>
                  <a:srgbClr val="404040"/>
                </a:solidFill>
              </a:rPr>
              <a:t>gagasan</a:t>
            </a:r>
            <a:r>
              <a:rPr lang="en-AU" sz="2300" dirty="0">
                <a:solidFill>
                  <a:srgbClr val="404040"/>
                </a:solidFill>
              </a:rPr>
              <a:t> </a:t>
            </a:r>
            <a:r>
              <a:rPr lang="en-AU" sz="2300" dirty="0" err="1">
                <a:solidFill>
                  <a:srgbClr val="404040"/>
                </a:solidFill>
              </a:rPr>
              <a:t>anda</a:t>
            </a:r>
            <a:r>
              <a:rPr lang="en-AU" sz="2300" dirty="0">
                <a:solidFill>
                  <a:srgbClr val="404040"/>
                </a:solidFill>
              </a:rPr>
              <a:t>?)</a:t>
            </a:r>
          </a:p>
        </p:txBody>
      </p:sp>
    </p:spTree>
    <p:extLst>
      <p:ext uri="{BB962C8B-B14F-4D97-AF65-F5344CB8AC3E}">
        <p14:creationId xmlns:p14="http://schemas.microsoft.com/office/powerpoint/2010/main" val="2741403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16" name="Rectangle 15"/>
          <p:cNvSpPr/>
          <p:nvPr/>
        </p:nvSpPr>
        <p:spPr>
          <a:xfrm>
            <a:off x="160626" y="1833862"/>
            <a:ext cx="3166210" cy="3897762"/>
          </a:xfrm>
          <a:prstGeom prst="rect">
            <a:avLst/>
          </a:prstGeom>
          <a:solidFill>
            <a:srgbClr val="E2856F">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3700" dirty="0" err="1"/>
              <a:t>Mencocokkan</a:t>
            </a:r>
            <a:r>
              <a:rPr lang="en-AU" sz="3700" dirty="0"/>
              <a:t> </a:t>
            </a:r>
            <a:r>
              <a:rPr lang="en-AU" sz="3700" dirty="0" err="1"/>
              <a:t>pembiayaan</a:t>
            </a:r>
            <a:r>
              <a:rPr lang="en-AU" sz="3700" dirty="0"/>
              <a:t> </a:t>
            </a:r>
            <a:r>
              <a:rPr lang="en-AU" sz="3700" dirty="0" err="1"/>
              <a:t>inovatif</a:t>
            </a:r>
            <a:r>
              <a:rPr lang="en-AU" sz="3700" dirty="0"/>
              <a:t> </a:t>
            </a:r>
            <a:r>
              <a:rPr lang="en-AU" sz="3700" dirty="0" err="1"/>
              <a:t>sesuai</a:t>
            </a:r>
            <a:r>
              <a:rPr lang="en-AU" sz="3700" dirty="0"/>
              <a:t> </a:t>
            </a:r>
            <a:r>
              <a:rPr lang="en-AU" sz="3700" dirty="0" err="1"/>
              <a:t>kebutuhan</a:t>
            </a:r>
            <a:endParaRPr lang="en-AU" sz="3700" dirty="0"/>
          </a:p>
        </p:txBody>
      </p:sp>
      <p:sp>
        <p:nvSpPr>
          <p:cNvPr id="2" name="TextBox 1"/>
          <p:cNvSpPr txBox="1"/>
          <p:nvPr/>
        </p:nvSpPr>
        <p:spPr>
          <a:xfrm>
            <a:off x="3665283" y="1629963"/>
            <a:ext cx="6676072" cy="5091305"/>
          </a:xfrm>
          <a:prstGeom prst="rect">
            <a:avLst/>
          </a:prstGeom>
          <a:noFill/>
        </p:spPr>
        <p:txBody>
          <a:bodyPr wrap="square" lIns="104306" tIns="52153" rIns="104306" bIns="52153" rtlCol="0">
            <a:spAutoFit/>
          </a:bodyPr>
          <a:lstStyle/>
          <a:p>
            <a:r>
              <a:rPr lang="en-AU" sz="2700" u="sng" dirty="0" err="1">
                <a:solidFill>
                  <a:schemeClr val="tx1">
                    <a:lumMod val="75000"/>
                    <a:lumOff val="25000"/>
                  </a:schemeClr>
                </a:solidFill>
              </a:rPr>
              <a:t>Identifikasikan</a:t>
            </a:r>
            <a:r>
              <a:rPr lang="en-AU" sz="2700" u="sng" dirty="0">
                <a:solidFill>
                  <a:schemeClr val="tx1">
                    <a:lumMod val="75000"/>
                    <a:lumOff val="25000"/>
                  </a:schemeClr>
                </a:solidFill>
              </a:rPr>
              <a:t> </a:t>
            </a:r>
            <a:r>
              <a:rPr lang="en-AU" sz="2700" u="sng" dirty="0" err="1">
                <a:solidFill>
                  <a:schemeClr val="tx1">
                    <a:lumMod val="75000"/>
                    <a:lumOff val="25000"/>
                  </a:schemeClr>
                </a:solidFill>
              </a:rPr>
              <a:t>pendanaan</a:t>
            </a:r>
            <a:r>
              <a:rPr lang="en-AU" sz="2700" u="sng" dirty="0">
                <a:solidFill>
                  <a:schemeClr val="tx1">
                    <a:lumMod val="75000"/>
                    <a:lumOff val="25000"/>
                  </a:schemeClr>
                </a:solidFill>
              </a:rPr>
              <a:t> yang </a:t>
            </a:r>
            <a:r>
              <a:rPr lang="en-AU" sz="2700" u="sng" dirty="0" err="1">
                <a:solidFill>
                  <a:schemeClr val="tx1">
                    <a:lumMod val="75000"/>
                    <a:lumOff val="25000"/>
                  </a:schemeClr>
                </a:solidFill>
              </a:rPr>
              <a:t>dibutuhkan</a:t>
            </a:r>
            <a:endParaRPr lang="en-AU" sz="2700" u="sng" dirty="0">
              <a:solidFill>
                <a:schemeClr val="tx1">
                  <a:lumMod val="75000"/>
                  <a:lumOff val="25000"/>
                </a:schemeClr>
              </a:solidFill>
            </a:endParaRPr>
          </a:p>
          <a:p>
            <a:pPr marL="521528" indent="-521528">
              <a:buFont typeface="Arial"/>
              <a:buChar char="•"/>
            </a:pPr>
            <a:r>
              <a:rPr lang="en-AU" sz="2700" dirty="0" err="1"/>
              <a:t>Sambungan</a:t>
            </a:r>
            <a:r>
              <a:rPr lang="en-AU" sz="2700" dirty="0"/>
              <a:t> </a:t>
            </a:r>
            <a:r>
              <a:rPr lang="en-AU" sz="2700" dirty="0" err="1"/>
              <a:t>rumah</a:t>
            </a:r>
            <a:r>
              <a:rPr lang="en-AU" sz="2700" dirty="0"/>
              <a:t> </a:t>
            </a:r>
            <a:r>
              <a:rPr lang="en-AU" sz="2700" dirty="0" err="1"/>
              <a:t>tambahan</a:t>
            </a:r>
            <a:endParaRPr lang="en-AU" sz="2700" dirty="0"/>
          </a:p>
          <a:p>
            <a:pPr marL="521528" indent="-521528">
              <a:buFont typeface="Arial"/>
              <a:buChar char="•"/>
            </a:pPr>
            <a:r>
              <a:rPr lang="en-AU" sz="2700" dirty="0" err="1"/>
              <a:t>Perbaikan</a:t>
            </a:r>
            <a:r>
              <a:rPr lang="en-AU" sz="2700" dirty="0"/>
              <a:t> </a:t>
            </a:r>
            <a:r>
              <a:rPr lang="en-AU" sz="2700" dirty="0" err="1"/>
              <a:t>besar</a:t>
            </a:r>
            <a:endParaRPr lang="en-AU" sz="2700" dirty="0"/>
          </a:p>
          <a:p>
            <a:pPr marL="521528" indent="-521528">
              <a:buFont typeface="Arial"/>
              <a:buChar char="•"/>
            </a:pPr>
            <a:r>
              <a:rPr lang="en-AU" sz="2700" dirty="0"/>
              <a:t>Retrofit </a:t>
            </a:r>
            <a:r>
              <a:rPr lang="en-AU" sz="2700" dirty="0" err="1"/>
              <a:t>sistem</a:t>
            </a:r>
            <a:r>
              <a:rPr lang="en-AU" sz="2700" dirty="0"/>
              <a:t> </a:t>
            </a:r>
            <a:r>
              <a:rPr lang="en-AU" sz="2700" dirty="0" err="1"/>
              <a:t>komunal</a:t>
            </a:r>
            <a:r>
              <a:rPr lang="en-AU" sz="2700" dirty="0"/>
              <a:t> </a:t>
            </a:r>
            <a:r>
              <a:rPr lang="en-AU" sz="2700" dirty="0" err="1"/>
              <a:t>ke</a:t>
            </a:r>
            <a:r>
              <a:rPr lang="en-AU" sz="2700" dirty="0"/>
              <a:t> </a:t>
            </a:r>
            <a:r>
              <a:rPr lang="en-AU" sz="2700" dirty="0" err="1"/>
              <a:t>campuran</a:t>
            </a:r>
            <a:r>
              <a:rPr lang="en-AU" sz="2700" dirty="0"/>
              <a:t> (</a:t>
            </a:r>
            <a:r>
              <a:rPr lang="en-AU" sz="2700" i="1" dirty="0"/>
              <a:t>hybrid</a:t>
            </a:r>
            <a:r>
              <a:rPr lang="en-AU" sz="2700" dirty="0"/>
              <a:t>)</a:t>
            </a:r>
            <a:endParaRPr lang="en-AU" sz="2700" i="1" dirty="0"/>
          </a:p>
          <a:p>
            <a:pPr marL="521528" indent="-521528">
              <a:buFont typeface="Arial"/>
              <a:buChar char="•"/>
            </a:pPr>
            <a:r>
              <a:rPr lang="en-AU" sz="2700" dirty="0" err="1"/>
              <a:t>Penciptaan</a:t>
            </a:r>
            <a:r>
              <a:rPr lang="en-AU" sz="2700" dirty="0"/>
              <a:t> </a:t>
            </a:r>
            <a:r>
              <a:rPr lang="en-AU" sz="2700" dirty="0" err="1"/>
              <a:t>pendapatan</a:t>
            </a:r>
            <a:endParaRPr lang="en-AU" sz="2700" dirty="0"/>
          </a:p>
          <a:p>
            <a:endParaRPr lang="en-AU" sz="2700" dirty="0">
              <a:solidFill>
                <a:schemeClr val="tx1">
                  <a:lumMod val="75000"/>
                  <a:lumOff val="25000"/>
                </a:schemeClr>
              </a:solidFill>
            </a:endParaRPr>
          </a:p>
          <a:p>
            <a:r>
              <a:rPr lang="en-AU" sz="2700" u="sng" dirty="0" err="1">
                <a:solidFill>
                  <a:schemeClr val="tx1">
                    <a:lumMod val="75000"/>
                    <a:lumOff val="25000"/>
                  </a:schemeClr>
                </a:solidFill>
              </a:rPr>
              <a:t>Menggalang</a:t>
            </a:r>
            <a:r>
              <a:rPr lang="en-AU" sz="2700" u="sng" dirty="0">
                <a:solidFill>
                  <a:schemeClr val="tx1">
                    <a:lumMod val="75000"/>
                    <a:lumOff val="25000"/>
                  </a:schemeClr>
                </a:solidFill>
              </a:rPr>
              <a:t> </a:t>
            </a:r>
            <a:r>
              <a:rPr lang="en-AU" sz="2700" u="sng" dirty="0" err="1">
                <a:solidFill>
                  <a:schemeClr val="tx1">
                    <a:lumMod val="75000"/>
                    <a:lumOff val="25000"/>
                  </a:schemeClr>
                </a:solidFill>
              </a:rPr>
              <a:t>dana</a:t>
            </a:r>
            <a:r>
              <a:rPr lang="en-AU" sz="2700" u="sng" dirty="0">
                <a:solidFill>
                  <a:schemeClr val="tx1">
                    <a:lumMod val="75000"/>
                    <a:lumOff val="25000"/>
                  </a:schemeClr>
                </a:solidFill>
              </a:rPr>
              <a:t> </a:t>
            </a:r>
            <a:r>
              <a:rPr lang="en-AU" sz="2700" u="sng" dirty="0" err="1">
                <a:solidFill>
                  <a:schemeClr val="tx1">
                    <a:lumMod val="75000"/>
                    <a:lumOff val="25000"/>
                  </a:schemeClr>
                </a:solidFill>
              </a:rPr>
              <a:t>dengan</a:t>
            </a:r>
            <a:r>
              <a:rPr lang="en-AU" sz="2700" u="sng" dirty="0">
                <a:solidFill>
                  <a:schemeClr val="tx1">
                    <a:lumMod val="75000"/>
                    <a:lumOff val="25000"/>
                  </a:schemeClr>
                </a:solidFill>
              </a:rPr>
              <a:t> </a:t>
            </a:r>
            <a:r>
              <a:rPr lang="en-AU" sz="2700" u="sng" dirty="0" err="1">
                <a:solidFill>
                  <a:schemeClr val="tx1">
                    <a:lumMod val="75000"/>
                    <a:lumOff val="25000"/>
                  </a:schemeClr>
                </a:solidFill>
              </a:rPr>
              <a:t>cara-cara</a:t>
            </a:r>
            <a:r>
              <a:rPr lang="en-AU" sz="2700" u="sng" dirty="0">
                <a:solidFill>
                  <a:schemeClr val="tx1">
                    <a:lumMod val="75000"/>
                    <a:lumOff val="25000"/>
                  </a:schemeClr>
                </a:solidFill>
              </a:rPr>
              <a:t> </a:t>
            </a:r>
            <a:r>
              <a:rPr lang="en-AU" sz="2700" u="sng" dirty="0" err="1">
                <a:solidFill>
                  <a:schemeClr val="tx1">
                    <a:lumMod val="75000"/>
                    <a:lumOff val="25000"/>
                  </a:schemeClr>
                </a:solidFill>
              </a:rPr>
              <a:t>inovatif</a:t>
            </a:r>
            <a:endParaRPr lang="en-AU" sz="2700" u="sng" dirty="0">
              <a:solidFill>
                <a:schemeClr val="tx1">
                  <a:lumMod val="75000"/>
                  <a:lumOff val="25000"/>
                </a:schemeClr>
              </a:solidFill>
            </a:endParaRPr>
          </a:p>
          <a:p>
            <a:pPr marL="521528" indent="-521528">
              <a:buFont typeface="Arial"/>
              <a:buChar char="•"/>
            </a:pPr>
            <a:r>
              <a:rPr lang="en-AU" sz="2700" dirty="0" err="1">
                <a:solidFill>
                  <a:schemeClr val="tx1">
                    <a:lumMod val="75000"/>
                    <a:lumOff val="25000"/>
                  </a:schemeClr>
                </a:solidFill>
              </a:rPr>
              <a:t>Keuangan</a:t>
            </a:r>
            <a:r>
              <a:rPr lang="en-AU" sz="2700" dirty="0">
                <a:solidFill>
                  <a:schemeClr val="tx1">
                    <a:lumMod val="75000"/>
                    <a:lumOff val="25000"/>
                  </a:schemeClr>
                </a:solidFill>
              </a:rPr>
              <a:t> </a:t>
            </a:r>
            <a:r>
              <a:rPr lang="en-AU" sz="2700" dirty="0" err="1">
                <a:solidFill>
                  <a:schemeClr val="tx1">
                    <a:lumMod val="75000"/>
                    <a:lumOff val="25000"/>
                  </a:schemeClr>
                </a:solidFill>
              </a:rPr>
              <a:t>mikro</a:t>
            </a:r>
            <a:endParaRPr lang="en-AU" sz="2700" dirty="0">
              <a:solidFill>
                <a:schemeClr val="tx1">
                  <a:lumMod val="75000"/>
                  <a:lumOff val="25000"/>
                </a:schemeClr>
              </a:solidFill>
            </a:endParaRPr>
          </a:p>
          <a:p>
            <a:pPr marL="521528" indent="-521528">
              <a:buFont typeface="Arial"/>
              <a:buChar char="•"/>
            </a:pPr>
            <a:r>
              <a:rPr lang="en-AU" sz="2700" dirty="0" err="1">
                <a:solidFill>
                  <a:schemeClr val="tx1">
                    <a:lumMod val="75000"/>
                    <a:lumOff val="25000"/>
                  </a:schemeClr>
                </a:solidFill>
              </a:rPr>
              <a:t>Koperasi</a:t>
            </a:r>
            <a:r>
              <a:rPr lang="en-AU" sz="2700" dirty="0">
                <a:solidFill>
                  <a:schemeClr val="tx1">
                    <a:lumMod val="75000"/>
                    <a:lumOff val="25000"/>
                  </a:schemeClr>
                </a:solidFill>
              </a:rPr>
              <a:t> </a:t>
            </a:r>
            <a:r>
              <a:rPr lang="en-AU" sz="2700" dirty="0" err="1">
                <a:solidFill>
                  <a:schemeClr val="tx1">
                    <a:lumMod val="75000"/>
                    <a:lumOff val="25000"/>
                  </a:schemeClr>
                </a:solidFill>
              </a:rPr>
              <a:t>kredit</a:t>
            </a:r>
            <a:endParaRPr lang="en-AU" sz="2700" dirty="0">
              <a:solidFill>
                <a:schemeClr val="tx1">
                  <a:lumMod val="75000"/>
                  <a:lumOff val="25000"/>
                </a:schemeClr>
              </a:solidFill>
            </a:endParaRPr>
          </a:p>
          <a:p>
            <a:pPr marL="521528" indent="-521528">
              <a:buFont typeface="Arial"/>
              <a:buChar char="•"/>
            </a:pPr>
            <a:r>
              <a:rPr lang="en-AU" sz="2700" dirty="0" err="1">
                <a:solidFill>
                  <a:schemeClr val="tx1">
                    <a:lumMod val="75000"/>
                    <a:lumOff val="25000"/>
                  </a:schemeClr>
                </a:solidFill>
              </a:rPr>
              <a:t>Arisan</a:t>
            </a:r>
            <a:r>
              <a:rPr lang="en-AU" sz="2700" dirty="0">
                <a:solidFill>
                  <a:schemeClr val="tx1">
                    <a:lumMod val="75000"/>
                    <a:lumOff val="25000"/>
                  </a:schemeClr>
                </a:solidFill>
              </a:rPr>
              <a:t> </a:t>
            </a:r>
          </a:p>
          <a:p>
            <a:pPr marL="521528" indent="-521528">
              <a:buFont typeface="Arial"/>
              <a:buChar char="•"/>
            </a:pPr>
            <a:r>
              <a:rPr lang="en-AU" sz="2700" dirty="0" err="1">
                <a:solidFill>
                  <a:schemeClr val="tx1">
                    <a:lumMod val="75000"/>
                    <a:lumOff val="25000"/>
                  </a:schemeClr>
                </a:solidFill>
              </a:rPr>
              <a:t>Tanggung</a:t>
            </a:r>
            <a:r>
              <a:rPr lang="en-AU" sz="2700" dirty="0">
                <a:solidFill>
                  <a:schemeClr val="tx1">
                    <a:lumMod val="75000"/>
                    <a:lumOff val="25000"/>
                  </a:schemeClr>
                </a:solidFill>
              </a:rPr>
              <a:t> </a:t>
            </a:r>
            <a:r>
              <a:rPr lang="en-AU" sz="2700" dirty="0" err="1">
                <a:solidFill>
                  <a:schemeClr val="tx1">
                    <a:lumMod val="75000"/>
                    <a:lumOff val="25000"/>
                  </a:schemeClr>
                </a:solidFill>
              </a:rPr>
              <a:t>Jawab</a:t>
            </a:r>
            <a:r>
              <a:rPr lang="en-AU" sz="2700" dirty="0">
                <a:solidFill>
                  <a:schemeClr val="tx1">
                    <a:lumMod val="75000"/>
                    <a:lumOff val="25000"/>
                  </a:schemeClr>
                </a:solidFill>
              </a:rPr>
              <a:t> </a:t>
            </a:r>
            <a:r>
              <a:rPr lang="en-AU" sz="2700" dirty="0" err="1">
                <a:solidFill>
                  <a:schemeClr val="tx1">
                    <a:lumMod val="75000"/>
                    <a:lumOff val="25000"/>
                  </a:schemeClr>
                </a:solidFill>
              </a:rPr>
              <a:t>Sosial</a:t>
            </a:r>
            <a:r>
              <a:rPr lang="en-AU" sz="2700" dirty="0">
                <a:solidFill>
                  <a:schemeClr val="tx1">
                    <a:lumMod val="75000"/>
                    <a:lumOff val="25000"/>
                  </a:schemeClr>
                </a:solidFill>
              </a:rPr>
              <a:t> Perusahaan (CSR)</a:t>
            </a:r>
          </a:p>
        </p:txBody>
      </p:sp>
    </p:spTree>
    <p:extLst>
      <p:ext uri="{BB962C8B-B14F-4D97-AF65-F5344CB8AC3E}">
        <p14:creationId xmlns:p14="http://schemas.microsoft.com/office/powerpoint/2010/main" val="579907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err="1"/>
              <a:t>Penggunaan</a:t>
            </a:r>
            <a:r>
              <a:rPr lang="en-AU" dirty="0"/>
              <a:t> </a:t>
            </a:r>
            <a:r>
              <a:rPr lang="en-AU" dirty="0" err="1" smtClean="0"/>
              <a:t>aktual</a:t>
            </a:r>
            <a:r>
              <a:rPr lang="en-AU" dirty="0" smtClean="0"/>
              <a:t> </a:t>
            </a:r>
            <a:r>
              <a:rPr lang="en-AU" dirty="0" err="1"/>
              <a:t>sistem</a:t>
            </a:r>
            <a:r>
              <a:rPr lang="en-AU" dirty="0"/>
              <a:t> </a:t>
            </a:r>
            <a:r>
              <a:rPr lang="en-AU" dirty="0" err="1" smtClean="0"/>
              <a:t>sanitasi</a:t>
            </a:r>
            <a:r>
              <a:rPr lang="en-AU" dirty="0" smtClean="0"/>
              <a:t> </a:t>
            </a:r>
            <a:r>
              <a:rPr lang="en-AU" dirty="0" err="1" smtClean="0"/>
              <a:t>skala</a:t>
            </a:r>
            <a:r>
              <a:rPr lang="en-AU" dirty="0" smtClean="0"/>
              <a:t> </a:t>
            </a:r>
            <a:r>
              <a:rPr lang="en-AU" dirty="0" err="1"/>
              <a:t>lokal</a:t>
            </a:r>
            <a:r>
              <a:rPr lang="en-AU" dirty="0"/>
              <a:t> </a:t>
            </a:r>
            <a:r>
              <a:rPr lang="en-AU" dirty="0" err="1" smtClean="0"/>
              <a:t>kira-kira</a:t>
            </a:r>
            <a:r>
              <a:rPr lang="en-AU" dirty="0" smtClean="0"/>
              <a:t> </a:t>
            </a:r>
            <a:r>
              <a:rPr lang="en-AU" dirty="0" err="1" smtClean="0">
                <a:solidFill>
                  <a:srgbClr val="B1005D"/>
                </a:solidFill>
              </a:rPr>
              <a:t>setengah</a:t>
            </a:r>
            <a:r>
              <a:rPr lang="en-AU" dirty="0" smtClean="0">
                <a:solidFill>
                  <a:srgbClr val="B1005D"/>
                </a:solidFill>
              </a:rPr>
              <a:t> </a:t>
            </a:r>
            <a:r>
              <a:rPr lang="en-AU" dirty="0" err="1">
                <a:solidFill>
                  <a:srgbClr val="B1005D"/>
                </a:solidFill>
              </a:rPr>
              <a:t>dari</a:t>
            </a:r>
            <a:r>
              <a:rPr lang="en-AU" dirty="0">
                <a:solidFill>
                  <a:srgbClr val="B1005D"/>
                </a:solidFill>
              </a:rPr>
              <a:t> </a:t>
            </a:r>
            <a:r>
              <a:rPr lang="en-AU" dirty="0" err="1" smtClean="0">
                <a:solidFill>
                  <a:srgbClr val="B1005D"/>
                </a:solidFill>
              </a:rPr>
              <a:t>kapasitas</a:t>
            </a:r>
            <a:r>
              <a:rPr lang="en-AU" dirty="0" smtClean="0">
                <a:solidFill>
                  <a:srgbClr val="B1005D"/>
                </a:solidFill>
              </a:rPr>
              <a:t> </a:t>
            </a:r>
            <a:r>
              <a:rPr lang="en-AU" dirty="0" err="1" smtClean="0">
                <a:solidFill>
                  <a:srgbClr val="B1005D"/>
                </a:solidFill>
              </a:rPr>
              <a:t>desain</a:t>
            </a:r>
            <a:r>
              <a:rPr lang="en-AU" dirty="0">
                <a:solidFill>
                  <a:srgbClr val="B1005D"/>
                </a:solidFill>
              </a:rPr>
              <a:t> </a:t>
            </a:r>
            <a:r>
              <a:rPr lang="en-AU" dirty="0" err="1" smtClean="0">
                <a:solidFill>
                  <a:srgbClr val="B1005D"/>
                </a:solidFill>
              </a:rPr>
              <a:t>untuk</a:t>
            </a:r>
            <a:r>
              <a:rPr lang="en-AU" dirty="0" smtClean="0">
                <a:solidFill>
                  <a:srgbClr val="B1005D"/>
                </a:solidFill>
              </a:rPr>
              <a:t> </a:t>
            </a:r>
            <a:r>
              <a:rPr lang="en-AU" dirty="0" err="1" smtClean="0"/>
              <a:t>banyak</a:t>
            </a:r>
            <a:r>
              <a:rPr lang="en-AU" dirty="0" smtClean="0"/>
              <a:t> </a:t>
            </a:r>
            <a:r>
              <a:rPr lang="en-AU" dirty="0" err="1" smtClean="0"/>
              <a:t>sistem</a:t>
            </a:r>
            <a:endParaRPr lang="en-US" dirty="0"/>
          </a:p>
        </p:txBody>
      </p:sp>
      <p:sp>
        <p:nvSpPr>
          <p:cNvPr id="5" name="Content Placeholder 4"/>
          <p:cNvSpPr>
            <a:spLocks noGrp="1"/>
          </p:cNvSpPr>
          <p:nvPr>
            <p:ph idx="1"/>
          </p:nvPr>
        </p:nvSpPr>
        <p:spPr>
          <a:xfrm>
            <a:off x="319045" y="6519939"/>
            <a:ext cx="10276415" cy="579613"/>
          </a:xfrm>
        </p:spPr>
        <p:txBody>
          <a:bodyPr/>
          <a:lstStyle/>
          <a:p>
            <a:r>
              <a:rPr lang="en-US" sz="2700" dirty="0" err="1"/>
              <a:t>Setelah</a:t>
            </a:r>
            <a:r>
              <a:rPr lang="en-US" sz="2700" dirty="0"/>
              <a:t> </a:t>
            </a:r>
            <a:r>
              <a:rPr lang="en-US" sz="2700" dirty="0" err="1"/>
              <a:t>sistem</a:t>
            </a:r>
            <a:r>
              <a:rPr lang="en-US" sz="2700" dirty="0"/>
              <a:t> </a:t>
            </a:r>
            <a:r>
              <a:rPr lang="en-US" sz="2700" dirty="0" err="1"/>
              <a:t>dibangun</a:t>
            </a:r>
            <a:r>
              <a:rPr lang="en-US" sz="2700" dirty="0"/>
              <a:t>, </a:t>
            </a:r>
            <a:r>
              <a:rPr lang="en-US" sz="2700" dirty="0" err="1"/>
              <a:t>sebagian</a:t>
            </a:r>
            <a:r>
              <a:rPr lang="en-US" sz="2700" dirty="0"/>
              <a:t> </a:t>
            </a:r>
            <a:r>
              <a:rPr lang="en-US" sz="2700" dirty="0" err="1"/>
              <a:t>besar</a:t>
            </a:r>
            <a:r>
              <a:rPr lang="en-US" sz="2700" dirty="0"/>
              <a:t> KSM </a:t>
            </a:r>
            <a:r>
              <a:rPr lang="en-US" sz="2700" dirty="0" err="1"/>
              <a:t>tidak</a:t>
            </a:r>
            <a:r>
              <a:rPr lang="en-US" sz="2700" dirty="0"/>
              <a:t> </a:t>
            </a:r>
            <a:r>
              <a:rPr lang="en-US" sz="2700" dirty="0" err="1"/>
              <a:t>memiliki</a:t>
            </a:r>
            <a:r>
              <a:rPr lang="en-US" sz="2700" dirty="0"/>
              <a:t> </a:t>
            </a:r>
            <a:r>
              <a:rPr lang="en-US" sz="2700" dirty="0" err="1"/>
              <a:t>pembiayaan</a:t>
            </a:r>
            <a:r>
              <a:rPr lang="en-US" sz="2700" dirty="0"/>
              <a:t> </a:t>
            </a:r>
            <a:r>
              <a:rPr lang="en-US" sz="2700" dirty="0" err="1"/>
              <a:t>untuk</a:t>
            </a:r>
            <a:r>
              <a:rPr lang="en-US" sz="2700" dirty="0"/>
              <a:t> </a:t>
            </a:r>
            <a:r>
              <a:rPr lang="en-US" sz="2700" dirty="0" err="1"/>
              <a:t>memperluas</a:t>
            </a:r>
            <a:r>
              <a:rPr lang="en-US" sz="2700" dirty="0"/>
              <a:t> </a:t>
            </a:r>
            <a:r>
              <a:rPr lang="en-US" sz="2700" dirty="0" err="1"/>
              <a:t>ke</a:t>
            </a:r>
            <a:r>
              <a:rPr lang="en-US" sz="2700" dirty="0"/>
              <a:t> </a:t>
            </a:r>
            <a:r>
              <a:rPr lang="en-US" sz="2700" dirty="0" err="1"/>
              <a:t>rumah</a:t>
            </a:r>
            <a:r>
              <a:rPr lang="en-US" sz="2700" dirty="0"/>
              <a:t> </a:t>
            </a:r>
            <a:r>
              <a:rPr lang="en-US" sz="2700" dirty="0" err="1"/>
              <a:t>tangga</a:t>
            </a:r>
            <a:r>
              <a:rPr lang="en-US" sz="2700" dirty="0"/>
              <a:t> </a:t>
            </a:r>
            <a:r>
              <a:rPr lang="en-US" sz="2700" dirty="0" err="1"/>
              <a:t>baru</a:t>
            </a:r>
            <a:r>
              <a:rPr lang="en-US" sz="27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67" y="1258246"/>
            <a:ext cx="9785620" cy="509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6922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smtClean="0"/>
              <a:t>Riset</a:t>
            </a:r>
            <a:r>
              <a:rPr lang="en-AU" dirty="0" smtClean="0"/>
              <a:t> kami </a:t>
            </a:r>
            <a:r>
              <a:rPr lang="en-AU" dirty="0" err="1" smtClean="0"/>
              <a:t>mengumpulkan</a:t>
            </a:r>
            <a:r>
              <a:rPr lang="en-AU" dirty="0" smtClean="0"/>
              <a:t> </a:t>
            </a:r>
            <a:r>
              <a:rPr lang="en-AU" dirty="0" err="1" smtClean="0"/>
              <a:t>contoh-contoh</a:t>
            </a:r>
            <a:r>
              <a:rPr lang="en-AU" dirty="0" smtClean="0"/>
              <a:t> </a:t>
            </a:r>
            <a:r>
              <a:rPr lang="en-AU" dirty="0" err="1" smtClean="0"/>
              <a:t>pembiayaan</a:t>
            </a:r>
            <a:r>
              <a:rPr lang="en-AU" dirty="0" smtClean="0"/>
              <a:t> </a:t>
            </a:r>
            <a:r>
              <a:rPr lang="en-AU" dirty="0" err="1" smtClean="0"/>
              <a:t>inovatif</a:t>
            </a:r>
            <a:r>
              <a:rPr lang="en-AU" dirty="0" smtClean="0"/>
              <a:t>. </a:t>
            </a:r>
            <a:endParaRPr lang="en-AU" dirty="0"/>
          </a:p>
        </p:txBody>
      </p:sp>
      <p:sp>
        <p:nvSpPr>
          <p:cNvPr id="3" name="Text Placeholder 2"/>
          <p:cNvSpPr>
            <a:spLocks noGrp="1"/>
          </p:cNvSpPr>
          <p:nvPr>
            <p:ph type="body" sz="quarter" idx="10"/>
          </p:nvPr>
        </p:nvSpPr>
        <p:spPr>
          <a:xfrm>
            <a:off x="319318" y="1498250"/>
            <a:ext cx="10021350" cy="5586933"/>
          </a:xfrm>
        </p:spPr>
        <p:txBody>
          <a:bodyPr/>
          <a:lstStyle/>
          <a:p>
            <a:pPr marL="521528" indent="-521528">
              <a:spcAft>
                <a:spcPts val="1141"/>
              </a:spcAft>
              <a:buFont typeface="Arial"/>
              <a:buChar char="•"/>
            </a:pPr>
            <a:r>
              <a:rPr lang="en-AU" dirty="0" err="1" smtClean="0"/>
              <a:t>Keuangan</a:t>
            </a:r>
            <a:r>
              <a:rPr lang="en-AU" dirty="0" smtClean="0"/>
              <a:t> </a:t>
            </a:r>
            <a:r>
              <a:rPr lang="en-AU" dirty="0" err="1" smtClean="0"/>
              <a:t>mikro</a:t>
            </a:r>
            <a:endParaRPr lang="en-AU" dirty="0"/>
          </a:p>
          <a:p>
            <a:pPr marL="521528" indent="-521528">
              <a:spcAft>
                <a:spcPts val="1141"/>
              </a:spcAft>
              <a:buFont typeface="Arial"/>
              <a:buChar char="•"/>
            </a:pPr>
            <a:r>
              <a:rPr lang="en-AU" dirty="0" err="1" smtClean="0"/>
              <a:t>Koperasi</a:t>
            </a:r>
            <a:r>
              <a:rPr lang="en-AU" dirty="0" smtClean="0"/>
              <a:t> </a:t>
            </a:r>
            <a:r>
              <a:rPr lang="en-AU" dirty="0" err="1" smtClean="0"/>
              <a:t>kredit</a:t>
            </a:r>
            <a:endParaRPr lang="en-AU" dirty="0" smtClean="0"/>
          </a:p>
          <a:p>
            <a:pPr marL="521528" indent="-521528">
              <a:spcAft>
                <a:spcPts val="1141"/>
              </a:spcAft>
              <a:buFont typeface="Arial"/>
              <a:buChar char="•"/>
            </a:pPr>
            <a:r>
              <a:rPr lang="en-AU" dirty="0" err="1" smtClean="0"/>
              <a:t>Arisan</a:t>
            </a:r>
            <a:endParaRPr lang="en-AU" dirty="0" smtClean="0"/>
          </a:p>
          <a:p>
            <a:pPr marL="521528" indent="-521528">
              <a:spcAft>
                <a:spcPts val="1141"/>
              </a:spcAft>
              <a:buFont typeface="Arial"/>
              <a:buChar char="•"/>
            </a:pPr>
            <a:r>
              <a:rPr lang="en-AU" dirty="0" err="1" smtClean="0"/>
              <a:t>Tanggung</a:t>
            </a:r>
            <a:r>
              <a:rPr lang="en-AU" dirty="0" smtClean="0"/>
              <a:t> </a:t>
            </a:r>
            <a:r>
              <a:rPr lang="en-AU" dirty="0" err="1"/>
              <a:t>J</a:t>
            </a:r>
            <a:r>
              <a:rPr lang="en-AU" dirty="0" err="1" smtClean="0"/>
              <a:t>awab</a:t>
            </a:r>
            <a:r>
              <a:rPr lang="en-AU" dirty="0" smtClean="0"/>
              <a:t> </a:t>
            </a:r>
            <a:r>
              <a:rPr lang="en-AU" dirty="0" err="1"/>
              <a:t>S</a:t>
            </a:r>
            <a:r>
              <a:rPr lang="en-AU" dirty="0" err="1" smtClean="0"/>
              <a:t>osial</a:t>
            </a:r>
            <a:r>
              <a:rPr lang="en-AU" dirty="0" smtClean="0"/>
              <a:t> Perusahaan (CSR)</a:t>
            </a:r>
            <a:endParaRPr lang="en-AU" dirty="0"/>
          </a:p>
          <a:p>
            <a:endParaRPr lang="en-AU" dirty="0"/>
          </a:p>
        </p:txBody>
      </p:sp>
    </p:spTree>
    <p:extLst>
      <p:ext uri="{BB962C8B-B14F-4D97-AF65-F5344CB8AC3E}">
        <p14:creationId xmlns:p14="http://schemas.microsoft.com/office/powerpoint/2010/main" val="26109800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8" y="172251"/>
            <a:ext cx="10022036" cy="973349"/>
          </a:xfrm>
        </p:spPr>
        <p:txBody>
          <a:bodyPr>
            <a:normAutofit/>
          </a:bodyPr>
          <a:lstStyle/>
          <a:p>
            <a:r>
              <a:rPr lang="en-AU" dirty="0" err="1" smtClean="0"/>
              <a:t>Keuangan</a:t>
            </a:r>
            <a:r>
              <a:rPr lang="en-AU" dirty="0" smtClean="0"/>
              <a:t> </a:t>
            </a:r>
            <a:r>
              <a:rPr lang="en-AU" dirty="0" err="1" smtClean="0"/>
              <a:t>mikro</a:t>
            </a:r>
            <a:endParaRPr lang="en-AU" dirty="0"/>
          </a:p>
        </p:txBody>
      </p:sp>
      <p:sp>
        <p:nvSpPr>
          <p:cNvPr id="3" name="Text Placeholder 2"/>
          <p:cNvSpPr>
            <a:spLocks noGrp="1"/>
          </p:cNvSpPr>
          <p:nvPr>
            <p:ph type="body" sz="quarter" idx="10"/>
          </p:nvPr>
        </p:nvSpPr>
        <p:spPr>
          <a:xfrm>
            <a:off x="319318" y="910152"/>
            <a:ext cx="10021350" cy="6287050"/>
          </a:xfrm>
        </p:spPr>
        <p:txBody>
          <a:bodyPr/>
          <a:lstStyle/>
          <a:p>
            <a:pPr marL="309658" indent="-309658">
              <a:spcAft>
                <a:spcPts val="1141"/>
              </a:spcAft>
              <a:buFont typeface="Arial"/>
              <a:buChar char="•"/>
            </a:pPr>
            <a:r>
              <a:rPr lang="en-AU" sz="2500" b="1" dirty="0">
                <a:solidFill>
                  <a:srgbClr val="B1005D"/>
                </a:solidFill>
              </a:rPr>
              <a:t>Kediri </a:t>
            </a:r>
            <a:r>
              <a:rPr lang="en-AU" sz="2500" b="1" dirty="0" err="1">
                <a:solidFill>
                  <a:srgbClr val="B1005D"/>
                </a:solidFill>
              </a:rPr>
              <a:t>memiliki</a:t>
            </a:r>
            <a:r>
              <a:rPr lang="en-AU" sz="2500" b="1" dirty="0">
                <a:solidFill>
                  <a:srgbClr val="B1005D"/>
                </a:solidFill>
              </a:rPr>
              <a:t> </a:t>
            </a:r>
            <a:r>
              <a:rPr lang="en-AU" sz="2500" b="1" dirty="0" err="1">
                <a:solidFill>
                  <a:srgbClr val="B1005D"/>
                </a:solidFill>
              </a:rPr>
              <a:t>kredit</a:t>
            </a:r>
            <a:r>
              <a:rPr lang="en-AU" sz="2500" b="1" dirty="0">
                <a:solidFill>
                  <a:srgbClr val="B1005D"/>
                </a:solidFill>
              </a:rPr>
              <a:t> </a:t>
            </a:r>
            <a:r>
              <a:rPr lang="en-AU" sz="2500" b="1" dirty="0" err="1">
                <a:solidFill>
                  <a:srgbClr val="B1005D"/>
                </a:solidFill>
              </a:rPr>
              <a:t>mikro</a:t>
            </a:r>
            <a:r>
              <a:rPr lang="en-AU" sz="2500" b="1" dirty="0">
                <a:solidFill>
                  <a:srgbClr val="B1005D"/>
                </a:solidFill>
              </a:rPr>
              <a:t> “</a:t>
            </a:r>
            <a:r>
              <a:rPr lang="en-AU" sz="2500" b="1" dirty="0" err="1">
                <a:solidFill>
                  <a:srgbClr val="B1005D"/>
                </a:solidFill>
              </a:rPr>
              <a:t>terprogram</a:t>
            </a:r>
            <a:r>
              <a:rPr lang="en-AU" sz="2500" b="1" dirty="0">
                <a:solidFill>
                  <a:srgbClr val="B1005D"/>
                </a:solidFill>
              </a:rPr>
              <a:t>”</a:t>
            </a:r>
            <a:r>
              <a:rPr lang="en-AU" sz="2500" dirty="0"/>
              <a:t>. </a:t>
            </a:r>
            <a:r>
              <a:rPr lang="en-AU" sz="2500" dirty="0" err="1"/>
              <a:t>Sebagai</a:t>
            </a:r>
            <a:r>
              <a:rPr lang="en-AU" sz="2500" dirty="0"/>
              <a:t> </a:t>
            </a:r>
            <a:r>
              <a:rPr lang="en-AU" sz="2500" dirty="0" err="1"/>
              <a:t>bagian</a:t>
            </a:r>
            <a:r>
              <a:rPr lang="en-AU" sz="2500" dirty="0"/>
              <a:t> </a:t>
            </a:r>
            <a:r>
              <a:rPr lang="en-AU" sz="2500" dirty="0" err="1"/>
              <a:t>dari</a:t>
            </a:r>
            <a:r>
              <a:rPr lang="en-AU" sz="2500" dirty="0"/>
              <a:t> </a:t>
            </a:r>
            <a:r>
              <a:rPr lang="en-AU" sz="2500" dirty="0" err="1"/>
              <a:t>komitmen</a:t>
            </a:r>
            <a:r>
              <a:rPr lang="en-AU" sz="2500" dirty="0"/>
              <a:t> </a:t>
            </a:r>
            <a:r>
              <a:rPr lang="en-AU" sz="2500" dirty="0" err="1"/>
              <a:t>Pilkada</a:t>
            </a:r>
            <a:r>
              <a:rPr lang="en-AU" sz="2500" dirty="0"/>
              <a:t>, </a:t>
            </a:r>
            <a:r>
              <a:rPr lang="en-AU" sz="2500" dirty="0" err="1"/>
              <a:t>walikota</a:t>
            </a:r>
            <a:r>
              <a:rPr lang="en-AU" sz="2500" dirty="0"/>
              <a:t> </a:t>
            </a:r>
            <a:r>
              <a:rPr lang="en-AU" sz="2500" dirty="0" err="1"/>
              <a:t>telah</a:t>
            </a:r>
            <a:r>
              <a:rPr lang="en-AU" sz="2500" dirty="0"/>
              <a:t> </a:t>
            </a:r>
            <a:r>
              <a:rPr lang="en-AU" sz="2500" dirty="0" err="1"/>
              <a:t>menjanjikan</a:t>
            </a:r>
            <a:r>
              <a:rPr lang="en-AU" sz="2500" dirty="0"/>
              <a:t> </a:t>
            </a:r>
            <a:r>
              <a:rPr lang="en-AU" sz="2500" dirty="0" err="1"/>
              <a:t>bahwa</a:t>
            </a:r>
            <a:r>
              <a:rPr lang="en-AU" sz="2500" dirty="0"/>
              <a:t> </a:t>
            </a:r>
            <a:r>
              <a:rPr lang="en-AU" sz="2500" dirty="0" err="1"/>
              <a:t>setiap</a:t>
            </a:r>
            <a:r>
              <a:rPr lang="en-AU" sz="2500" dirty="0"/>
              <a:t> RT </a:t>
            </a:r>
            <a:r>
              <a:rPr lang="en-AU" sz="2500" dirty="0" err="1"/>
              <a:t>akan</a:t>
            </a:r>
            <a:r>
              <a:rPr lang="en-AU" sz="2500" dirty="0"/>
              <a:t> </a:t>
            </a:r>
            <a:r>
              <a:rPr lang="en-AU" sz="2500" dirty="0" err="1"/>
              <a:t>mendapatkan</a:t>
            </a:r>
            <a:r>
              <a:rPr lang="en-AU" sz="2500" dirty="0"/>
              <a:t> </a:t>
            </a:r>
            <a:r>
              <a:rPr lang="en-AU" sz="2500" dirty="0" err="1"/>
              <a:t>Rp</a:t>
            </a:r>
            <a:r>
              <a:rPr lang="en-AU" sz="2500" dirty="0"/>
              <a:t> 50 </a:t>
            </a:r>
            <a:r>
              <a:rPr lang="en-AU" sz="2500" dirty="0" err="1"/>
              <a:t>juta</a:t>
            </a:r>
            <a:r>
              <a:rPr lang="en-AU" sz="2500" dirty="0"/>
              <a:t> per </a:t>
            </a:r>
            <a:r>
              <a:rPr lang="en-AU" sz="2500" dirty="0" err="1"/>
              <a:t>tahun</a:t>
            </a:r>
            <a:r>
              <a:rPr lang="en-AU" sz="2500" dirty="0"/>
              <a:t> </a:t>
            </a:r>
            <a:r>
              <a:rPr lang="en-AU" sz="2500" dirty="0" err="1"/>
              <a:t>untuk</a:t>
            </a:r>
            <a:r>
              <a:rPr lang="en-AU" sz="2500" dirty="0"/>
              <a:t> </a:t>
            </a:r>
            <a:r>
              <a:rPr lang="en-AU" sz="2500" dirty="0" err="1"/>
              <a:t>mendukung</a:t>
            </a:r>
            <a:r>
              <a:rPr lang="en-AU" sz="2500" dirty="0"/>
              <a:t> </a:t>
            </a:r>
            <a:r>
              <a:rPr lang="en-AU" sz="2500" dirty="0" err="1"/>
              <a:t>kebutuhan</a:t>
            </a:r>
            <a:r>
              <a:rPr lang="en-AU" sz="2500" dirty="0"/>
              <a:t> </a:t>
            </a:r>
            <a:r>
              <a:rPr lang="en-AU" sz="2500" dirty="0" err="1"/>
              <a:t>dasar</a:t>
            </a:r>
            <a:r>
              <a:rPr lang="en-AU" sz="2500" dirty="0"/>
              <a:t>, </a:t>
            </a:r>
            <a:r>
              <a:rPr lang="en-AU" sz="2500" dirty="0" err="1"/>
              <a:t>termasuk</a:t>
            </a:r>
            <a:r>
              <a:rPr lang="en-AU" sz="2500" dirty="0"/>
              <a:t> </a:t>
            </a:r>
            <a:r>
              <a:rPr lang="en-AU" sz="2500" dirty="0" err="1"/>
              <a:t>sanitasi</a:t>
            </a:r>
            <a:r>
              <a:rPr lang="en-AU" sz="2500" dirty="0"/>
              <a:t>. Hal </a:t>
            </a:r>
            <a:r>
              <a:rPr lang="en-AU" sz="2500" dirty="0" err="1"/>
              <a:t>ini</a:t>
            </a:r>
            <a:r>
              <a:rPr lang="en-AU" sz="2500" dirty="0"/>
              <a:t> </a:t>
            </a:r>
            <a:r>
              <a:rPr lang="en-AU" sz="2500" dirty="0" err="1"/>
              <a:t>dialokasikan</a:t>
            </a:r>
            <a:r>
              <a:rPr lang="en-AU" sz="2500" dirty="0"/>
              <a:t> </a:t>
            </a:r>
            <a:r>
              <a:rPr lang="en-AU" sz="2500" dirty="0" err="1"/>
              <a:t>dari</a:t>
            </a:r>
            <a:r>
              <a:rPr lang="en-AU" sz="2500" dirty="0"/>
              <a:t> APBD </a:t>
            </a:r>
            <a:r>
              <a:rPr lang="en-AU" sz="2500" dirty="0" err="1"/>
              <a:t>untuk</a:t>
            </a:r>
            <a:r>
              <a:rPr lang="en-AU" sz="2500" dirty="0"/>
              <a:t> </a:t>
            </a:r>
            <a:r>
              <a:rPr lang="en-AU" sz="2500" dirty="0" err="1"/>
              <a:t>pemberdayaan</a:t>
            </a:r>
            <a:r>
              <a:rPr lang="en-AU" sz="2500" dirty="0"/>
              <a:t> </a:t>
            </a:r>
            <a:r>
              <a:rPr lang="en-AU" sz="2500" dirty="0" err="1"/>
              <a:t>masyarakat</a:t>
            </a:r>
            <a:r>
              <a:rPr lang="en-AU" sz="2500" dirty="0"/>
              <a:t>. </a:t>
            </a:r>
            <a:r>
              <a:rPr lang="en-AU" sz="2500" dirty="0" err="1"/>
              <a:t>Ini</a:t>
            </a:r>
            <a:r>
              <a:rPr lang="en-AU" sz="2500" dirty="0"/>
              <a:t> </a:t>
            </a:r>
            <a:r>
              <a:rPr lang="en-AU" sz="2500" dirty="0" err="1"/>
              <a:t>bisa</a:t>
            </a:r>
            <a:r>
              <a:rPr lang="en-AU" sz="2500" dirty="0"/>
              <a:t> </a:t>
            </a:r>
            <a:r>
              <a:rPr lang="en-AU" sz="2500" dirty="0" err="1"/>
              <a:t>menjadi</a:t>
            </a:r>
            <a:r>
              <a:rPr lang="en-AU" sz="2500" dirty="0"/>
              <a:t> </a:t>
            </a:r>
            <a:r>
              <a:rPr lang="en-AU" sz="2500" dirty="0" err="1"/>
              <a:t>sumber</a:t>
            </a:r>
            <a:r>
              <a:rPr lang="en-AU" sz="2500" dirty="0"/>
              <a:t> </a:t>
            </a:r>
            <a:r>
              <a:rPr lang="en-AU" sz="2500" dirty="0" err="1"/>
              <a:t>dana</a:t>
            </a:r>
            <a:r>
              <a:rPr lang="en-AU" sz="2500" dirty="0"/>
              <a:t> </a:t>
            </a:r>
            <a:r>
              <a:rPr lang="en-AU" sz="2500" dirty="0" err="1"/>
              <a:t>untuk</a:t>
            </a:r>
            <a:r>
              <a:rPr lang="en-AU" sz="2500" dirty="0"/>
              <a:t> </a:t>
            </a:r>
            <a:r>
              <a:rPr lang="en-AU" sz="2500" dirty="0" err="1"/>
              <a:t>penambahan</a:t>
            </a:r>
            <a:r>
              <a:rPr lang="en-AU" sz="2500" dirty="0"/>
              <a:t> </a:t>
            </a:r>
            <a:r>
              <a:rPr lang="en-AU" sz="2500" dirty="0" err="1"/>
              <a:t>sambungan</a:t>
            </a:r>
            <a:r>
              <a:rPr lang="en-AU" sz="2500" dirty="0"/>
              <a:t> </a:t>
            </a:r>
            <a:r>
              <a:rPr lang="en-AU" sz="2500" dirty="0" err="1"/>
              <a:t>rumah</a:t>
            </a:r>
            <a:r>
              <a:rPr lang="en-AU" sz="2500" dirty="0"/>
              <a:t> </a:t>
            </a:r>
            <a:r>
              <a:rPr lang="en-AU" sz="2500" dirty="0" err="1"/>
              <a:t>dan</a:t>
            </a:r>
            <a:r>
              <a:rPr lang="en-AU" sz="2500" dirty="0"/>
              <a:t> </a:t>
            </a:r>
            <a:r>
              <a:rPr lang="en-AU" sz="2500" dirty="0" err="1"/>
              <a:t>untuk</a:t>
            </a:r>
            <a:r>
              <a:rPr lang="en-AU" sz="2500" dirty="0"/>
              <a:t> </a:t>
            </a:r>
            <a:r>
              <a:rPr lang="en-AU" sz="2500" dirty="0" err="1"/>
              <a:t>memaksimalkan</a:t>
            </a:r>
            <a:r>
              <a:rPr lang="en-AU" sz="2500" dirty="0"/>
              <a:t> </a:t>
            </a:r>
            <a:r>
              <a:rPr lang="en-AU" sz="2500" dirty="0" err="1"/>
              <a:t>sambungan</a:t>
            </a:r>
            <a:r>
              <a:rPr lang="en-AU" sz="2500" dirty="0"/>
              <a:t>. </a:t>
            </a:r>
            <a:r>
              <a:rPr lang="en-AU" sz="2500" dirty="0" err="1"/>
              <a:t>Setiap</a:t>
            </a:r>
            <a:r>
              <a:rPr lang="en-AU" sz="2500" dirty="0"/>
              <a:t> </a:t>
            </a:r>
            <a:r>
              <a:rPr lang="en-AU" sz="2500" dirty="0" err="1"/>
              <a:t>sistem</a:t>
            </a:r>
            <a:r>
              <a:rPr lang="en-AU" sz="2500" dirty="0"/>
              <a:t> rata-rata </a:t>
            </a:r>
            <a:r>
              <a:rPr lang="en-AU" sz="2500" dirty="0" err="1"/>
              <a:t>memiliki</a:t>
            </a:r>
            <a:r>
              <a:rPr lang="en-AU" sz="2500" dirty="0"/>
              <a:t> </a:t>
            </a:r>
            <a:r>
              <a:rPr lang="en-AU" sz="2500" dirty="0" err="1"/>
              <a:t>kurang</a:t>
            </a:r>
            <a:r>
              <a:rPr lang="en-AU" sz="2500" dirty="0"/>
              <a:t> </a:t>
            </a:r>
            <a:r>
              <a:rPr lang="en-AU" sz="2500" dirty="0" err="1"/>
              <a:t>dari</a:t>
            </a:r>
            <a:r>
              <a:rPr lang="en-AU" sz="2500" dirty="0"/>
              <a:t> 10 </a:t>
            </a:r>
            <a:r>
              <a:rPr lang="en-AU" sz="2500" dirty="0" err="1"/>
              <a:t>sambungan</a:t>
            </a:r>
            <a:r>
              <a:rPr lang="en-AU" sz="2500" dirty="0"/>
              <a:t> </a:t>
            </a:r>
            <a:r>
              <a:rPr lang="en-AU" sz="2500" dirty="0" err="1"/>
              <a:t>rumah</a:t>
            </a:r>
            <a:r>
              <a:rPr lang="en-AU" sz="2500" dirty="0"/>
              <a:t>, </a:t>
            </a:r>
            <a:r>
              <a:rPr lang="en-AU" sz="2500" dirty="0" err="1"/>
              <a:t>padahal</a:t>
            </a:r>
            <a:r>
              <a:rPr lang="en-AU" sz="2500" dirty="0"/>
              <a:t> </a:t>
            </a:r>
            <a:r>
              <a:rPr lang="en-AU" sz="2500" dirty="0" err="1"/>
              <a:t>seharusnya</a:t>
            </a:r>
            <a:r>
              <a:rPr lang="en-AU" sz="2500" dirty="0"/>
              <a:t> </a:t>
            </a:r>
            <a:r>
              <a:rPr lang="en-AU" sz="2500" dirty="0" err="1"/>
              <a:t>sekitar</a:t>
            </a:r>
            <a:r>
              <a:rPr lang="en-AU" sz="2500" dirty="0"/>
              <a:t> 40.</a:t>
            </a:r>
          </a:p>
          <a:p>
            <a:pPr marL="309658" indent="-309658">
              <a:spcAft>
                <a:spcPts val="1141"/>
              </a:spcAft>
              <a:buFont typeface="Arial"/>
              <a:buChar char="•"/>
            </a:pPr>
            <a:r>
              <a:rPr lang="en-US" sz="2500" b="1" dirty="0">
                <a:solidFill>
                  <a:srgbClr val="B1005D"/>
                </a:solidFill>
              </a:rPr>
              <a:t>Bandung </a:t>
            </a:r>
            <a:r>
              <a:rPr lang="en-US" sz="2500" b="1" dirty="0" err="1">
                <a:solidFill>
                  <a:srgbClr val="B1005D"/>
                </a:solidFill>
              </a:rPr>
              <a:t>dan</a:t>
            </a:r>
            <a:r>
              <a:rPr lang="en-US" sz="2500" b="1" dirty="0">
                <a:solidFill>
                  <a:srgbClr val="B1005D"/>
                </a:solidFill>
              </a:rPr>
              <a:t> </a:t>
            </a:r>
            <a:r>
              <a:rPr lang="en-US" sz="2500" b="1" dirty="0" err="1">
                <a:solidFill>
                  <a:srgbClr val="B1005D"/>
                </a:solidFill>
              </a:rPr>
              <a:t>Jombang</a:t>
            </a:r>
            <a:r>
              <a:rPr lang="en-US" sz="2500" b="1" dirty="0">
                <a:solidFill>
                  <a:srgbClr val="B1005D"/>
                </a:solidFill>
              </a:rPr>
              <a:t> </a:t>
            </a:r>
            <a:r>
              <a:rPr lang="en-US" sz="2500" dirty="0" err="1"/>
              <a:t>memberikan</a:t>
            </a:r>
            <a:r>
              <a:rPr lang="en-US" sz="2500" dirty="0"/>
              <a:t> </a:t>
            </a:r>
            <a:r>
              <a:rPr lang="en-US" sz="2500" dirty="0" err="1"/>
              <a:t>dana</a:t>
            </a:r>
            <a:r>
              <a:rPr lang="en-US" sz="2500" dirty="0"/>
              <a:t> </a:t>
            </a:r>
            <a:r>
              <a:rPr lang="en-US" sz="2500" dirty="0" err="1"/>
              <a:t>ke</a:t>
            </a:r>
            <a:r>
              <a:rPr lang="en-US" sz="2500" dirty="0"/>
              <a:t> bank </a:t>
            </a:r>
            <a:r>
              <a:rPr lang="en-US" sz="2500" dirty="0" err="1"/>
              <a:t>lokal</a:t>
            </a:r>
            <a:r>
              <a:rPr lang="en-US" sz="2500" dirty="0"/>
              <a:t> (~</a:t>
            </a:r>
            <a:r>
              <a:rPr lang="en-US" sz="2500" dirty="0" err="1"/>
              <a:t>Rp</a:t>
            </a:r>
            <a:r>
              <a:rPr lang="en-US" sz="2500" dirty="0"/>
              <a:t> 5 </a:t>
            </a:r>
            <a:r>
              <a:rPr lang="en-US" sz="2500" dirty="0" err="1"/>
              <a:t>milyar</a:t>
            </a:r>
            <a:r>
              <a:rPr lang="en-US" sz="2500" dirty="0"/>
              <a:t>/</a:t>
            </a:r>
            <a:r>
              <a:rPr lang="en-US" sz="2500" dirty="0" err="1"/>
              <a:t>tahun</a:t>
            </a:r>
            <a:r>
              <a:rPr lang="en-US" sz="2500" dirty="0"/>
              <a:t>). Bank </a:t>
            </a:r>
            <a:r>
              <a:rPr lang="en-US" sz="2500" dirty="0" err="1"/>
              <a:t>Jawa</a:t>
            </a:r>
            <a:r>
              <a:rPr lang="en-US" sz="2500" dirty="0"/>
              <a:t> </a:t>
            </a:r>
            <a:r>
              <a:rPr lang="en-US" sz="2500" dirty="0" err="1"/>
              <a:t>kemudian</a:t>
            </a:r>
            <a:r>
              <a:rPr lang="en-US" sz="2500" dirty="0"/>
              <a:t> </a:t>
            </a:r>
            <a:r>
              <a:rPr lang="en-US" sz="2500" dirty="0" err="1"/>
              <a:t>memberikan</a:t>
            </a:r>
            <a:r>
              <a:rPr lang="en-US" sz="2500" dirty="0"/>
              <a:t> </a:t>
            </a:r>
            <a:r>
              <a:rPr lang="en-US" sz="2500" dirty="0" err="1"/>
              <a:t>skema</a:t>
            </a:r>
            <a:r>
              <a:rPr lang="en-US" sz="2500" dirty="0"/>
              <a:t> </a:t>
            </a:r>
            <a:r>
              <a:rPr lang="en-US" sz="2500" dirty="0" err="1"/>
              <a:t>keuangan</a:t>
            </a:r>
            <a:r>
              <a:rPr lang="en-US" sz="2500" dirty="0"/>
              <a:t> </a:t>
            </a:r>
            <a:r>
              <a:rPr lang="en-US" sz="2500" dirty="0" err="1"/>
              <a:t>mikro</a:t>
            </a:r>
            <a:r>
              <a:rPr lang="en-US" sz="2500" dirty="0"/>
              <a:t> </a:t>
            </a:r>
            <a:r>
              <a:rPr lang="en-US" sz="2500" dirty="0" err="1"/>
              <a:t>untuk</a:t>
            </a:r>
            <a:r>
              <a:rPr lang="en-US" sz="2500" dirty="0"/>
              <a:t> </a:t>
            </a:r>
            <a:r>
              <a:rPr lang="en-US" sz="2500" dirty="0" err="1"/>
              <a:t>sanitasi</a:t>
            </a:r>
            <a:r>
              <a:rPr lang="en-US" sz="2500" dirty="0"/>
              <a:t>. </a:t>
            </a:r>
            <a:r>
              <a:rPr lang="en-AU" sz="2500" dirty="0"/>
              <a:t> </a:t>
            </a:r>
          </a:p>
          <a:p>
            <a:pPr marL="309658" indent="-309658">
              <a:spcAft>
                <a:spcPts val="1141"/>
              </a:spcAft>
              <a:buFont typeface="Arial"/>
              <a:buChar char="•"/>
            </a:pPr>
            <a:r>
              <a:rPr lang="en-AU" sz="2500" b="1" dirty="0" err="1">
                <a:solidFill>
                  <a:srgbClr val="B1005D"/>
                </a:solidFill>
              </a:rPr>
              <a:t>Water.org</a:t>
            </a:r>
            <a:r>
              <a:rPr lang="en-AU" sz="2500" b="1" dirty="0">
                <a:solidFill>
                  <a:srgbClr val="B1005D"/>
                </a:solidFill>
              </a:rPr>
              <a:t> </a:t>
            </a:r>
            <a:r>
              <a:rPr lang="en-AU" sz="2500" dirty="0" err="1"/>
              <a:t>bekerja</a:t>
            </a:r>
            <a:r>
              <a:rPr lang="en-AU" sz="2500" dirty="0"/>
              <a:t> </a:t>
            </a:r>
            <a:r>
              <a:rPr lang="en-AU" sz="2500" dirty="0" err="1"/>
              <a:t>sama</a:t>
            </a:r>
            <a:r>
              <a:rPr lang="en-AU" sz="2500" dirty="0"/>
              <a:t> </a:t>
            </a:r>
            <a:r>
              <a:rPr lang="en-AU" sz="2500" dirty="0" err="1"/>
              <a:t>dengan</a:t>
            </a:r>
            <a:r>
              <a:rPr lang="en-AU" sz="2500" dirty="0"/>
              <a:t> </a:t>
            </a:r>
            <a:r>
              <a:rPr lang="en-AU" sz="2500" dirty="0" err="1"/>
              <a:t>lembaga</a:t>
            </a:r>
            <a:r>
              <a:rPr lang="en-AU" sz="2500" dirty="0"/>
              <a:t> </a:t>
            </a:r>
            <a:r>
              <a:rPr lang="en-AU" sz="2500" dirty="0" err="1"/>
              <a:t>keuangan</a:t>
            </a:r>
            <a:r>
              <a:rPr lang="en-AU" sz="2500" dirty="0"/>
              <a:t> </a:t>
            </a:r>
            <a:r>
              <a:rPr lang="en-AU" sz="2500" dirty="0" err="1"/>
              <a:t>mikro</a:t>
            </a:r>
            <a:r>
              <a:rPr lang="en-AU" sz="2500" dirty="0"/>
              <a:t> </a:t>
            </a:r>
            <a:r>
              <a:rPr lang="en-AU" sz="2500" dirty="0" err="1"/>
              <a:t>lokal</a:t>
            </a:r>
            <a:r>
              <a:rPr lang="en-AU" sz="2500" dirty="0"/>
              <a:t> (</a:t>
            </a:r>
            <a:r>
              <a:rPr lang="en-AU" sz="2500" dirty="0" err="1"/>
              <a:t>misalnya</a:t>
            </a:r>
            <a:r>
              <a:rPr lang="en-AU" sz="2500" dirty="0"/>
              <a:t> bank) </a:t>
            </a:r>
            <a:r>
              <a:rPr lang="en-AU" sz="2500" dirty="0" err="1"/>
              <a:t>untuk</a:t>
            </a:r>
            <a:r>
              <a:rPr lang="en-AU" sz="2500" dirty="0"/>
              <a:t> </a:t>
            </a:r>
            <a:r>
              <a:rPr lang="en-AU" sz="2500" dirty="0" err="1"/>
              <a:t>melakukan</a:t>
            </a:r>
            <a:r>
              <a:rPr lang="en-AU" sz="2500" dirty="0"/>
              <a:t> </a:t>
            </a:r>
            <a:r>
              <a:rPr lang="en-AU" sz="2500" dirty="0" err="1"/>
              <a:t>riset</a:t>
            </a:r>
            <a:r>
              <a:rPr lang="en-AU" sz="2500" dirty="0"/>
              <a:t> </a:t>
            </a:r>
            <a:r>
              <a:rPr lang="en-AU" sz="2500" dirty="0" err="1"/>
              <a:t>pasar</a:t>
            </a:r>
            <a:r>
              <a:rPr lang="en-AU" sz="2500" dirty="0"/>
              <a:t> </a:t>
            </a:r>
            <a:r>
              <a:rPr lang="en-AU" sz="2500" dirty="0" err="1"/>
              <a:t>dan</a:t>
            </a:r>
            <a:r>
              <a:rPr lang="en-AU" sz="2500" dirty="0"/>
              <a:t> </a:t>
            </a:r>
            <a:r>
              <a:rPr lang="en-AU" sz="2500" dirty="0" err="1"/>
              <a:t>merancang</a:t>
            </a:r>
            <a:r>
              <a:rPr lang="en-AU" sz="2500" dirty="0"/>
              <a:t> </a:t>
            </a:r>
            <a:r>
              <a:rPr lang="en-AU" sz="2500" dirty="0" err="1"/>
              <a:t>produk</a:t>
            </a:r>
            <a:r>
              <a:rPr lang="en-AU" sz="2500" dirty="0"/>
              <a:t> </a:t>
            </a:r>
            <a:r>
              <a:rPr lang="en-AU" sz="2500" dirty="0" err="1"/>
              <a:t>keuangan</a:t>
            </a:r>
            <a:r>
              <a:rPr lang="en-AU" sz="2500" dirty="0"/>
              <a:t> </a:t>
            </a:r>
            <a:r>
              <a:rPr lang="en-AU" sz="2500" dirty="0" err="1"/>
              <a:t>baru</a:t>
            </a:r>
            <a:r>
              <a:rPr lang="en-AU" sz="2500" dirty="0"/>
              <a:t> </a:t>
            </a:r>
            <a:r>
              <a:rPr lang="en-AU" sz="2500" dirty="0" err="1"/>
              <a:t>untuk</a:t>
            </a:r>
            <a:r>
              <a:rPr lang="en-AU" sz="2500" dirty="0"/>
              <a:t> </a:t>
            </a:r>
            <a:r>
              <a:rPr lang="en-AU" sz="2500" dirty="0" err="1"/>
              <a:t>memungkinkan</a:t>
            </a:r>
            <a:r>
              <a:rPr lang="en-AU" sz="2500" dirty="0"/>
              <a:t> </a:t>
            </a:r>
            <a:r>
              <a:rPr lang="en-AU" sz="2500" dirty="0" err="1"/>
              <a:t>rumah</a:t>
            </a:r>
            <a:r>
              <a:rPr lang="en-AU" sz="2500" dirty="0"/>
              <a:t> </a:t>
            </a:r>
            <a:r>
              <a:rPr lang="en-AU" sz="2500" dirty="0" err="1"/>
              <a:t>tangga</a:t>
            </a:r>
            <a:r>
              <a:rPr lang="en-AU" sz="2500" dirty="0"/>
              <a:t> </a:t>
            </a:r>
            <a:r>
              <a:rPr lang="en-AU" sz="2500" dirty="0" err="1"/>
              <a:t>berinvestasi</a:t>
            </a:r>
            <a:r>
              <a:rPr lang="en-AU" sz="2500" dirty="0"/>
              <a:t> </a:t>
            </a:r>
            <a:r>
              <a:rPr lang="en-AU" sz="2500" dirty="0" err="1"/>
              <a:t>dalam</a:t>
            </a:r>
            <a:r>
              <a:rPr lang="en-AU" sz="2500" dirty="0"/>
              <a:t> </a:t>
            </a:r>
            <a:r>
              <a:rPr lang="en-AU" sz="2500" dirty="0" err="1"/>
              <a:t>mengakses</a:t>
            </a:r>
            <a:r>
              <a:rPr lang="en-AU" sz="2500" dirty="0"/>
              <a:t> air.    </a:t>
            </a:r>
          </a:p>
          <a:p>
            <a:pPr marL="309658" indent="-309658"/>
            <a:endParaRPr lang="en-AU" sz="2500" dirty="0"/>
          </a:p>
        </p:txBody>
      </p:sp>
    </p:spTree>
    <p:extLst>
      <p:ext uri="{BB962C8B-B14F-4D97-AF65-F5344CB8AC3E}">
        <p14:creationId xmlns:p14="http://schemas.microsoft.com/office/powerpoint/2010/main" val="121932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Harapan</a:t>
            </a:r>
            <a:r>
              <a:rPr lang="en-AU" dirty="0"/>
              <a:t> </a:t>
            </a:r>
            <a:r>
              <a:rPr lang="en-AU" dirty="0" err="1"/>
              <a:t>terhadap</a:t>
            </a:r>
            <a:r>
              <a:rPr lang="en-AU" dirty="0"/>
              <a:t> </a:t>
            </a:r>
            <a:r>
              <a:rPr lang="en-AU" dirty="0" err="1"/>
              <a:t>penggunaan</a:t>
            </a:r>
            <a:r>
              <a:rPr lang="en-AU" dirty="0"/>
              <a:t> </a:t>
            </a:r>
            <a:r>
              <a:rPr lang="en-AU" dirty="0" err="1"/>
              <a:t>bahan</a:t>
            </a:r>
            <a:r>
              <a:rPr lang="en-AU" dirty="0"/>
              <a:t> </a:t>
            </a:r>
            <a:r>
              <a:rPr lang="en-AU" dirty="0" err="1"/>
              <a:t>ini</a:t>
            </a:r>
            <a:endParaRPr lang="en-AU" dirty="0"/>
          </a:p>
        </p:txBody>
      </p:sp>
      <p:sp>
        <p:nvSpPr>
          <p:cNvPr id="3" name="Text Placeholder 2"/>
          <p:cNvSpPr>
            <a:spLocks noGrp="1"/>
          </p:cNvSpPr>
          <p:nvPr>
            <p:ph type="body" sz="quarter" idx="10"/>
          </p:nvPr>
        </p:nvSpPr>
        <p:spPr>
          <a:xfrm>
            <a:off x="319318" y="1498250"/>
            <a:ext cx="10021350" cy="5726957"/>
          </a:xfrm>
        </p:spPr>
        <p:txBody>
          <a:bodyPr/>
          <a:lstStyle/>
          <a:p>
            <a:pPr marL="521528" indent="-521528">
              <a:buFont typeface="Arial"/>
              <a:buChar char="•"/>
            </a:pPr>
            <a:r>
              <a:rPr lang="en-AU" sz="2700" dirty="0" err="1"/>
              <a:t>Pedoman</a:t>
            </a:r>
            <a:r>
              <a:rPr lang="en-AU" sz="2700" dirty="0"/>
              <a:t> </a:t>
            </a:r>
            <a:r>
              <a:rPr lang="en-AU" sz="2700" dirty="0" err="1"/>
              <a:t>ini</a:t>
            </a:r>
            <a:r>
              <a:rPr lang="en-AU" sz="2700" dirty="0"/>
              <a:t> </a:t>
            </a:r>
            <a:r>
              <a:rPr lang="en-AU" sz="2700" dirty="0" err="1"/>
              <a:t>dirancang</a:t>
            </a:r>
            <a:r>
              <a:rPr lang="en-AU" sz="2700" dirty="0"/>
              <a:t> agar </a:t>
            </a:r>
            <a:r>
              <a:rPr lang="en-AU" sz="2700" dirty="0" err="1"/>
              <a:t>partisipatif</a:t>
            </a:r>
            <a:r>
              <a:rPr lang="en-AU" sz="2700" dirty="0"/>
              <a:t> – </a:t>
            </a:r>
            <a:r>
              <a:rPr lang="en-AU" sz="2700" dirty="0" err="1"/>
              <a:t>bergabunglah</a:t>
            </a:r>
            <a:r>
              <a:rPr lang="en-AU" sz="2700" dirty="0"/>
              <a:t> </a:t>
            </a:r>
            <a:r>
              <a:rPr lang="en-AU" sz="2700" dirty="0" err="1"/>
              <a:t>bersama</a:t>
            </a:r>
            <a:r>
              <a:rPr lang="en-AU" sz="2700" dirty="0"/>
              <a:t> </a:t>
            </a:r>
            <a:r>
              <a:rPr lang="en-AU" sz="2700" dirty="0" err="1"/>
              <a:t>rekan-rekan</a:t>
            </a:r>
            <a:r>
              <a:rPr lang="en-AU" sz="2700" dirty="0"/>
              <a:t> </a:t>
            </a:r>
            <a:r>
              <a:rPr lang="en-AU" sz="2700" dirty="0" err="1"/>
              <a:t>anda</a:t>
            </a:r>
            <a:r>
              <a:rPr lang="en-AU" sz="2700" dirty="0"/>
              <a:t> </a:t>
            </a:r>
            <a:r>
              <a:rPr lang="en-AU" sz="2700" dirty="0" err="1"/>
              <a:t>dan</a:t>
            </a:r>
            <a:r>
              <a:rPr lang="en-AU" sz="2700" dirty="0"/>
              <a:t> </a:t>
            </a:r>
            <a:r>
              <a:rPr lang="en-AU" sz="2700" dirty="0" err="1"/>
              <a:t>nikmati</a:t>
            </a:r>
            <a:r>
              <a:rPr lang="en-AU" sz="2700" dirty="0"/>
              <a:t>!</a:t>
            </a:r>
          </a:p>
          <a:p>
            <a:endParaRPr lang="en-AU" sz="2700" dirty="0"/>
          </a:p>
          <a:p>
            <a:pPr marL="521528" indent="-521528">
              <a:buFont typeface="Arial"/>
              <a:buChar char="•"/>
            </a:pPr>
            <a:r>
              <a:rPr lang="en-AU" sz="2700" dirty="0" err="1"/>
              <a:t>Pedoman</a:t>
            </a:r>
            <a:r>
              <a:rPr lang="en-AU" sz="2700" dirty="0"/>
              <a:t> </a:t>
            </a:r>
            <a:r>
              <a:rPr lang="en-AU" sz="2700" dirty="0" err="1"/>
              <a:t>ini</a:t>
            </a:r>
            <a:r>
              <a:rPr lang="en-AU" sz="2700" dirty="0"/>
              <a:t> </a:t>
            </a:r>
            <a:r>
              <a:rPr lang="en-AU" sz="2700" dirty="0" err="1"/>
              <a:t>berupaya</a:t>
            </a:r>
            <a:r>
              <a:rPr lang="en-AU" sz="2700" dirty="0"/>
              <a:t> </a:t>
            </a:r>
            <a:r>
              <a:rPr lang="en-AU" sz="2700" dirty="0" err="1"/>
              <a:t>untuk</a:t>
            </a:r>
            <a:r>
              <a:rPr lang="en-AU" sz="2700" dirty="0"/>
              <a:t> </a:t>
            </a:r>
            <a:r>
              <a:rPr lang="en-AU" sz="2700" dirty="0" err="1"/>
              <a:t>mengembangkan</a:t>
            </a:r>
            <a:r>
              <a:rPr lang="en-AU" sz="2700" dirty="0"/>
              <a:t> </a:t>
            </a:r>
            <a:r>
              <a:rPr lang="en-AU" sz="2700" dirty="0" err="1"/>
              <a:t>kemitraan</a:t>
            </a:r>
            <a:r>
              <a:rPr lang="en-AU" sz="2700" dirty="0"/>
              <a:t> </a:t>
            </a:r>
            <a:r>
              <a:rPr lang="en-AU" sz="2700" dirty="0" err="1"/>
              <a:t>baru</a:t>
            </a:r>
            <a:r>
              <a:rPr lang="en-AU" sz="2700" dirty="0"/>
              <a:t> </a:t>
            </a:r>
            <a:r>
              <a:rPr lang="en-AU" sz="2700" dirty="0" err="1"/>
              <a:t>dan</a:t>
            </a:r>
            <a:r>
              <a:rPr lang="en-AU" sz="2700" dirty="0"/>
              <a:t> </a:t>
            </a:r>
            <a:r>
              <a:rPr lang="en-AU" sz="2700" dirty="0" err="1"/>
              <a:t>memperkuat</a:t>
            </a:r>
            <a:r>
              <a:rPr lang="en-AU" sz="2700" dirty="0"/>
              <a:t> </a:t>
            </a:r>
            <a:r>
              <a:rPr lang="en-AU" sz="2700" dirty="0" err="1"/>
              <a:t>kemitraan</a:t>
            </a:r>
            <a:r>
              <a:rPr lang="en-AU" sz="2700" dirty="0"/>
              <a:t> yang </a:t>
            </a:r>
            <a:r>
              <a:rPr lang="en-AU" sz="2700" dirty="0" err="1"/>
              <a:t>sudah</a:t>
            </a:r>
            <a:r>
              <a:rPr lang="en-AU" sz="2700" dirty="0"/>
              <a:t> </a:t>
            </a:r>
            <a:r>
              <a:rPr lang="en-AU" sz="2700" dirty="0" err="1"/>
              <a:t>ada</a:t>
            </a:r>
            <a:r>
              <a:rPr lang="en-AU" sz="2700" dirty="0"/>
              <a:t> </a:t>
            </a:r>
          </a:p>
          <a:p>
            <a:pPr marL="521528" indent="-521528">
              <a:buFont typeface="Arial"/>
              <a:buChar char="•"/>
            </a:pPr>
            <a:endParaRPr lang="en-AU" sz="2700" dirty="0"/>
          </a:p>
          <a:p>
            <a:pPr marL="521528" indent="-521528">
              <a:buFont typeface="Arial"/>
              <a:buChar char="•"/>
            </a:pPr>
            <a:r>
              <a:rPr lang="en-AU" sz="2700" dirty="0" err="1"/>
              <a:t>Dorong</a:t>
            </a:r>
            <a:r>
              <a:rPr lang="en-AU" sz="2700" dirty="0"/>
              <a:t> rasa </a:t>
            </a:r>
            <a:r>
              <a:rPr lang="en-AU" sz="2700" dirty="0" err="1"/>
              <a:t>ingin</a:t>
            </a:r>
            <a:r>
              <a:rPr lang="en-AU" sz="2700" dirty="0"/>
              <a:t> </a:t>
            </a:r>
            <a:r>
              <a:rPr lang="en-AU" sz="2700" dirty="0" err="1"/>
              <a:t>tahu</a:t>
            </a:r>
            <a:r>
              <a:rPr lang="en-AU" sz="2700" dirty="0"/>
              <a:t> </a:t>
            </a:r>
            <a:r>
              <a:rPr lang="en-AU" sz="2700" dirty="0" err="1"/>
              <a:t>anda</a:t>
            </a:r>
            <a:r>
              <a:rPr lang="en-AU" sz="2700" dirty="0"/>
              <a:t> </a:t>
            </a:r>
            <a:r>
              <a:rPr lang="en-AU" sz="2700" dirty="0" err="1"/>
              <a:t>dan</a:t>
            </a:r>
            <a:r>
              <a:rPr lang="en-AU" sz="2700" dirty="0"/>
              <a:t> </a:t>
            </a:r>
            <a:r>
              <a:rPr lang="en-AU" sz="2700" dirty="0" err="1"/>
              <a:t>temukan</a:t>
            </a:r>
            <a:r>
              <a:rPr lang="en-AU" sz="2700" dirty="0"/>
              <a:t> </a:t>
            </a:r>
            <a:r>
              <a:rPr lang="en-AU" sz="2700" dirty="0" err="1"/>
              <a:t>gagasan</a:t>
            </a:r>
            <a:r>
              <a:rPr lang="en-AU" sz="2700" dirty="0"/>
              <a:t> </a:t>
            </a:r>
            <a:r>
              <a:rPr lang="en-AU" sz="2700" dirty="0" err="1"/>
              <a:t>baru</a:t>
            </a:r>
            <a:r>
              <a:rPr lang="en-AU" sz="2700" dirty="0"/>
              <a:t>  </a:t>
            </a:r>
          </a:p>
          <a:p>
            <a:pPr marL="521528" indent="-521528">
              <a:buFont typeface="Arial"/>
              <a:buChar char="•"/>
            </a:pPr>
            <a:endParaRPr lang="en-AU" sz="2700" dirty="0"/>
          </a:p>
          <a:p>
            <a:pPr marL="521528" indent="-521528">
              <a:buFont typeface="Arial"/>
              <a:buChar char="•"/>
            </a:pPr>
            <a:r>
              <a:rPr lang="en-AU" sz="2700" dirty="0" err="1"/>
              <a:t>Pedoman</a:t>
            </a:r>
            <a:r>
              <a:rPr lang="en-AU" sz="2700" dirty="0"/>
              <a:t> </a:t>
            </a:r>
            <a:r>
              <a:rPr lang="en-AU" sz="2700" dirty="0" err="1"/>
              <a:t>ini</a:t>
            </a:r>
            <a:r>
              <a:rPr lang="en-AU" sz="2700" dirty="0"/>
              <a:t> </a:t>
            </a:r>
            <a:r>
              <a:rPr lang="en-AU" sz="2700" dirty="0" err="1"/>
              <a:t>menguji</a:t>
            </a:r>
            <a:r>
              <a:rPr lang="en-AU" sz="2700" dirty="0"/>
              <a:t> </a:t>
            </a:r>
            <a:r>
              <a:rPr lang="en-AU" sz="2700" dirty="0" err="1"/>
              <a:t>asumsi</a:t>
            </a:r>
            <a:r>
              <a:rPr lang="en-AU" sz="2700" dirty="0"/>
              <a:t> – </a:t>
            </a:r>
            <a:r>
              <a:rPr lang="en-AU" sz="2700" dirty="0" err="1"/>
              <a:t>mungkin</a:t>
            </a:r>
            <a:r>
              <a:rPr lang="en-AU" sz="2700" dirty="0"/>
              <a:t> </a:t>
            </a:r>
            <a:r>
              <a:rPr lang="en-AU" sz="2700" dirty="0" err="1"/>
              <a:t>akan</a:t>
            </a:r>
            <a:r>
              <a:rPr lang="en-AU" sz="2700" dirty="0"/>
              <a:t> </a:t>
            </a:r>
            <a:r>
              <a:rPr lang="en-AU" sz="2700" dirty="0" err="1"/>
              <a:t>terasa</a:t>
            </a:r>
            <a:r>
              <a:rPr lang="en-AU" sz="2700" dirty="0"/>
              <a:t> </a:t>
            </a:r>
            <a:r>
              <a:rPr lang="en-AU" sz="2700" dirty="0" err="1"/>
              <a:t>sedikit</a:t>
            </a:r>
            <a:r>
              <a:rPr lang="en-AU" sz="2700" dirty="0"/>
              <a:t> </a:t>
            </a:r>
            <a:r>
              <a:rPr lang="en-AU" sz="2700" dirty="0" err="1"/>
              <a:t>tidak</a:t>
            </a:r>
            <a:r>
              <a:rPr lang="en-AU" sz="2700" dirty="0"/>
              <a:t> </a:t>
            </a:r>
            <a:r>
              <a:rPr lang="en-AU" sz="2700" dirty="0" err="1"/>
              <a:t>nyaman</a:t>
            </a:r>
            <a:r>
              <a:rPr lang="en-AU" sz="2700" dirty="0"/>
              <a:t>, </a:t>
            </a:r>
            <a:r>
              <a:rPr lang="en-AU" sz="2700" dirty="0" err="1"/>
              <a:t>tapi</a:t>
            </a:r>
            <a:r>
              <a:rPr lang="en-AU" sz="2700" dirty="0"/>
              <a:t> </a:t>
            </a:r>
            <a:r>
              <a:rPr lang="en-AU" sz="2700" dirty="0" err="1">
                <a:sym typeface="Wingdings"/>
              </a:rPr>
              <a:t>artinya</a:t>
            </a:r>
            <a:r>
              <a:rPr lang="en-AU" sz="2700" dirty="0">
                <a:sym typeface="Wingdings"/>
              </a:rPr>
              <a:t> </a:t>
            </a:r>
            <a:r>
              <a:rPr lang="en-AU" sz="2700" dirty="0" err="1">
                <a:sym typeface="Wingdings"/>
              </a:rPr>
              <a:t>ini</a:t>
            </a:r>
            <a:r>
              <a:rPr lang="en-AU" sz="2700" dirty="0">
                <a:sym typeface="Wingdings"/>
              </a:rPr>
              <a:t> </a:t>
            </a:r>
            <a:r>
              <a:rPr lang="en-AU" sz="2700" dirty="0" err="1">
                <a:sym typeface="Wingdings"/>
              </a:rPr>
              <a:t>baik</a:t>
            </a:r>
            <a:r>
              <a:rPr lang="en-AU" sz="2700" dirty="0">
                <a:sym typeface="Wingdings"/>
              </a:rPr>
              <a:t> </a:t>
            </a:r>
            <a:r>
              <a:rPr lang="en-AU" sz="2700" dirty="0" err="1">
                <a:sym typeface="Wingdings"/>
              </a:rPr>
              <a:t>untuk</a:t>
            </a:r>
            <a:r>
              <a:rPr lang="en-AU" sz="2700" dirty="0">
                <a:sym typeface="Wingdings"/>
              </a:rPr>
              <a:t> </a:t>
            </a:r>
            <a:r>
              <a:rPr lang="en-AU" sz="2700" dirty="0" err="1">
                <a:sym typeface="Wingdings"/>
              </a:rPr>
              <a:t>pembelajaran</a:t>
            </a:r>
            <a:r>
              <a:rPr lang="en-AU" sz="2700" dirty="0">
                <a:sym typeface="Wingdings"/>
              </a:rPr>
              <a:t> </a:t>
            </a:r>
            <a:endParaRPr lang="en-AU" sz="2700" dirty="0"/>
          </a:p>
          <a:p>
            <a:endParaRPr lang="en-AU" sz="2700" dirty="0"/>
          </a:p>
        </p:txBody>
      </p:sp>
    </p:spTree>
    <p:extLst>
      <p:ext uri="{BB962C8B-B14F-4D97-AF65-F5344CB8AC3E}">
        <p14:creationId xmlns:p14="http://schemas.microsoft.com/office/powerpoint/2010/main" val="2430679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21528" indent="-521528">
              <a:spcAft>
                <a:spcPts val="1141"/>
              </a:spcAft>
            </a:pPr>
            <a:r>
              <a:rPr lang="en-AU" dirty="0" err="1"/>
              <a:t>Tangerang</a:t>
            </a:r>
            <a:r>
              <a:rPr lang="en-AU" dirty="0"/>
              <a:t> </a:t>
            </a:r>
            <a:r>
              <a:rPr lang="en-AU" dirty="0" err="1" smtClean="0"/>
              <a:t>memiliki</a:t>
            </a:r>
            <a:r>
              <a:rPr lang="en-AU" dirty="0" smtClean="0"/>
              <a:t> </a:t>
            </a:r>
            <a:r>
              <a:rPr lang="en-AU" dirty="0" err="1" smtClean="0"/>
              <a:t>koperasi</a:t>
            </a:r>
            <a:r>
              <a:rPr lang="en-AU" dirty="0" smtClean="0"/>
              <a:t> </a:t>
            </a:r>
            <a:r>
              <a:rPr lang="en-AU" dirty="0" err="1" smtClean="0"/>
              <a:t>kredit</a:t>
            </a:r>
            <a:r>
              <a:rPr lang="en-AU" dirty="0" smtClean="0"/>
              <a:t>. </a:t>
            </a:r>
            <a:endParaRPr lang="en-AU" dirty="0"/>
          </a:p>
        </p:txBody>
      </p:sp>
      <p:sp>
        <p:nvSpPr>
          <p:cNvPr id="3" name="Text Placeholder 2"/>
          <p:cNvSpPr>
            <a:spLocks noGrp="1"/>
          </p:cNvSpPr>
          <p:nvPr>
            <p:ph type="body" sz="quarter" idx="10"/>
          </p:nvPr>
        </p:nvSpPr>
        <p:spPr>
          <a:xfrm>
            <a:off x="319318" y="1498250"/>
            <a:ext cx="10021350" cy="5586933"/>
          </a:xfrm>
        </p:spPr>
        <p:txBody>
          <a:bodyPr/>
          <a:lstStyle/>
          <a:p>
            <a:pPr marL="521528" indent="-521528">
              <a:spcAft>
                <a:spcPts val="1141"/>
              </a:spcAft>
              <a:buFont typeface="Arial"/>
              <a:buChar char="•"/>
            </a:pPr>
            <a:r>
              <a:rPr lang="en-AU" dirty="0" err="1" smtClean="0"/>
              <a:t>Warga</a:t>
            </a:r>
            <a:r>
              <a:rPr lang="en-AU" dirty="0" smtClean="0"/>
              <a:t> </a:t>
            </a:r>
            <a:r>
              <a:rPr lang="en-AU" dirty="0" err="1" smtClean="0"/>
              <a:t>harus</a:t>
            </a:r>
            <a:r>
              <a:rPr lang="en-AU" dirty="0" smtClean="0"/>
              <a:t> </a:t>
            </a:r>
            <a:r>
              <a:rPr lang="en-AU" dirty="0" err="1" smtClean="0"/>
              <a:t>terlebih</a:t>
            </a:r>
            <a:r>
              <a:rPr lang="en-AU" dirty="0" smtClean="0"/>
              <a:t> </a:t>
            </a:r>
            <a:r>
              <a:rPr lang="en-AU" dirty="0" err="1" smtClean="0"/>
              <a:t>dahulu</a:t>
            </a:r>
            <a:r>
              <a:rPr lang="en-AU" dirty="0" smtClean="0"/>
              <a:t> </a:t>
            </a:r>
            <a:r>
              <a:rPr lang="en-AU" dirty="0" err="1" smtClean="0"/>
              <a:t>membayar</a:t>
            </a:r>
            <a:r>
              <a:rPr lang="en-AU" dirty="0" smtClean="0"/>
              <a:t> </a:t>
            </a:r>
            <a:r>
              <a:rPr lang="en-AU" dirty="0" err="1" smtClean="0"/>
              <a:t>untuk</a:t>
            </a:r>
            <a:r>
              <a:rPr lang="en-AU" dirty="0" smtClean="0"/>
              <a:t> </a:t>
            </a:r>
            <a:r>
              <a:rPr lang="en-AU" dirty="0" err="1" smtClean="0"/>
              <a:t>tahun</a:t>
            </a:r>
            <a:r>
              <a:rPr lang="en-AU" dirty="0" smtClean="0"/>
              <a:t> </a:t>
            </a:r>
            <a:r>
              <a:rPr lang="en-AU" dirty="0" err="1" smtClean="0"/>
              <a:t>pertama</a:t>
            </a:r>
            <a:r>
              <a:rPr lang="en-AU" dirty="0" smtClean="0"/>
              <a:t> </a:t>
            </a:r>
            <a:r>
              <a:rPr lang="en-AU" dirty="0" err="1" smtClean="0"/>
              <a:t>sebelum</a:t>
            </a:r>
            <a:r>
              <a:rPr lang="en-AU" dirty="0" smtClean="0"/>
              <a:t> </a:t>
            </a:r>
            <a:r>
              <a:rPr lang="en-AU" dirty="0" err="1" smtClean="0"/>
              <a:t>mereka</a:t>
            </a:r>
            <a:r>
              <a:rPr lang="en-AU" dirty="0" smtClean="0"/>
              <a:t> </a:t>
            </a:r>
            <a:r>
              <a:rPr lang="en-AU" dirty="0" err="1" smtClean="0"/>
              <a:t>mendapatkan</a:t>
            </a:r>
            <a:r>
              <a:rPr lang="en-AU" dirty="0" smtClean="0"/>
              <a:t> </a:t>
            </a:r>
            <a:r>
              <a:rPr lang="en-AU" dirty="0" err="1" smtClean="0"/>
              <a:t>pinjaman</a:t>
            </a:r>
            <a:r>
              <a:rPr lang="en-AU" dirty="0" smtClean="0"/>
              <a:t> </a:t>
            </a:r>
            <a:r>
              <a:rPr lang="en-AU" dirty="0" err="1" smtClean="0"/>
              <a:t>dari</a:t>
            </a:r>
            <a:r>
              <a:rPr lang="en-AU" dirty="0" smtClean="0"/>
              <a:t> </a:t>
            </a:r>
            <a:r>
              <a:rPr lang="en-AU" dirty="0" err="1" smtClean="0"/>
              <a:t>koperasi</a:t>
            </a:r>
            <a:r>
              <a:rPr lang="en-AU" dirty="0" smtClean="0"/>
              <a:t>.</a:t>
            </a:r>
            <a:endParaRPr lang="en-AU" dirty="0"/>
          </a:p>
          <a:p>
            <a:pPr marL="521528" indent="-521528">
              <a:spcAft>
                <a:spcPts val="1141"/>
              </a:spcAft>
              <a:buFont typeface="Arial"/>
              <a:buChar char="•"/>
            </a:pPr>
            <a:r>
              <a:rPr lang="en-AU" dirty="0" err="1" smtClean="0"/>
              <a:t>Pinjaman</a:t>
            </a:r>
            <a:r>
              <a:rPr lang="en-AU" dirty="0" smtClean="0"/>
              <a:t> </a:t>
            </a:r>
            <a:r>
              <a:rPr lang="en-AU" dirty="0" err="1" smtClean="0"/>
              <a:t>pertama</a:t>
            </a:r>
            <a:r>
              <a:rPr lang="en-AU" dirty="0" smtClean="0"/>
              <a:t> yang </a:t>
            </a:r>
            <a:r>
              <a:rPr lang="en-AU" dirty="0" err="1" smtClean="0"/>
              <a:t>diberikan</a:t>
            </a:r>
            <a:r>
              <a:rPr lang="en-AU" dirty="0" smtClean="0"/>
              <a:t> </a:t>
            </a:r>
            <a:r>
              <a:rPr lang="en-AU" dirty="0" err="1" smtClean="0"/>
              <a:t>kepada</a:t>
            </a:r>
            <a:r>
              <a:rPr lang="en-AU" dirty="0" smtClean="0"/>
              <a:t> </a:t>
            </a:r>
            <a:r>
              <a:rPr lang="en-AU" dirty="0" err="1" smtClean="0"/>
              <a:t>anggota</a:t>
            </a:r>
            <a:r>
              <a:rPr lang="en-AU" dirty="0" smtClean="0"/>
              <a:t> </a:t>
            </a:r>
            <a:r>
              <a:rPr lang="en-AU" dirty="0" err="1" smtClean="0"/>
              <a:t>harus</a:t>
            </a:r>
            <a:r>
              <a:rPr lang="en-AU" dirty="0" smtClean="0"/>
              <a:t> </a:t>
            </a:r>
            <a:r>
              <a:rPr lang="en-AU" dirty="0" err="1" smtClean="0"/>
              <a:t>untuk</a:t>
            </a:r>
            <a:r>
              <a:rPr lang="en-AU" dirty="0" smtClean="0"/>
              <a:t> </a:t>
            </a:r>
            <a:r>
              <a:rPr lang="en-AU" dirty="0" err="1" smtClean="0"/>
              <a:t>kegiatan</a:t>
            </a:r>
            <a:r>
              <a:rPr lang="en-AU" dirty="0" smtClean="0"/>
              <a:t> yang </a:t>
            </a:r>
            <a:r>
              <a:rPr lang="en-AU" dirty="0" err="1" smtClean="0"/>
              <a:t>menghasilkan</a:t>
            </a:r>
            <a:r>
              <a:rPr lang="en-AU" dirty="0" smtClean="0"/>
              <a:t> </a:t>
            </a:r>
            <a:r>
              <a:rPr lang="en-AU" dirty="0" err="1" smtClean="0"/>
              <a:t>uang</a:t>
            </a:r>
            <a:r>
              <a:rPr lang="en-AU" dirty="0" smtClean="0"/>
              <a:t>. </a:t>
            </a:r>
          </a:p>
          <a:p>
            <a:pPr marL="521528" indent="-521528">
              <a:spcAft>
                <a:spcPts val="1141"/>
              </a:spcAft>
              <a:buFont typeface="Arial"/>
              <a:buChar char="•"/>
            </a:pPr>
            <a:r>
              <a:rPr lang="en-AU" dirty="0" err="1" smtClean="0"/>
              <a:t>Tangerang</a:t>
            </a:r>
            <a:r>
              <a:rPr lang="en-AU" dirty="0" smtClean="0"/>
              <a:t> </a:t>
            </a:r>
            <a:r>
              <a:rPr lang="en-AU" dirty="0" err="1" smtClean="0"/>
              <a:t>membangun</a:t>
            </a:r>
            <a:r>
              <a:rPr lang="en-AU" dirty="0" smtClean="0"/>
              <a:t> </a:t>
            </a:r>
            <a:r>
              <a:rPr lang="en-AU" dirty="0" err="1" smtClean="0"/>
              <a:t>sekitar</a:t>
            </a:r>
            <a:r>
              <a:rPr lang="en-AU" dirty="0" smtClean="0"/>
              <a:t> 25.000 </a:t>
            </a:r>
            <a:r>
              <a:rPr lang="en-AU" i="1" dirty="0"/>
              <a:t>septic </a:t>
            </a:r>
            <a:r>
              <a:rPr lang="en-AU" i="1" dirty="0" smtClean="0"/>
              <a:t>tank</a:t>
            </a:r>
            <a:r>
              <a:rPr lang="en-AU" dirty="0" smtClean="0"/>
              <a:t>, yang </a:t>
            </a:r>
            <a:r>
              <a:rPr lang="en-AU" dirty="0" err="1" smtClean="0"/>
              <a:t>didanai</a:t>
            </a:r>
            <a:r>
              <a:rPr lang="en-AU" dirty="0" smtClean="0"/>
              <a:t> </a:t>
            </a:r>
            <a:r>
              <a:rPr lang="en-AU" dirty="0" err="1" smtClean="0"/>
              <a:t>melalui</a:t>
            </a:r>
            <a:r>
              <a:rPr lang="en-AU" dirty="0" smtClean="0"/>
              <a:t> </a:t>
            </a:r>
            <a:r>
              <a:rPr lang="en-AU" dirty="0" err="1" smtClean="0"/>
              <a:t>koperasi</a:t>
            </a:r>
            <a:r>
              <a:rPr lang="en-AU" dirty="0" smtClean="0"/>
              <a:t> </a:t>
            </a:r>
            <a:r>
              <a:rPr lang="en-AU" dirty="0" err="1" smtClean="0"/>
              <a:t>kredit</a:t>
            </a:r>
            <a:r>
              <a:rPr lang="en-AU" dirty="0" smtClean="0"/>
              <a:t>. </a:t>
            </a:r>
          </a:p>
          <a:p>
            <a:pPr marL="521528" indent="-521528">
              <a:spcAft>
                <a:spcPts val="1141"/>
              </a:spcAft>
              <a:buFont typeface="Arial"/>
              <a:buChar char="•"/>
            </a:pPr>
            <a:r>
              <a:rPr lang="en-AU" dirty="0" err="1" smtClean="0"/>
              <a:t>Apakah</a:t>
            </a:r>
            <a:r>
              <a:rPr lang="en-AU" dirty="0" smtClean="0"/>
              <a:t> </a:t>
            </a:r>
            <a:r>
              <a:rPr lang="en-AU" dirty="0" err="1" smtClean="0"/>
              <a:t>mungkin</a:t>
            </a:r>
            <a:r>
              <a:rPr lang="en-AU" dirty="0" smtClean="0"/>
              <a:t> </a:t>
            </a:r>
            <a:r>
              <a:rPr lang="en-AU" dirty="0" err="1" smtClean="0"/>
              <a:t>untuk</a:t>
            </a:r>
            <a:r>
              <a:rPr lang="en-AU" dirty="0" smtClean="0"/>
              <a:t> </a:t>
            </a:r>
            <a:r>
              <a:rPr lang="en-AU" dirty="0" err="1" smtClean="0"/>
              <a:t>melakukan</a:t>
            </a:r>
            <a:r>
              <a:rPr lang="en-AU" dirty="0" smtClean="0"/>
              <a:t> </a:t>
            </a:r>
            <a:r>
              <a:rPr lang="en-AU" dirty="0" err="1" smtClean="0"/>
              <a:t>hal</a:t>
            </a:r>
            <a:r>
              <a:rPr lang="en-AU" dirty="0" smtClean="0"/>
              <a:t> yang </a:t>
            </a:r>
            <a:r>
              <a:rPr lang="en-AU" dirty="0" err="1" smtClean="0"/>
              <a:t>sama</a:t>
            </a:r>
            <a:r>
              <a:rPr lang="en-AU" dirty="0" smtClean="0"/>
              <a:t> </a:t>
            </a:r>
            <a:r>
              <a:rPr lang="en-AU" dirty="0" err="1" smtClean="0"/>
              <a:t>untuk</a:t>
            </a:r>
            <a:r>
              <a:rPr lang="en-AU" dirty="0" smtClean="0"/>
              <a:t> </a:t>
            </a:r>
            <a:r>
              <a:rPr lang="en-AU" dirty="0" err="1" smtClean="0"/>
              <a:t>sistem</a:t>
            </a:r>
            <a:r>
              <a:rPr lang="en-AU" dirty="0" smtClean="0"/>
              <a:t> air </a:t>
            </a:r>
            <a:r>
              <a:rPr lang="en-AU" dirty="0" err="1" smtClean="0"/>
              <a:t>limbah</a:t>
            </a:r>
            <a:r>
              <a:rPr lang="en-AU" dirty="0" smtClean="0"/>
              <a:t> </a:t>
            </a:r>
            <a:r>
              <a:rPr lang="en-AU" dirty="0" err="1" smtClean="0"/>
              <a:t>skala</a:t>
            </a:r>
            <a:r>
              <a:rPr lang="en-AU" dirty="0" smtClean="0"/>
              <a:t> </a:t>
            </a:r>
            <a:r>
              <a:rPr lang="en-AU" dirty="0" err="1" smtClean="0"/>
              <a:t>lokal</a:t>
            </a:r>
            <a:r>
              <a:rPr lang="en-AU" dirty="0" smtClean="0"/>
              <a:t>? </a:t>
            </a:r>
            <a:endParaRPr lang="en-AU" b="1" dirty="0" smtClean="0">
              <a:solidFill>
                <a:srgbClr val="B1005D"/>
              </a:solidFill>
            </a:endParaRPr>
          </a:p>
          <a:p>
            <a:pPr>
              <a:spcAft>
                <a:spcPts val="1141"/>
              </a:spcAft>
            </a:pPr>
            <a:endParaRPr lang="en-AU" dirty="0"/>
          </a:p>
        </p:txBody>
      </p:sp>
    </p:spTree>
    <p:extLst>
      <p:ext uri="{BB962C8B-B14F-4D97-AF65-F5344CB8AC3E}">
        <p14:creationId xmlns:p14="http://schemas.microsoft.com/office/powerpoint/2010/main" val="2390113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Arisan</a:t>
            </a:r>
            <a:endParaRPr lang="en-AU" dirty="0"/>
          </a:p>
        </p:txBody>
      </p:sp>
      <p:sp>
        <p:nvSpPr>
          <p:cNvPr id="3" name="Text Placeholder 2"/>
          <p:cNvSpPr>
            <a:spLocks noGrp="1"/>
          </p:cNvSpPr>
          <p:nvPr>
            <p:ph type="body" sz="quarter" idx="10"/>
          </p:nvPr>
        </p:nvSpPr>
        <p:spPr>
          <a:xfrm>
            <a:off x="319318" y="1255548"/>
            <a:ext cx="10021350" cy="5586933"/>
          </a:xfrm>
        </p:spPr>
        <p:txBody>
          <a:bodyPr/>
          <a:lstStyle/>
          <a:p>
            <a:pPr marL="405633" indent="-405633">
              <a:spcAft>
                <a:spcPts val="1141"/>
              </a:spcAft>
              <a:buFont typeface="Arial"/>
              <a:buChar char="•"/>
            </a:pPr>
            <a:r>
              <a:rPr lang="en-AU" sz="3000" dirty="0" err="1"/>
              <a:t>Suatu</a:t>
            </a:r>
            <a:r>
              <a:rPr lang="en-AU" sz="3000" dirty="0"/>
              <a:t> </a:t>
            </a:r>
            <a:r>
              <a:rPr lang="en-AU" sz="3000" dirty="0" err="1"/>
              <a:t>mekanisme</a:t>
            </a:r>
            <a:r>
              <a:rPr lang="en-AU" sz="3000" dirty="0"/>
              <a:t> </a:t>
            </a:r>
            <a:r>
              <a:rPr lang="en-AU" sz="3000" dirty="0" err="1"/>
              <a:t>pembiayaan</a:t>
            </a:r>
            <a:r>
              <a:rPr lang="en-AU" sz="3000" dirty="0"/>
              <a:t> </a:t>
            </a:r>
            <a:r>
              <a:rPr lang="en-AU" sz="3000" dirty="0" err="1"/>
              <a:t>melalui</a:t>
            </a:r>
            <a:r>
              <a:rPr lang="en-AU" sz="3000" dirty="0"/>
              <a:t> </a:t>
            </a:r>
            <a:r>
              <a:rPr lang="en-AU" sz="3000" dirty="0" err="1"/>
              <a:t>masyarakat</a:t>
            </a:r>
            <a:endParaRPr lang="en-AU" sz="3000" dirty="0"/>
          </a:p>
          <a:p>
            <a:pPr marL="405633" indent="-405633">
              <a:spcAft>
                <a:spcPts val="1141"/>
              </a:spcAft>
              <a:buFont typeface="Arial"/>
              <a:buChar char="•"/>
            </a:pPr>
            <a:r>
              <a:rPr lang="en-AU" sz="3000" dirty="0" err="1"/>
              <a:t>Studi</a:t>
            </a:r>
            <a:r>
              <a:rPr lang="en-AU" sz="3000" dirty="0"/>
              <a:t> </a:t>
            </a:r>
            <a:r>
              <a:rPr lang="en-AU" sz="3000" dirty="0" err="1"/>
              <a:t>kasus</a:t>
            </a:r>
            <a:r>
              <a:rPr lang="en-AU" sz="3000" dirty="0"/>
              <a:t> di </a:t>
            </a:r>
            <a:r>
              <a:rPr lang="en-AU" sz="3000" dirty="0" err="1"/>
              <a:t>Jawa</a:t>
            </a:r>
            <a:r>
              <a:rPr lang="en-AU" sz="3000" dirty="0"/>
              <a:t> </a:t>
            </a:r>
            <a:r>
              <a:rPr lang="en-AU" sz="3000" dirty="0" err="1"/>
              <a:t>Timur</a:t>
            </a:r>
            <a:r>
              <a:rPr lang="en-AU" sz="3000" dirty="0"/>
              <a:t> </a:t>
            </a:r>
            <a:r>
              <a:rPr lang="en-AU" sz="3000" dirty="0" err="1"/>
              <a:t>untuk</a:t>
            </a:r>
            <a:r>
              <a:rPr lang="en-AU" sz="3000" dirty="0"/>
              <a:t> </a:t>
            </a:r>
            <a:r>
              <a:rPr lang="en-AU" sz="3000" i="1" dirty="0"/>
              <a:t>septic tank</a:t>
            </a:r>
          </a:p>
          <a:p>
            <a:pPr marL="405633" indent="-405633">
              <a:spcAft>
                <a:spcPts val="1141"/>
              </a:spcAft>
              <a:buFont typeface="Arial"/>
              <a:buChar char="•"/>
            </a:pPr>
            <a:r>
              <a:rPr lang="en-AU" sz="3000" dirty="0" err="1"/>
              <a:t>Sekelompok</a:t>
            </a:r>
            <a:r>
              <a:rPr lang="en-AU" sz="3000" dirty="0"/>
              <a:t> </a:t>
            </a:r>
            <a:r>
              <a:rPr lang="en-AU" sz="3000" dirty="0" err="1"/>
              <a:t>warga</a:t>
            </a:r>
            <a:r>
              <a:rPr lang="en-AU" sz="3000" dirty="0"/>
              <a:t> </a:t>
            </a:r>
            <a:r>
              <a:rPr lang="en-AU" sz="3000" dirty="0" err="1"/>
              <a:t>menyumbang</a:t>
            </a:r>
            <a:r>
              <a:rPr lang="en-AU" sz="3000" dirty="0"/>
              <a:t> </a:t>
            </a:r>
            <a:r>
              <a:rPr lang="en-AU" sz="3000" dirty="0" err="1"/>
              <a:t>Rp</a:t>
            </a:r>
            <a:r>
              <a:rPr lang="en-AU" sz="3000" dirty="0"/>
              <a:t> 10.000 </a:t>
            </a:r>
            <a:r>
              <a:rPr lang="en-AU" sz="3000" dirty="0" err="1"/>
              <a:t>setiap</a:t>
            </a:r>
            <a:r>
              <a:rPr lang="en-AU" sz="3000" dirty="0"/>
              <a:t> </a:t>
            </a:r>
            <a:r>
              <a:rPr lang="en-AU" sz="3000" dirty="0" err="1"/>
              <a:t>bulannya</a:t>
            </a:r>
            <a:r>
              <a:rPr lang="en-AU" sz="3000" dirty="0"/>
              <a:t> </a:t>
            </a:r>
            <a:r>
              <a:rPr lang="en-AU" sz="3000" dirty="0" err="1"/>
              <a:t>ke</a:t>
            </a:r>
            <a:r>
              <a:rPr lang="en-AU" sz="3000" dirty="0"/>
              <a:t> </a:t>
            </a:r>
            <a:r>
              <a:rPr lang="en-AU" sz="3000" dirty="0" err="1"/>
              <a:t>dalam</a:t>
            </a:r>
            <a:r>
              <a:rPr lang="en-AU" sz="3000" dirty="0"/>
              <a:t> </a:t>
            </a:r>
            <a:r>
              <a:rPr lang="en-AU" sz="3000" dirty="0" err="1"/>
              <a:t>suatu</a:t>
            </a:r>
            <a:r>
              <a:rPr lang="en-AU" sz="3000" dirty="0"/>
              <a:t> </a:t>
            </a:r>
            <a:r>
              <a:rPr lang="en-AU" sz="3000" dirty="0" err="1"/>
              <a:t>kumpulan</a:t>
            </a:r>
            <a:r>
              <a:rPr lang="en-AU" sz="3000" dirty="0"/>
              <a:t> </a:t>
            </a:r>
            <a:r>
              <a:rPr lang="en-AU" sz="3000" dirty="0" err="1"/>
              <a:t>dana</a:t>
            </a:r>
            <a:r>
              <a:rPr lang="en-AU" sz="3000" dirty="0"/>
              <a:t> </a:t>
            </a:r>
            <a:r>
              <a:rPr lang="en-AU" sz="3000" dirty="0" err="1"/>
              <a:t>dan</a:t>
            </a:r>
            <a:r>
              <a:rPr lang="en-AU" sz="3000" dirty="0"/>
              <a:t> </a:t>
            </a:r>
            <a:r>
              <a:rPr lang="en-AU" sz="3000" dirty="0" err="1"/>
              <a:t>kemudian</a:t>
            </a:r>
            <a:r>
              <a:rPr lang="en-AU" sz="3000" dirty="0"/>
              <a:t> </a:t>
            </a:r>
            <a:r>
              <a:rPr lang="en-AU" sz="3000" dirty="0" err="1"/>
              <a:t>diundi</a:t>
            </a:r>
            <a:r>
              <a:rPr lang="en-AU" sz="3000" dirty="0"/>
              <a:t> </a:t>
            </a:r>
            <a:r>
              <a:rPr lang="en-AU" sz="3000" dirty="0" err="1"/>
              <a:t>siapa</a:t>
            </a:r>
            <a:r>
              <a:rPr lang="en-AU" sz="3000" dirty="0"/>
              <a:t> yang </a:t>
            </a:r>
            <a:r>
              <a:rPr lang="en-AU" sz="3000" dirty="0" err="1"/>
              <a:t>pertama</a:t>
            </a:r>
            <a:r>
              <a:rPr lang="en-AU" sz="3000" dirty="0"/>
              <a:t> </a:t>
            </a:r>
            <a:r>
              <a:rPr lang="en-AU" sz="3000" dirty="0" err="1"/>
              <a:t>dapat</a:t>
            </a:r>
            <a:r>
              <a:rPr lang="en-AU" sz="3000" dirty="0"/>
              <a:t> </a:t>
            </a:r>
            <a:r>
              <a:rPr lang="en-AU" sz="3000" dirty="0" err="1"/>
              <a:t>menggunakan</a:t>
            </a:r>
            <a:r>
              <a:rPr lang="en-AU" sz="3000" dirty="0"/>
              <a:t> total </a:t>
            </a:r>
            <a:r>
              <a:rPr lang="en-AU" sz="3000" dirty="0" err="1"/>
              <a:t>kumpulan</a:t>
            </a:r>
            <a:r>
              <a:rPr lang="en-AU" sz="3000" dirty="0"/>
              <a:t> </a:t>
            </a:r>
            <a:r>
              <a:rPr lang="en-AU" sz="3000" dirty="0" err="1"/>
              <a:t>dana</a:t>
            </a:r>
            <a:r>
              <a:rPr lang="en-AU" sz="3000" dirty="0"/>
              <a:t> </a:t>
            </a:r>
            <a:r>
              <a:rPr lang="en-AU" sz="3000" dirty="0" err="1"/>
              <a:t>tersebut</a:t>
            </a:r>
            <a:endParaRPr lang="en-AU" sz="3000" dirty="0"/>
          </a:p>
          <a:p>
            <a:pPr marL="405633" indent="-405633">
              <a:spcAft>
                <a:spcPts val="1141"/>
              </a:spcAft>
              <a:buFont typeface="Arial"/>
              <a:buChar char="•"/>
            </a:pPr>
            <a:r>
              <a:rPr lang="en-AU" sz="3000" dirty="0" err="1"/>
              <a:t>Keluarga</a:t>
            </a:r>
            <a:r>
              <a:rPr lang="en-AU" sz="3000" dirty="0"/>
              <a:t> </a:t>
            </a:r>
            <a:r>
              <a:rPr lang="en-AU" sz="3000" dirty="0" err="1"/>
              <a:t>mengundi</a:t>
            </a:r>
            <a:r>
              <a:rPr lang="en-AU" sz="3000" dirty="0"/>
              <a:t> </a:t>
            </a:r>
            <a:r>
              <a:rPr lang="en-AU" sz="3000" dirty="0" err="1"/>
              <a:t>untuk</a:t>
            </a:r>
            <a:r>
              <a:rPr lang="en-AU" sz="3000" dirty="0"/>
              <a:t> </a:t>
            </a:r>
            <a:r>
              <a:rPr lang="en-AU" sz="3000" dirty="0" err="1"/>
              <a:t>mendapatkan</a:t>
            </a:r>
            <a:r>
              <a:rPr lang="en-AU" sz="3000" dirty="0"/>
              <a:t> </a:t>
            </a:r>
            <a:r>
              <a:rPr lang="en-AU" sz="3000" dirty="0" err="1"/>
              <a:t>giliran</a:t>
            </a:r>
            <a:r>
              <a:rPr lang="en-AU" sz="3000" dirty="0"/>
              <a:t> </a:t>
            </a:r>
            <a:r>
              <a:rPr lang="en-AU" sz="3000" dirty="0" err="1"/>
              <a:t>mereka</a:t>
            </a:r>
            <a:r>
              <a:rPr lang="en-AU" sz="3000" dirty="0"/>
              <a:t> </a:t>
            </a:r>
            <a:r>
              <a:rPr lang="en-AU" sz="3000" dirty="0" err="1"/>
              <a:t>untuk</a:t>
            </a:r>
            <a:r>
              <a:rPr lang="en-AU" sz="3000" dirty="0"/>
              <a:t> </a:t>
            </a:r>
            <a:r>
              <a:rPr lang="en-AU" sz="3000" dirty="0" err="1"/>
              <a:t>membangun</a:t>
            </a:r>
            <a:r>
              <a:rPr lang="en-AU" sz="3000" dirty="0"/>
              <a:t> </a:t>
            </a:r>
            <a:r>
              <a:rPr lang="en-AU" sz="3000" i="1" dirty="0"/>
              <a:t>septic tank</a:t>
            </a:r>
            <a:endParaRPr lang="en-AU" sz="3000" dirty="0"/>
          </a:p>
          <a:p>
            <a:pPr marL="405633" indent="-405633">
              <a:spcAft>
                <a:spcPts val="1141"/>
              </a:spcAft>
              <a:buFont typeface="Arial"/>
              <a:buChar char="•"/>
            </a:pPr>
            <a:r>
              <a:rPr lang="en-AU" sz="3000" dirty="0" err="1"/>
              <a:t>Jenis</a:t>
            </a:r>
            <a:r>
              <a:rPr lang="en-AU" sz="3000" dirty="0"/>
              <a:t> </a:t>
            </a:r>
            <a:r>
              <a:rPr lang="en-AU" sz="3000" dirty="0" err="1"/>
              <a:t>pengumpulan</a:t>
            </a:r>
            <a:r>
              <a:rPr lang="en-AU" sz="3000" dirty="0"/>
              <a:t> </a:t>
            </a:r>
            <a:r>
              <a:rPr lang="en-AU" sz="3000" dirty="0" err="1"/>
              <a:t>dana</a:t>
            </a:r>
            <a:r>
              <a:rPr lang="en-AU" sz="3000" dirty="0"/>
              <a:t> </a:t>
            </a:r>
            <a:r>
              <a:rPr lang="en-AU" sz="3000" dirty="0" err="1"/>
              <a:t>seperti</a:t>
            </a:r>
            <a:r>
              <a:rPr lang="en-AU" sz="3000" dirty="0"/>
              <a:t> </a:t>
            </a:r>
            <a:r>
              <a:rPr lang="en-AU" sz="3000" dirty="0" err="1"/>
              <a:t>ini</a:t>
            </a:r>
            <a:r>
              <a:rPr lang="en-AU" sz="3000" dirty="0"/>
              <a:t> </a:t>
            </a:r>
            <a:r>
              <a:rPr lang="en-AU" sz="3000" dirty="0" err="1"/>
              <a:t>memungkinkan</a:t>
            </a:r>
            <a:r>
              <a:rPr lang="en-AU" sz="3000" dirty="0"/>
              <a:t> </a:t>
            </a:r>
            <a:r>
              <a:rPr lang="en-AU" sz="3000" dirty="0" err="1"/>
              <a:t>konstruksi</a:t>
            </a:r>
            <a:r>
              <a:rPr lang="en-AU" sz="3000" dirty="0"/>
              <a:t> </a:t>
            </a:r>
            <a:r>
              <a:rPr lang="en-AU" sz="3000" dirty="0" err="1"/>
              <a:t>dimulai</a:t>
            </a:r>
            <a:r>
              <a:rPr lang="en-AU" sz="3000" dirty="0"/>
              <a:t> </a:t>
            </a:r>
            <a:r>
              <a:rPr lang="en-AU" sz="3000" dirty="0" err="1"/>
              <a:t>secepatnya</a:t>
            </a:r>
            <a:r>
              <a:rPr lang="en-AU" sz="3000" dirty="0"/>
              <a:t> </a:t>
            </a:r>
            <a:r>
              <a:rPr lang="en-AU" sz="3000" dirty="0" err="1"/>
              <a:t>dan</a:t>
            </a:r>
            <a:r>
              <a:rPr lang="en-AU" sz="3000" dirty="0"/>
              <a:t> </a:t>
            </a:r>
            <a:r>
              <a:rPr lang="en-AU" sz="3000" dirty="0" err="1"/>
              <a:t>warga</a:t>
            </a:r>
            <a:r>
              <a:rPr lang="en-AU" sz="3000" dirty="0"/>
              <a:t> </a:t>
            </a:r>
            <a:r>
              <a:rPr lang="en-AU" sz="3000" dirty="0" err="1"/>
              <a:t>tidak</a:t>
            </a:r>
            <a:r>
              <a:rPr lang="en-AU" sz="3000" dirty="0"/>
              <a:t> </a:t>
            </a:r>
            <a:r>
              <a:rPr lang="en-AU" sz="3000" dirty="0" err="1"/>
              <a:t>perlu</a:t>
            </a:r>
            <a:r>
              <a:rPr lang="en-AU" sz="3000" dirty="0"/>
              <a:t> </a:t>
            </a:r>
            <a:r>
              <a:rPr lang="en-AU" sz="3000" dirty="0" err="1"/>
              <a:t>membayar</a:t>
            </a:r>
            <a:r>
              <a:rPr lang="en-AU" sz="3000" dirty="0"/>
              <a:t> </a:t>
            </a:r>
            <a:r>
              <a:rPr lang="en-AU" sz="3000" dirty="0" err="1"/>
              <a:t>bunga</a:t>
            </a:r>
            <a:endParaRPr lang="en-AU" sz="3000" dirty="0"/>
          </a:p>
        </p:txBody>
      </p:sp>
    </p:spTree>
    <p:extLst>
      <p:ext uri="{BB962C8B-B14F-4D97-AF65-F5344CB8AC3E}">
        <p14:creationId xmlns:p14="http://schemas.microsoft.com/office/powerpoint/2010/main" val="4509347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a:solidFill>
                    <a:srgbClr val="B1005D"/>
                  </a:solidFill>
                </a:rPr>
                <a:t>DISKUSI</a:t>
              </a:r>
            </a:p>
          </p:txBody>
        </p:sp>
      </p:grpSp>
      <p:sp>
        <p:nvSpPr>
          <p:cNvPr id="2" name="TextBox 1"/>
          <p:cNvSpPr txBox="1"/>
          <p:nvPr/>
        </p:nvSpPr>
        <p:spPr>
          <a:xfrm>
            <a:off x="319042" y="1339980"/>
            <a:ext cx="10022312" cy="5311878"/>
          </a:xfrm>
          <a:prstGeom prst="rect">
            <a:avLst/>
          </a:prstGeom>
          <a:noFill/>
        </p:spPr>
        <p:txBody>
          <a:bodyPr wrap="square" lIns="104306" tIns="52153" rIns="104306" bIns="52153" rtlCol="0">
            <a:spAutoFit/>
          </a:bodyPr>
          <a:lstStyle/>
          <a:p>
            <a:pPr>
              <a:spcAft>
                <a:spcPts val="1141"/>
              </a:spcAft>
            </a:pPr>
            <a:r>
              <a:rPr lang="en-AU" sz="3200" dirty="0">
                <a:solidFill>
                  <a:schemeClr val="tx1">
                    <a:lumMod val="75000"/>
                    <a:lumOff val="25000"/>
                  </a:schemeClr>
                </a:solidFill>
              </a:rPr>
              <a:t>KSM </a:t>
            </a:r>
            <a:r>
              <a:rPr lang="en-AU" sz="3200" dirty="0" err="1">
                <a:solidFill>
                  <a:schemeClr val="tx1">
                    <a:lumMod val="75000"/>
                    <a:lumOff val="25000"/>
                  </a:schemeClr>
                </a:solidFill>
              </a:rPr>
              <a:t>perlu</a:t>
            </a:r>
            <a:r>
              <a:rPr lang="en-AU" sz="3200" dirty="0">
                <a:solidFill>
                  <a:schemeClr val="tx1">
                    <a:lumMod val="75000"/>
                    <a:lumOff val="25000"/>
                  </a:schemeClr>
                </a:solidFill>
              </a:rPr>
              <a:t> </a:t>
            </a:r>
            <a:r>
              <a:rPr lang="en-AU" sz="3200" dirty="0" err="1">
                <a:solidFill>
                  <a:schemeClr val="tx1">
                    <a:lumMod val="75000"/>
                    <a:lumOff val="25000"/>
                  </a:schemeClr>
                </a:solidFill>
              </a:rPr>
              <a:t>mendanai</a:t>
            </a:r>
            <a:r>
              <a:rPr lang="en-AU" sz="3200" dirty="0">
                <a:solidFill>
                  <a:schemeClr val="tx1">
                    <a:lumMod val="75000"/>
                    <a:lumOff val="25000"/>
                  </a:schemeClr>
                </a:solidFill>
              </a:rPr>
              <a:t> </a:t>
            </a:r>
            <a:r>
              <a:rPr lang="en-AU" sz="3200" dirty="0" err="1">
                <a:solidFill>
                  <a:schemeClr val="tx1">
                    <a:lumMod val="75000"/>
                    <a:lumOff val="25000"/>
                  </a:schemeClr>
                </a:solidFill>
              </a:rPr>
              <a:t>perbaikan</a:t>
            </a:r>
            <a:r>
              <a:rPr lang="en-AU" sz="3200" dirty="0">
                <a:solidFill>
                  <a:schemeClr val="tx1">
                    <a:lumMod val="75000"/>
                    <a:lumOff val="25000"/>
                  </a:schemeClr>
                </a:solidFill>
              </a:rPr>
              <a:t>, </a:t>
            </a:r>
            <a:r>
              <a:rPr lang="en-AU" sz="3200" dirty="0" err="1">
                <a:solidFill>
                  <a:schemeClr val="tx1">
                    <a:lumMod val="75000"/>
                    <a:lumOff val="25000"/>
                  </a:schemeClr>
                </a:solidFill>
              </a:rPr>
              <a:t>menambah</a:t>
            </a:r>
            <a:r>
              <a:rPr lang="en-AU" sz="3200" dirty="0">
                <a:solidFill>
                  <a:schemeClr val="tx1">
                    <a:lumMod val="75000"/>
                    <a:lumOff val="25000"/>
                  </a:schemeClr>
                </a:solidFill>
              </a:rPr>
              <a:t> </a:t>
            </a:r>
            <a:r>
              <a:rPr lang="en-AU" sz="3200" dirty="0" err="1">
                <a:solidFill>
                  <a:schemeClr val="tx1">
                    <a:lumMod val="75000"/>
                    <a:lumOff val="25000"/>
                  </a:schemeClr>
                </a:solidFill>
              </a:rPr>
              <a:t>sambungan</a:t>
            </a:r>
            <a:r>
              <a:rPr lang="en-AU" sz="3200" dirty="0">
                <a:solidFill>
                  <a:schemeClr val="tx1">
                    <a:lumMod val="75000"/>
                    <a:lumOff val="25000"/>
                  </a:schemeClr>
                </a:solidFill>
              </a:rPr>
              <a:t> </a:t>
            </a:r>
            <a:r>
              <a:rPr lang="en-AU" sz="3200" dirty="0" err="1">
                <a:solidFill>
                  <a:schemeClr val="tx1">
                    <a:lumMod val="75000"/>
                    <a:lumOff val="25000"/>
                  </a:schemeClr>
                </a:solidFill>
              </a:rPr>
              <a:t>rumah</a:t>
            </a:r>
            <a:r>
              <a:rPr lang="en-AU" sz="3200" dirty="0">
                <a:solidFill>
                  <a:schemeClr val="tx1">
                    <a:lumMod val="75000"/>
                    <a:lumOff val="25000"/>
                  </a:schemeClr>
                </a:solidFill>
              </a:rPr>
              <a:t>, retrofit </a:t>
            </a:r>
            <a:r>
              <a:rPr lang="en-AU" sz="3200" dirty="0" err="1">
                <a:solidFill>
                  <a:schemeClr val="tx1">
                    <a:lumMod val="75000"/>
                    <a:lumOff val="25000"/>
                  </a:schemeClr>
                </a:solidFill>
              </a:rPr>
              <a:t>dari</a:t>
            </a:r>
            <a:r>
              <a:rPr lang="en-AU" sz="3200" dirty="0">
                <a:solidFill>
                  <a:schemeClr val="tx1">
                    <a:lumMod val="75000"/>
                    <a:lumOff val="25000"/>
                  </a:schemeClr>
                </a:solidFill>
              </a:rPr>
              <a:t> </a:t>
            </a:r>
            <a:r>
              <a:rPr lang="en-AU" sz="3200" dirty="0" err="1">
                <a:solidFill>
                  <a:schemeClr val="tx1">
                    <a:lumMod val="75000"/>
                    <a:lumOff val="25000"/>
                  </a:schemeClr>
                </a:solidFill>
              </a:rPr>
              <a:t>sistem</a:t>
            </a:r>
            <a:r>
              <a:rPr lang="en-AU" sz="3200" dirty="0">
                <a:solidFill>
                  <a:schemeClr val="tx1">
                    <a:lumMod val="75000"/>
                    <a:lumOff val="25000"/>
                  </a:schemeClr>
                </a:solidFill>
              </a:rPr>
              <a:t> </a:t>
            </a:r>
            <a:r>
              <a:rPr lang="en-AU" sz="3200" dirty="0" err="1">
                <a:solidFill>
                  <a:schemeClr val="tx1">
                    <a:lumMod val="75000"/>
                    <a:lumOff val="25000"/>
                  </a:schemeClr>
                </a:solidFill>
              </a:rPr>
              <a:t>komunal</a:t>
            </a:r>
            <a:r>
              <a:rPr lang="en-AU" sz="3200" dirty="0">
                <a:solidFill>
                  <a:schemeClr val="tx1">
                    <a:lumMod val="75000"/>
                    <a:lumOff val="25000"/>
                  </a:schemeClr>
                </a:solidFill>
              </a:rPr>
              <a:t> </a:t>
            </a:r>
            <a:r>
              <a:rPr lang="en-AU" sz="3200" dirty="0" err="1">
                <a:solidFill>
                  <a:schemeClr val="tx1">
                    <a:lumMod val="75000"/>
                    <a:lumOff val="25000"/>
                  </a:schemeClr>
                </a:solidFill>
              </a:rPr>
              <a:t>ke</a:t>
            </a:r>
            <a:r>
              <a:rPr lang="en-AU" sz="3200" dirty="0">
                <a:solidFill>
                  <a:schemeClr val="tx1">
                    <a:lumMod val="75000"/>
                    <a:lumOff val="25000"/>
                  </a:schemeClr>
                </a:solidFill>
              </a:rPr>
              <a:t> </a:t>
            </a:r>
            <a:r>
              <a:rPr lang="en-AU" sz="3200" dirty="0" err="1">
                <a:solidFill>
                  <a:schemeClr val="tx1">
                    <a:lumMod val="75000"/>
                    <a:lumOff val="25000"/>
                  </a:schemeClr>
                </a:solidFill>
              </a:rPr>
              <a:t>kombinasi</a:t>
            </a:r>
            <a:endParaRPr lang="en-AU" sz="3200" b="1" dirty="0">
              <a:solidFill>
                <a:schemeClr val="tx1">
                  <a:lumMod val="75000"/>
                  <a:lumOff val="25000"/>
                </a:schemeClr>
              </a:solidFill>
            </a:endParaRPr>
          </a:p>
          <a:p>
            <a:pPr>
              <a:spcAft>
                <a:spcPts val="1141"/>
              </a:spcAft>
            </a:pPr>
            <a:r>
              <a:rPr lang="en-AU" sz="3200" b="1" dirty="0" err="1">
                <a:solidFill>
                  <a:schemeClr val="tx1">
                    <a:lumMod val="75000"/>
                    <a:lumOff val="25000"/>
                  </a:schemeClr>
                </a:solidFill>
              </a:rPr>
              <a:t>Untuk</a:t>
            </a:r>
            <a:r>
              <a:rPr lang="en-AU" sz="3200" b="1" dirty="0">
                <a:solidFill>
                  <a:schemeClr val="tx1">
                    <a:lumMod val="75000"/>
                    <a:lumOff val="25000"/>
                  </a:schemeClr>
                </a:solidFill>
              </a:rPr>
              <a:t> KSM yang </a:t>
            </a:r>
            <a:r>
              <a:rPr lang="en-AU" sz="3200" b="1" dirty="0" err="1">
                <a:solidFill>
                  <a:schemeClr val="tx1">
                    <a:lumMod val="75000"/>
                    <a:lumOff val="25000"/>
                  </a:schemeClr>
                </a:solidFill>
              </a:rPr>
              <a:t>mengalami</a:t>
            </a:r>
            <a:r>
              <a:rPr lang="en-AU" sz="3200" b="1" dirty="0">
                <a:solidFill>
                  <a:schemeClr val="tx1">
                    <a:lumMod val="75000"/>
                    <a:lumOff val="25000"/>
                  </a:schemeClr>
                </a:solidFill>
              </a:rPr>
              <a:t> </a:t>
            </a:r>
            <a:r>
              <a:rPr lang="en-AU" sz="3200" b="1" dirty="0" err="1">
                <a:solidFill>
                  <a:schemeClr val="tx1">
                    <a:lumMod val="75000"/>
                    <a:lumOff val="25000"/>
                  </a:schemeClr>
                </a:solidFill>
              </a:rPr>
              <a:t>hal</a:t>
            </a:r>
            <a:r>
              <a:rPr lang="en-AU" sz="3200" b="1" dirty="0">
                <a:solidFill>
                  <a:schemeClr val="tx1">
                    <a:lumMod val="75000"/>
                    <a:lumOff val="25000"/>
                  </a:schemeClr>
                </a:solidFill>
              </a:rPr>
              <a:t> </a:t>
            </a:r>
            <a:r>
              <a:rPr lang="en-AU" sz="3200" b="1" dirty="0" err="1">
                <a:solidFill>
                  <a:schemeClr val="tx1">
                    <a:lumMod val="75000"/>
                    <a:lumOff val="25000"/>
                  </a:schemeClr>
                </a:solidFill>
              </a:rPr>
              <a:t>ini</a:t>
            </a:r>
            <a:r>
              <a:rPr lang="en-AU" sz="3200" b="1" dirty="0">
                <a:solidFill>
                  <a:schemeClr val="tx1">
                    <a:lumMod val="75000"/>
                    <a:lumOff val="25000"/>
                  </a:schemeClr>
                </a:solidFill>
              </a:rPr>
              <a:t>, </a:t>
            </a:r>
            <a:r>
              <a:rPr lang="en-AU" sz="3200" b="1" dirty="0" err="1">
                <a:solidFill>
                  <a:schemeClr val="tx1">
                    <a:lumMod val="75000"/>
                    <a:lumOff val="25000"/>
                  </a:schemeClr>
                </a:solidFill>
              </a:rPr>
              <a:t>bentuk</a:t>
            </a:r>
            <a:r>
              <a:rPr lang="en-AU" sz="3200" b="1" dirty="0">
                <a:solidFill>
                  <a:schemeClr val="tx1">
                    <a:lumMod val="75000"/>
                    <a:lumOff val="25000"/>
                  </a:schemeClr>
                </a:solidFill>
              </a:rPr>
              <a:t> </a:t>
            </a:r>
            <a:r>
              <a:rPr lang="en-AU" sz="3200" b="1" dirty="0" err="1">
                <a:solidFill>
                  <a:schemeClr val="tx1">
                    <a:lumMod val="75000"/>
                    <a:lumOff val="25000"/>
                  </a:schemeClr>
                </a:solidFill>
              </a:rPr>
              <a:t>pembiayaan</a:t>
            </a:r>
            <a:r>
              <a:rPr lang="en-AU" sz="3200" b="1" dirty="0">
                <a:solidFill>
                  <a:schemeClr val="tx1">
                    <a:lumMod val="75000"/>
                    <a:lumOff val="25000"/>
                  </a:schemeClr>
                </a:solidFill>
              </a:rPr>
              <a:t> </a:t>
            </a:r>
            <a:r>
              <a:rPr lang="en-AU" sz="3200" b="1" dirty="0" err="1">
                <a:solidFill>
                  <a:schemeClr val="tx1">
                    <a:lumMod val="75000"/>
                    <a:lumOff val="25000"/>
                  </a:schemeClr>
                </a:solidFill>
              </a:rPr>
              <a:t>inovatif</a:t>
            </a:r>
            <a:r>
              <a:rPr lang="en-AU" sz="3200" b="1" dirty="0">
                <a:solidFill>
                  <a:schemeClr val="tx1">
                    <a:lumMod val="75000"/>
                    <a:lumOff val="25000"/>
                  </a:schemeClr>
                </a:solidFill>
              </a:rPr>
              <a:t> </a:t>
            </a:r>
            <a:r>
              <a:rPr lang="en-AU" sz="3200" b="1" dirty="0" err="1">
                <a:solidFill>
                  <a:schemeClr val="tx1">
                    <a:lumMod val="75000"/>
                    <a:lumOff val="25000"/>
                  </a:schemeClr>
                </a:solidFill>
              </a:rPr>
              <a:t>seperti</a:t>
            </a:r>
            <a:r>
              <a:rPr lang="en-AU" sz="3200" b="1" dirty="0">
                <a:solidFill>
                  <a:schemeClr val="tx1">
                    <a:lumMod val="75000"/>
                    <a:lumOff val="25000"/>
                  </a:schemeClr>
                </a:solidFill>
              </a:rPr>
              <a:t> </a:t>
            </a:r>
            <a:r>
              <a:rPr lang="en-AU" sz="3200" b="1" dirty="0" err="1">
                <a:solidFill>
                  <a:schemeClr val="tx1">
                    <a:lumMod val="75000"/>
                    <a:lumOff val="25000"/>
                  </a:schemeClr>
                </a:solidFill>
              </a:rPr>
              <a:t>apa</a:t>
            </a:r>
            <a:r>
              <a:rPr lang="en-AU" sz="3200" b="1" dirty="0">
                <a:solidFill>
                  <a:schemeClr val="tx1">
                    <a:lumMod val="75000"/>
                    <a:lumOff val="25000"/>
                  </a:schemeClr>
                </a:solidFill>
              </a:rPr>
              <a:t> yang </a:t>
            </a:r>
            <a:r>
              <a:rPr lang="en-AU" sz="3200" b="1" dirty="0" err="1">
                <a:solidFill>
                  <a:schemeClr val="tx1">
                    <a:lumMod val="75000"/>
                    <a:lumOff val="25000"/>
                  </a:schemeClr>
                </a:solidFill>
              </a:rPr>
              <a:t>dapat</a:t>
            </a:r>
            <a:r>
              <a:rPr lang="en-AU" sz="3200" b="1" dirty="0">
                <a:solidFill>
                  <a:schemeClr val="tx1">
                    <a:lumMod val="75000"/>
                    <a:lumOff val="25000"/>
                  </a:schemeClr>
                </a:solidFill>
              </a:rPr>
              <a:t> </a:t>
            </a:r>
            <a:r>
              <a:rPr lang="en-AU" sz="3200" b="1" dirty="0" err="1">
                <a:solidFill>
                  <a:schemeClr val="tx1">
                    <a:lumMod val="75000"/>
                    <a:lumOff val="25000"/>
                  </a:schemeClr>
                </a:solidFill>
              </a:rPr>
              <a:t>bekerja</a:t>
            </a:r>
            <a:r>
              <a:rPr lang="en-AU" sz="3200" b="1" dirty="0">
                <a:solidFill>
                  <a:schemeClr val="tx1">
                    <a:lumMod val="75000"/>
                    <a:lumOff val="25000"/>
                  </a:schemeClr>
                </a:solidFill>
              </a:rPr>
              <a:t> </a:t>
            </a:r>
            <a:r>
              <a:rPr lang="en-AU" sz="3200" b="1" dirty="0" err="1">
                <a:solidFill>
                  <a:schemeClr val="tx1">
                    <a:lumMod val="75000"/>
                    <a:lumOff val="25000"/>
                  </a:schemeClr>
                </a:solidFill>
              </a:rPr>
              <a:t>dengan</a:t>
            </a:r>
            <a:r>
              <a:rPr lang="en-AU" sz="3200" b="1" dirty="0">
                <a:solidFill>
                  <a:schemeClr val="tx1">
                    <a:lumMod val="75000"/>
                    <a:lumOff val="25000"/>
                  </a:schemeClr>
                </a:solidFill>
              </a:rPr>
              <a:t> </a:t>
            </a:r>
            <a:r>
              <a:rPr lang="en-AU" sz="3200" b="1" dirty="0" err="1">
                <a:solidFill>
                  <a:schemeClr val="tx1">
                    <a:lumMod val="75000"/>
                    <a:lumOff val="25000"/>
                  </a:schemeClr>
                </a:solidFill>
              </a:rPr>
              <a:t>baik</a:t>
            </a:r>
            <a:r>
              <a:rPr lang="en-AU" sz="3200" b="1" dirty="0">
                <a:solidFill>
                  <a:schemeClr val="tx1">
                    <a:lumMod val="75000"/>
                    <a:lumOff val="25000"/>
                  </a:schemeClr>
                </a:solidFill>
              </a:rPr>
              <a:t> </a:t>
            </a:r>
            <a:r>
              <a:rPr lang="en-AU" sz="3200" b="1" dirty="0" err="1">
                <a:solidFill>
                  <a:schemeClr val="tx1">
                    <a:lumMod val="75000"/>
                    <a:lumOff val="25000"/>
                  </a:schemeClr>
                </a:solidFill>
              </a:rPr>
              <a:t>dan</a:t>
            </a:r>
            <a:r>
              <a:rPr lang="en-AU" sz="3200" b="1" dirty="0">
                <a:solidFill>
                  <a:schemeClr val="tx1">
                    <a:lumMod val="75000"/>
                    <a:lumOff val="25000"/>
                  </a:schemeClr>
                </a:solidFill>
              </a:rPr>
              <a:t> </a:t>
            </a:r>
            <a:r>
              <a:rPr lang="en-AU" sz="3200" b="1" dirty="0" err="1">
                <a:solidFill>
                  <a:schemeClr val="tx1">
                    <a:lumMod val="75000"/>
                    <a:lumOff val="25000"/>
                  </a:schemeClr>
                </a:solidFill>
              </a:rPr>
              <a:t>mengapa</a:t>
            </a:r>
            <a:r>
              <a:rPr lang="en-AU" sz="3200" b="1" dirty="0">
                <a:solidFill>
                  <a:schemeClr val="tx1">
                    <a:lumMod val="75000"/>
                    <a:lumOff val="25000"/>
                  </a:schemeClr>
                </a:solidFill>
              </a:rPr>
              <a:t>? </a:t>
            </a:r>
          </a:p>
          <a:p>
            <a:pPr marL="1043056" lvl="1" indent="-521528">
              <a:buFont typeface="Wingdings" charset="2"/>
              <a:buChar char="q"/>
            </a:pPr>
            <a:r>
              <a:rPr lang="en-AU" sz="3200" dirty="0" err="1">
                <a:solidFill>
                  <a:schemeClr val="tx1">
                    <a:lumMod val="75000"/>
                    <a:lumOff val="25000"/>
                  </a:schemeClr>
                </a:solidFill>
              </a:rPr>
              <a:t>Keuangan</a:t>
            </a:r>
            <a:r>
              <a:rPr lang="en-AU" sz="3200" dirty="0">
                <a:solidFill>
                  <a:schemeClr val="tx1">
                    <a:lumMod val="75000"/>
                    <a:lumOff val="25000"/>
                  </a:schemeClr>
                </a:solidFill>
              </a:rPr>
              <a:t> </a:t>
            </a:r>
            <a:r>
              <a:rPr lang="en-AU" sz="3200" dirty="0" err="1">
                <a:solidFill>
                  <a:schemeClr val="tx1">
                    <a:lumMod val="75000"/>
                    <a:lumOff val="25000"/>
                  </a:schemeClr>
                </a:solidFill>
              </a:rPr>
              <a:t>mikro</a:t>
            </a:r>
            <a:endParaRPr lang="en-AU" sz="3200" dirty="0">
              <a:solidFill>
                <a:schemeClr val="tx1">
                  <a:lumMod val="75000"/>
                  <a:lumOff val="25000"/>
                </a:schemeClr>
              </a:solidFill>
            </a:endParaRPr>
          </a:p>
          <a:p>
            <a:pPr marL="1043056" lvl="1" indent="-521528">
              <a:buFont typeface="Wingdings" charset="2"/>
              <a:buChar char="q"/>
            </a:pPr>
            <a:r>
              <a:rPr lang="en-AU" sz="3200" dirty="0" err="1">
                <a:solidFill>
                  <a:schemeClr val="tx1">
                    <a:lumMod val="75000"/>
                    <a:lumOff val="25000"/>
                  </a:schemeClr>
                </a:solidFill>
              </a:rPr>
              <a:t>Koperasi</a:t>
            </a:r>
            <a:r>
              <a:rPr lang="en-AU" sz="3200" dirty="0">
                <a:solidFill>
                  <a:schemeClr val="tx1">
                    <a:lumMod val="75000"/>
                    <a:lumOff val="25000"/>
                  </a:schemeClr>
                </a:solidFill>
              </a:rPr>
              <a:t> </a:t>
            </a:r>
            <a:r>
              <a:rPr lang="en-AU" sz="3200" dirty="0" err="1">
                <a:solidFill>
                  <a:schemeClr val="tx1">
                    <a:lumMod val="75000"/>
                    <a:lumOff val="25000"/>
                  </a:schemeClr>
                </a:solidFill>
              </a:rPr>
              <a:t>kredit</a:t>
            </a:r>
            <a:endParaRPr lang="en-AU" sz="3200" dirty="0">
              <a:solidFill>
                <a:schemeClr val="tx1">
                  <a:lumMod val="75000"/>
                  <a:lumOff val="25000"/>
                </a:schemeClr>
              </a:solidFill>
            </a:endParaRPr>
          </a:p>
          <a:p>
            <a:pPr marL="1043056" lvl="1" indent="-521528">
              <a:buFont typeface="Wingdings" charset="2"/>
              <a:buChar char="q"/>
            </a:pPr>
            <a:r>
              <a:rPr lang="en-AU" sz="3200" dirty="0" err="1">
                <a:solidFill>
                  <a:schemeClr val="tx1">
                    <a:lumMod val="75000"/>
                    <a:lumOff val="25000"/>
                  </a:schemeClr>
                </a:solidFill>
              </a:rPr>
              <a:t>Arisan</a:t>
            </a:r>
            <a:endParaRPr lang="en-AU" sz="3200" dirty="0">
              <a:solidFill>
                <a:schemeClr val="tx1">
                  <a:lumMod val="75000"/>
                  <a:lumOff val="25000"/>
                </a:schemeClr>
              </a:solidFill>
            </a:endParaRPr>
          </a:p>
          <a:p>
            <a:pPr marL="1043056" lvl="1" indent="-521528">
              <a:buFont typeface="Wingdings" charset="2"/>
              <a:buChar char="q"/>
            </a:pPr>
            <a:r>
              <a:rPr lang="en-AU" sz="3200" dirty="0">
                <a:solidFill>
                  <a:schemeClr val="tx1">
                    <a:lumMod val="75000"/>
                    <a:lumOff val="25000"/>
                  </a:schemeClr>
                </a:solidFill>
              </a:rPr>
              <a:t>CSR (</a:t>
            </a:r>
            <a:r>
              <a:rPr lang="en-AU" sz="3200" dirty="0" err="1">
                <a:solidFill>
                  <a:schemeClr val="tx1">
                    <a:lumMod val="75000"/>
                    <a:lumOff val="25000"/>
                  </a:schemeClr>
                </a:solidFill>
              </a:rPr>
              <a:t>Tanggung</a:t>
            </a:r>
            <a:r>
              <a:rPr lang="en-AU" sz="3200" dirty="0">
                <a:solidFill>
                  <a:schemeClr val="tx1">
                    <a:lumMod val="75000"/>
                    <a:lumOff val="25000"/>
                  </a:schemeClr>
                </a:solidFill>
              </a:rPr>
              <a:t> </a:t>
            </a:r>
            <a:r>
              <a:rPr lang="en-AU" sz="3200" dirty="0" err="1">
                <a:solidFill>
                  <a:schemeClr val="tx1">
                    <a:lumMod val="75000"/>
                    <a:lumOff val="25000"/>
                  </a:schemeClr>
                </a:solidFill>
              </a:rPr>
              <a:t>Jawab</a:t>
            </a:r>
            <a:r>
              <a:rPr lang="en-AU" sz="3200" dirty="0">
                <a:solidFill>
                  <a:schemeClr val="tx1">
                    <a:lumMod val="75000"/>
                    <a:lumOff val="25000"/>
                  </a:schemeClr>
                </a:solidFill>
              </a:rPr>
              <a:t> </a:t>
            </a:r>
            <a:r>
              <a:rPr lang="en-AU" sz="3200" dirty="0" err="1">
                <a:solidFill>
                  <a:schemeClr val="tx1">
                    <a:lumMod val="75000"/>
                    <a:lumOff val="25000"/>
                  </a:schemeClr>
                </a:solidFill>
              </a:rPr>
              <a:t>Sosial</a:t>
            </a:r>
            <a:r>
              <a:rPr lang="en-AU" sz="3200" dirty="0">
                <a:solidFill>
                  <a:schemeClr val="tx1">
                    <a:lumMod val="75000"/>
                    <a:lumOff val="25000"/>
                  </a:schemeClr>
                </a:solidFill>
              </a:rPr>
              <a:t> Perusahaan)</a:t>
            </a:r>
          </a:p>
          <a:p>
            <a:pPr marL="1043056" lvl="1" indent="-521528">
              <a:buFont typeface="Wingdings" charset="2"/>
              <a:buChar char="q"/>
            </a:pPr>
            <a:r>
              <a:rPr lang="en-AU" sz="3200" dirty="0" err="1">
                <a:solidFill>
                  <a:schemeClr val="tx1">
                    <a:lumMod val="75000"/>
                    <a:lumOff val="25000"/>
                  </a:schemeClr>
                </a:solidFill>
              </a:rPr>
              <a:t>Lainnya</a:t>
            </a:r>
            <a:r>
              <a:rPr lang="en-AU" sz="3200" dirty="0">
                <a:solidFill>
                  <a:schemeClr val="tx1">
                    <a:lumMod val="75000"/>
                    <a:lumOff val="25000"/>
                  </a:schemeClr>
                </a:solidFill>
              </a:rPr>
              <a:t> (</a:t>
            </a:r>
            <a:r>
              <a:rPr lang="en-AU" sz="3200" dirty="0" err="1">
                <a:solidFill>
                  <a:schemeClr val="tx1">
                    <a:lumMod val="75000"/>
                    <a:lumOff val="25000"/>
                  </a:schemeClr>
                </a:solidFill>
              </a:rPr>
              <a:t>apa</a:t>
            </a:r>
            <a:r>
              <a:rPr lang="en-AU" sz="3200" dirty="0">
                <a:solidFill>
                  <a:schemeClr val="tx1">
                    <a:lumMod val="75000"/>
                    <a:lumOff val="25000"/>
                  </a:schemeClr>
                </a:solidFill>
              </a:rPr>
              <a:t> </a:t>
            </a:r>
            <a:r>
              <a:rPr lang="en-AU" sz="3200" dirty="0" err="1">
                <a:solidFill>
                  <a:schemeClr val="tx1">
                    <a:lumMod val="75000"/>
                    <a:lumOff val="25000"/>
                  </a:schemeClr>
                </a:solidFill>
              </a:rPr>
              <a:t>gagasan</a:t>
            </a:r>
            <a:r>
              <a:rPr lang="en-AU" sz="3200" dirty="0">
                <a:solidFill>
                  <a:schemeClr val="tx1">
                    <a:lumMod val="75000"/>
                    <a:lumOff val="25000"/>
                  </a:schemeClr>
                </a:solidFill>
              </a:rPr>
              <a:t> </a:t>
            </a:r>
            <a:r>
              <a:rPr lang="en-AU" sz="3200" dirty="0" err="1">
                <a:solidFill>
                  <a:schemeClr val="tx1">
                    <a:lumMod val="75000"/>
                    <a:lumOff val="25000"/>
                  </a:schemeClr>
                </a:solidFill>
              </a:rPr>
              <a:t>anda</a:t>
            </a:r>
            <a:r>
              <a:rPr lang="en-AU" sz="3200" dirty="0">
                <a:solidFill>
                  <a:schemeClr val="tx1">
                    <a:lumMod val="75000"/>
                    <a:lumOff val="25000"/>
                  </a:schemeClr>
                </a:solidFill>
              </a:rPr>
              <a:t>)?</a:t>
            </a:r>
            <a:endParaRPr lang="en-AU" sz="3200" dirty="0">
              <a:solidFill>
                <a:srgbClr val="FF0000"/>
              </a:solidFill>
            </a:endParaRPr>
          </a:p>
        </p:txBody>
      </p:sp>
    </p:spTree>
    <p:extLst>
      <p:ext uri="{BB962C8B-B14F-4D97-AF65-F5344CB8AC3E}">
        <p14:creationId xmlns:p14="http://schemas.microsoft.com/office/powerpoint/2010/main" val="1919653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a:solidFill>
                    <a:srgbClr val="B1005D"/>
                  </a:solidFill>
                </a:rPr>
                <a:t>LAPORAN BALIK</a:t>
              </a:r>
            </a:p>
          </p:txBody>
        </p:sp>
      </p:grpSp>
      <p:sp>
        <p:nvSpPr>
          <p:cNvPr id="6" name="TextBox 5"/>
          <p:cNvSpPr txBox="1"/>
          <p:nvPr/>
        </p:nvSpPr>
        <p:spPr>
          <a:xfrm>
            <a:off x="319042" y="1339980"/>
            <a:ext cx="10022312" cy="4185929"/>
          </a:xfrm>
          <a:prstGeom prst="rect">
            <a:avLst/>
          </a:prstGeom>
          <a:noFill/>
        </p:spPr>
        <p:txBody>
          <a:bodyPr wrap="square" lIns="104306" tIns="52153" rIns="104306" bIns="52153" rtlCol="0">
            <a:spAutoFit/>
          </a:bodyPr>
          <a:lstStyle/>
          <a:p>
            <a:pPr>
              <a:spcAft>
                <a:spcPts val="1141"/>
              </a:spcAft>
            </a:pPr>
            <a:r>
              <a:rPr lang="en-AU" sz="3200" b="1" dirty="0" err="1">
                <a:solidFill>
                  <a:srgbClr val="B1005D"/>
                </a:solidFill>
              </a:rPr>
              <a:t>Untuk</a:t>
            </a:r>
            <a:r>
              <a:rPr lang="en-AU" sz="3200" b="1" dirty="0">
                <a:solidFill>
                  <a:srgbClr val="B1005D"/>
                </a:solidFill>
              </a:rPr>
              <a:t> KSM yang </a:t>
            </a:r>
            <a:r>
              <a:rPr lang="en-AU" sz="3200" b="1" dirty="0" err="1">
                <a:solidFill>
                  <a:srgbClr val="B1005D"/>
                </a:solidFill>
              </a:rPr>
              <a:t>mengalami</a:t>
            </a:r>
            <a:r>
              <a:rPr lang="en-AU" sz="3200" b="1" dirty="0">
                <a:solidFill>
                  <a:srgbClr val="B1005D"/>
                </a:solidFill>
              </a:rPr>
              <a:t> </a:t>
            </a:r>
            <a:r>
              <a:rPr lang="en-AU" sz="3200" b="1" dirty="0" err="1">
                <a:solidFill>
                  <a:srgbClr val="B1005D"/>
                </a:solidFill>
              </a:rPr>
              <a:t>hal</a:t>
            </a:r>
            <a:r>
              <a:rPr lang="en-AU" sz="3200" b="1" dirty="0">
                <a:solidFill>
                  <a:srgbClr val="B1005D"/>
                </a:solidFill>
              </a:rPr>
              <a:t> </a:t>
            </a:r>
            <a:r>
              <a:rPr lang="en-AU" sz="3200" b="1" dirty="0" err="1">
                <a:solidFill>
                  <a:srgbClr val="B1005D"/>
                </a:solidFill>
              </a:rPr>
              <a:t>ini</a:t>
            </a:r>
            <a:r>
              <a:rPr lang="en-AU" sz="3200" b="1" dirty="0">
                <a:solidFill>
                  <a:srgbClr val="B1005D"/>
                </a:solidFill>
              </a:rPr>
              <a:t>, </a:t>
            </a:r>
            <a:r>
              <a:rPr lang="en-AU" sz="3200" b="1" dirty="0" err="1">
                <a:solidFill>
                  <a:srgbClr val="B1005D"/>
                </a:solidFill>
              </a:rPr>
              <a:t>bentuk</a:t>
            </a:r>
            <a:r>
              <a:rPr lang="en-AU" sz="3200" b="1" dirty="0">
                <a:solidFill>
                  <a:srgbClr val="B1005D"/>
                </a:solidFill>
              </a:rPr>
              <a:t> </a:t>
            </a:r>
            <a:r>
              <a:rPr lang="en-AU" sz="3200" b="1" dirty="0" err="1">
                <a:solidFill>
                  <a:srgbClr val="B1005D"/>
                </a:solidFill>
              </a:rPr>
              <a:t>pembiayaan</a:t>
            </a:r>
            <a:r>
              <a:rPr lang="en-AU" sz="3200" b="1" dirty="0">
                <a:solidFill>
                  <a:srgbClr val="B1005D"/>
                </a:solidFill>
              </a:rPr>
              <a:t> </a:t>
            </a:r>
            <a:r>
              <a:rPr lang="en-AU" sz="3200" b="1" dirty="0" err="1">
                <a:solidFill>
                  <a:srgbClr val="B1005D"/>
                </a:solidFill>
              </a:rPr>
              <a:t>inovatif</a:t>
            </a:r>
            <a:r>
              <a:rPr lang="en-AU" sz="3200" b="1" dirty="0">
                <a:solidFill>
                  <a:srgbClr val="B1005D"/>
                </a:solidFill>
              </a:rPr>
              <a:t> </a:t>
            </a:r>
            <a:r>
              <a:rPr lang="en-AU" sz="3200" b="1" dirty="0" err="1">
                <a:solidFill>
                  <a:srgbClr val="B1005D"/>
                </a:solidFill>
              </a:rPr>
              <a:t>seperti</a:t>
            </a:r>
            <a:r>
              <a:rPr lang="en-AU" sz="3200" b="1" dirty="0">
                <a:solidFill>
                  <a:srgbClr val="B1005D"/>
                </a:solidFill>
              </a:rPr>
              <a:t> </a:t>
            </a:r>
            <a:r>
              <a:rPr lang="en-AU" sz="3200" b="1" dirty="0" err="1">
                <a:solidFill>
                  <a:srgbClr val="B1005D"/>
                </a:solidFill>
              </a:rPr>
              <a:t>apa</a:t>
            </a:r>
            <a:r>
              <a:rPr lang="en-AU" sz="3200" b="1" dirty="0">
                <a:solidFill>
                  <a:srgbClr val="B1005D"/>
                </a:solidFill>
              </a:rPr>
              <a:t> yang </a:t>
            </a:r>
            <a:r>
              <a:rPr lang="en-AU" sz="3200" b="1" dirty="0" err="1">
                <a:solidFill>
                  <a:srgbClr val="B1005D"/>
                </a:solidFill>
              </a:rPr>
              <a:t>dapat</a:t>
            </a:r>
            <a:r>
              <a:rPr lang="en-AU" sz="3200" b="1" dirty="0">
                <a:solidFill>
                  <a:srgbClr val="B1005D"/>
                </a:solidFill>
              </a:rPr>
              <a:t> </a:t>
            </a:r>
            <a:r>
              <a:rPr lang="en-AU" sz="3200" b="1" dirty="0" err="1">
                <a:solidFill>
                  <a:srgbClr val="B1005D"/>
                </a:solidFill>
              </a:rPr>
              <a:t>bekerja</a:t>
            </a:r>
            <a:r>
              <a:rPr lang="en-AU" sz="3200" b="1" dirty="0">
                <a:solidFill>
                  <a:srgbClr val="B1005D"/>
                </a:solidFill>
              </a:rPr>
              <a:t> </a:t>
            </a:r>
            <a:r>
              <a:rPr lang="en-AU" sz="3200" b="1" dirty="0" err="1">
                <a:solidFill>
                  <a:srgbClr val="B1005D"/>
                </a:solidFill>
              </a:rPr>
              <a:t>dengan</a:t>
            </a:r>
            <a:r>
              <a:rPr lang="en-AU" sz="3200" b="1" dirty="0">
                <a:solidFill>
                  <a:srgbClr val="B1005D"/>
                </a:solidFill>
              </a:rPr>
              <a:t> </a:t>
            </a:r>
            <a:r>
              <a:rPr lang="en-AU" sz="3200" b="1" dirty="0" err="1">
                <a:solidFill>
                  <a:srgbClr val="B1005D"/>
                </a:solidFill>
              </a:rPr>
              <a:t>baik</a:t>
            </a:r>
            <a:r>
              <a:rPr lang="en-AU" sz="3200" b="1" dirty="0">
                <a:solidFill>
                  <a:srgbClr val="B1005D"/>
                </a:solidFill>
              </a:rPr>
              <a:t> </a:t>
            </a:r>
            <a:r>
              <a:rPr lang="en-AU" sz="3200" b="1" dirty="0" err="1">
                <a:solidFill>
                  <a:srgbClr val="B1005D"/>
                </a:solidFill>
              </a:rPr>
              <a:t>dan</a:t>
            </a:r>
            <a:r>
              <a:rPr lang="en-AU" sz="3200" b="1" dirty="0">
                <a:solidFill>
                  <a:srgbClr val="B1005D"/>
                </a:solidFill>
              </a:rPr>
              <a:t> </a:t>
            </a:r>
            <a:r>
              <a:rPr lang="en-AU" sz="3200" b="1" dirty="0" err="1">
                <a:solidFill>
                  <a:srgbClr val="B1005D"/>
                </a:solidFill>
              </a:rPr>
              <a:t>mengapa</a:t>
            </a:r>
            <a:r>
              <a:rPr lang="en-AU" sz="3200" b="1" dirty="0">
                <a:solidFill>
                  <a:srgbClr val="B1005D"/>
                </a:solidFill>
              </a:rPr>
              <a:t>? </a:t>
            </a:r>
          </a:p>
          <a:p>
            <a:pPr marL="1043056" lvl="1" indent="-521528">
              <a:buFont typeface="Wingdings" charset="2"/>
              <a:buChar char="q"/>
            </a:pPr>
            <a:r>
              <a:rPr lang="en-AU" sz="3200" dirty="0" err="1">
                <a:solidFill>
                  <a:schemeClr val="tx1">
                    <a:lumMod val="75000"/>
                    <a:lumOff val="25000"/>
                  </a:schemeClr>
                </a:solidFill>
              </a:rPr>
              <a:t>Keuangan</a:t>
            </a:r>
            <a:r>
              <a:rPr lang="en-AU" sz="3200" dirty="0">
                <a:solidFill>
                  <a:schemeClr val="tx1">
                    <a:lumMod val="75000"/>
                    <a:lumOff val="25000"/>
                  </a:schemeClr>
                </a:solidFill>
              </a:rPr>
              <a:t> </a:t>
            </a:r>
            <a:r>
              <a:rPr lang="en-AU" sz="3200" dirty="0" err="1">
                <a:solidFill>
                  <a:schemeClr val="tx1">
                    <a:lumMod val="75000"/>
                    <a:lumOff val="25000"/>
                  </a:schemeClr>
                </a:solidFill>
              </a:rPr>
              <a:t>mikro</a:t>
            </a:r>
            <a:endParaRPr lang="en-AU" sz="3200" dirty="0">
              <a:solidFill>
                <a:schemeClr val="tx1">
                  <a:lumMod val="75000"/>
                  <a:lumOff val="25000"/>
                </a:schemeClr>
              </a:solidFill>
            </a:endParaRPr>
          </a:p>
          <a:p>
            <a:pPr marL="1043056" lvl="1" indent="-521528">
              <a:buFont typeface="Wingdings" charset="2"/>
              <a:buChar char="q"/>
            </a:pPr>
            <a:r>
              <a:rPr lang="en-AU" sz="3200" dirty="0" err="1">
                <a:solidFill>
                  <a:schemeClr val="tx1">
                    <a:lumMod val="75000"/>
                    <a:lumOff val="25000"/>
                  </a:schemeClr>
                </a:solidFill>
              </a:rPr>
              <a:t>Koperasi</a:t>
            </a:r>
            <a:r>
              <a:rPr lang="en-AU" sz="3200" dirty="0">
                <a:solidFill>
                  <a:schemeClr val="tx1">
                    <a:lumMod val="75000"/>
                    <a:lumOff val="25000"/>
                  </a:schemeClr>
                </a:solidFill>
              </a:rPr>
              <a:t> </a:t>
            </a:r>
            <a:r>
              <a:rPr lang="en-AU" sz="3200" dirty="0" err="1">
                <a:solidFill>
                  <a:schemeClr val="tx1">
                    <a:lumMod val="75000"/>
                    <a:lumOff val="25000"/>
                  </a:schemeClr>
                </a:solidFill>
              </a:rPr>
              <a:t>kredit</a:t>
            </a:r>
            <a:endParaRPr lang="en-AU" sz="3200" dirty="0">
              <a:solidFill>
                <a:schemeClr val="tx1">
                  <a:lumMod val="75000"/>
                  <a:lumOff val="25000"/>
                </a:schemeClr>
              </a:solidFill>
            </a:endParaRPr>
          </a:p>
          <a:p>
            <a:pPr marL="1043056" lvl="1" indent="-521528">
              <a:buFont typeface="Wingdings" charset="2"/>
              <a:buChar char="q"/>
            </a:pPr>
            <a:r>
              <a:rPr lang="en-AU" sz="3200" dirty="0" err="1">
                <a:solidFill>
                  <a:schemeClr val="tx1">
                    <a:lumMod val="75000"/>
                    <a:lumOff val="25000"/>
                  </a:schemeClr>
                </a:solidFill>
              </a:rPr>
              <a:t>Arisan</a:t>
            </a:r>
            <a:endParaRPr lang="en-AU" sz="3200" dirty="0">
              <a:solidFill>
                <a:schemeClr val="tx1">
                  <a:lumMod val="75000"/>
                  <a:lumOff val="25000"/>
                </a:schemeClr>
              </a:solidFill>
            </a:endParaRPr>
          </a:p>
          <a:p>
            <a:pPr marL="1043056" lvl="1" indent="-521528">
              <a:buFont typeface="Wingdings" charset="2"/>
              <a:buChar char="q"/>
            </a:pPr>
            <a:r>
              <a:rPr lang="en-AU" sz="3200" dirty="0">
                <a:solidFill>
                  <a:schemeClr val="tx1">
                    <a:lumMod val="75000"/>
                    <a:lumOff val="25000"/>
                  </a:schemeClr>
                </a:solidFill>
              </a:rPr>
              <a:t>CSR (</a:t>
            </a:r>
            <a:r>
              <a:rPr lang="en-AU" sz="3200" dirty="0" err="1">
                <a:solidFill>
                  <a:schemeClr val="tx1">
                    <a:lumMod val="75000"/>
                    <a:lumOff val="25000"/>
                  </a:schemeClr>
                </a:solidFill>
              </a:rPr>
              <a:t>Tanggung</a:t>
            </a:r>
            <a:r>
              <a:rPr lang="en-AU" sz="3200" dirty="0">
                <a:solidFill>
                  <a:schemeClr val="tx1">
                    <a:lumMod val="75000"/>
                    <a:lumOff val="25000"/>
                  </a:schemeClr>
                </a:solidFill>
              </a:rPr>
              <a:t> </a:t>
            </a:r>
            <a:r>
              <a:rPr lang="en-AU" sz="3200" dirty="0" err="1">
                <a:solidFill>
                  <a:schemeClr val="tx1">
                    <a:lumMod val="75000"/>
                    <a:lumOff val="25000"/>
                  </a:schemeClr>
                </a:solidFill>
              </a:rPr>
              <a:t>Jawab</a:t>
            </a:r>
            <a:r>
              <a:rPr lang="en-AU" sz="3200" dirty="0">
                <a:solidFill>
                  <a:schemeClr val="tx1">
                    <a:lumMod val="75000"/>
                    <a:lumOff val="25000"/>
                  </a:schemeClr>
                </a:solidFill>
              </a:rPr>
              <a:t> </a:t>
            </a:r>
            <a:r>
              <a:rPr lang="en-AU" sz="3200" dirty="0" err="1">
                <a:solidFill>
                  <a:schemeClr val="tx1">
                    <a:lumMod val="75000"/>
                    <a:lumOff val="25000"/>
                  </a:schemeClr>
                </a:solidFill>
              </a:rPr>
              <a:t>Sosial</a:t>
            </a:r>
            <a:r>
              <a:rPr lang="en-AU" sz="3200" dirty="0">
                <a:solidFill>
                  <a:schemeClr val="tx1">
                    <a:lumMod val="75000"/>
                    <a:lumOff val="25000"/>
                  </a:schemeClr>
                </a:solidFill>
              </a:rPr>
              <a:t> Perusahaan)</a:t>
            </a:r>
          </a:p>
          <a:p>
            <a:pPr marL="1043056" lvl="1" indent="-521528">
              <a:buFont typeface="Wingdings" charset="2"/>
              <a:buChar char="q"/>
            </a:pPr>
            <a:r>
              <a:rPr lang="en-AU" sz="3200" dirty="0" err="1">
                <a:solidFill>
                  <a:schemeClr val="tx1">
                    <a:lumMod val="75000"/>
                    <a:lumOff val="25000"/>
                  </a:schemeClr>
                </a:solidFill>
              </a:rPr>
              <a:t>Lainnya</a:t>
            </a:r>
            <a:r>
              <a:rPr lang="en-AU" sz="3200" dirty="0">
                <a:solidFill>
                  <a:schemeClr val="tx1">
                    <a:lumMod val="75000"/>
                    <a:lumOff val="25000"/>
                  </a:schemeClr>
                </a:solidFill>
              </a:rPr>
              <a:t> (</a:t>
            </a:r>
            <a:r>
              <a:rPr lang="en-AU" sz="3200" dirty="0" err="1">
                <a:solidFill>
                  <a:schemeClr val="tx1">
                    <a:lumMod val="75000"/>
                    <a:lumOff val="25000"/>
                  </a:schemeClr>
                </a:solidFill>
              </a:rPr>
              <a:t>apa</a:t>
            </a:r>
            <a:r>
              <a:rPr lang="en-AU" sz="3200" dirty="0">
                <a:solidFill>
                  <a:schemeClr val="tx1">
                    <a:lumMod val="75000"/>
                    <a:lumOff val="25000"/>
                  </a:schemeClr>
                </a:solidFill>
              </a:rPr>
              <a:t> </a:t>
            </a:r>
            <a:r>
              <a:rPr lang="en-AU" sz="3200" dirty="0" err="1">
                <a:solidFill>
                  <a:schemeClr val="tx1">
                    <a:lumMod val="75000"/>
                    <a:lumOff val="25000"/>
                  </a:schemeClr>
                </a:solidFill>
              </a:rPr>
              <a:t>gagasan</a:t>
            </a:r>
            <a:r>
              <a:rPr lang="en-AU" sz="3200" dirty="0">
                <a:solidFill>
                  <a:schemeClr val="tx1">
                    <a:lumMod val="75000"/>
                    <a:lumOff val="25000"/>
                  </a:schemeClr>
                </a:solidFill>
              </a:rPr>
              <a:t> </a:t>
            </a:r>
            <a:r>
              <a:rPr lang="en-AU" sz="3200" dirty="0" err="1">
                <a:solidFill>
                  <a:schemeClr val="tx1">
                    <a:lumMod val="75000"/>
                    <a:lumOff val="25000"/>
                  </a:schemeClr>
                </a:solidFill>
              </a:rPr>
              <a:t>anda</a:t>
            </a:r>
            <a:r>
              <a:rPr lang="en-AU" sz="3200" dirty="0">
                <a:solidFill>
                  <a:schemeClr val="tx1">
                    <a:lumMod val="75000"/>
                    <a:lumOff val="25000"/>
                  </a:schemeClr>
                </a:solidFill>
              </a:rPr>
              <a:t>)?</a:t>
            </a:r>
            <a:endParaRPr lang="en-AU" sz="3200" dirty="0">
              <a:solidFill>
                <a:srgbClr val="FF0000"/>
              </a:solidFill>
            </a:endParaRPr>
          </a:p>
        </p:txBody>
      </p:sp>
    </p:spTree>
    <p:extLst>
      <p:ext uri="{BB962C8B-B14F-4D97-AF65-F5344CB8AC3E}">
        <p14:creationId xmlns:p14="http://schemas.microsoft.com/office/powerpoint/2010/main" val="1801043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16" name="Rectangle 15"/>
          <p:cNvSpPr/>
          <p:nvPr/>
        </p:nvSpPr>
        <p:spPr>
          <a:xfrm>
            <a:off x="160625" y="1833862"/>
            <a:ext cx="3504658" cy="3897762"/>
          </a:xfrm>
          <a:prstGeom prst="rect">
            <a:avLst/>
          </a:prstGeom>
          <a:solidFill>
            <a:srgbClr val="E2856F">
              <a:alpha val="5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104306" tIns="52153" rIns="104306" bIns="52153" anchor="ctr" anchorCtr="0"/>
          <a:lstStyle/>
          <a:p>
            <a:pPr algn="ctr"/>
            <a:r>
              <a:rPr lang="en-AU" sz="4100" dirty="0" err="1"/>
              <a:t>Membina</a:t>
            </a:r>
            <a:r>
              <a:rPr lang="en-AU" sz="4100" dirty="0"/>
              <a:t> </a:t>
            </a:r>
            <a:r>
              <a:rPr lang="en-AU" sz="4100" dirty="0" err="1"/>
              <a:t>wirausaha</a:t>
            </a:r>
            <a:r>
              <a:rPr lang="en-AU" sz="4100" dirty="0"/>
              <a:t> </a:t>
            </a:r>
            <a:r>
              <a:rPr lang="en-AU" sz="4100" dirty="0" err="1"/>
              <a:t>inovasi</a:t>
            </a:r>
            <a:endParaRPr lang="en-AU" sz="4100" dirty="0"/>
          </a:p>
        </p:txBody>
      </p:sp>
      <p:sp>
        <p:nvSpPr>
          <p:cNvPr id="2" name="TextBox 1"/>
          <p:cNvSpPr txBox="1"/>
          <p:nvPr/>
        </p:nvSpPr>
        <p:spPr>
          <a:xfrm>
            <a:off x="3856931" y="1833862"/>
            <a:ext cx="6676072" cy="4891250"/>
          </a:xfrm>
          <a:prstGeom prst="rect">
            <a:avLst/>
          </a:prstGeom>
          <a:noFill/>
        </p:spPr>
        <p:txBody>
          <a:bodyPr wrap="square" lIns="104306" tIns="52153" rIns="104306" bIns="52153" rtlCol="0">
            <a:spAutoFit/>
          </a:bodyPr>
          <a:lstStyle/>
          <a:p>
            <a:pPr marL="521528" indent="-521528">
              <a:spcAft>
                <a:spcPts val="1141"/>
              </a:spcAft>
              <a:buFont typeface="Arial"/>
              <a:buChar char="•"/>
            </a:pPr>
            <a:r>
              <a:rPr lang="en-AU" sz="3200" dirty="0" err="1">
                <a:solidFill>
                  <a:schemeClr val="tx1">
                    <a:lumMod val="75000"/>
                    <a:lumOff val="25000"/>
                  </a:schemeClr>
                </a:solidFill>
              </a:rPr>
              <a:t>Menyewakan</a:t>
            </a:r>
            <a:r>
              <a:rPr lang="en-AU" sz="3200" dirty="0">
                <a:solidFill>
                  <a:schemeClr val="tx1">
                    <a:lumMod val="75000"/>
                    <a:lumOff val="25000"/>
                  </a:schemeClr>
                </a:solidFill>
              </a:rPr>
              <a:t> </a:t>
            </a:r>
            <a:r>
              <a:rPr lang="en-AU" sz="3200" dirty="0" err="1">
                <a:solidFill>
                  <a:schemeClr val="tx1">
                    <a:lumMod val="75000"/>
                    <a:lumOff val="25000"/>
                  </a:schemeClr>
                </a:solidFill>
              </a:rPr>
              <a:t>kios</a:t>
            </a:r>
            <a:r>
              <a:rPr lang="en-AU" sz="3200" dirty="0">
                <a:solidFill>
                  <a:schemeClr val="tx1">
                    <a:lumMod val="75000"/>
                    <a:lumOff val="25000"/>
                  </a:schemeClr>
                </a:solidFill>
              </a:rPr>
              <a:t> </a:t>
            </a:r>
            <a:r>
              <a:rPr lang="en-AU" sz="3200" dirty="0" err="1">
                <a:solidFill>
                  <a:schemeClr val="tx1">
                    <a:lumMod val="75000"/>
                    <a:lumOff val="25000"/>
                  </a:schemeClr>
                </a:solidFill>
              </a:rPr>
              <a:t>tambahan</a:t>
            </a:r>
            <a:endParaRPr lang="en-AU" sz="3200" dirty="0">
              <a:solidFill>
                <a:schemeClr val="tx1">
                  <a:lumMod val="75000"/>
                  <a:lumOff val="25000"/>
                </a:schemeClr>
              </a:solidFill>
            </a:endParaRPr>
          </a:p>
          <a:p>
            <a:pPr marL="521528" indent="-521528">
              <a:spcAft>
                <a:spcPts val="1141"/>
              </a:spcAft>
              <a:buFont typeface="Arial"/>
              <a:buChar char="•"/>
            </a:pPr>
            <a:r>
              <a:rPr lang="en-AU" sz="3200" dirty="0" err="1">
                <a:solidFill>
                  <a:schemeClr val="tx1">
                    <a:lumMod val="75000"/>
                    <a:lumOff val="25000"/>
                  </a:schemeClr>
                </a:solidFill>
              </a:rPr>
              <a:t>Kredit</a:t>
            </a:r>
            <a:r>
              <a:rPr lang="en-AU" sz="3200" dirty="0">
                <a:solidFill>
                  <a:schemeClr val="tx1">
                    <a:lumMod val="75000"/>
                    <a:lumOff val="25000"/>
                  </a:schemeClr>
                </a:solidFill>
              </a:rPr>
              <a:t> </a:t>
            </a:r>
            <a:r>
              <a:rPr lang="en-AU" sz="3200" dirty="0" err="1">
                <a:solidFill>
                  <a:schemeClr val="tx1">
                    <a:lumMod val="75000"/>
                    <a:lumOff val="25000"/>
                  </a:schemeClr>
                </a:solidFill>
              </a:rPr>
              <a:t>mikro</a:t>
            </a:r>
            <a:r>
              <a:rPr lang="en-AU" sz="3200" dirty="0">
                <a:solidFill>
                  <a:schemeClr val="tx1">
                    <a:lumMod val="75000"/>
                    <a:lumOff val="25000"/>
                  </a:schemeClr>
                </a:solidFill>
              </a:rPr>
              <a:t> </a:t>
            </a:r>
            <a:r>
              <a:rPr lang="en-AU" sz="3200" dirty="0" err="1">
                <a:solidFill>
                  <a:schemeClr val="tx1">
                    <a:lumMod val="75000"/>
                    <a:lumOff val="25000"/>
                  </a:schemeClr>
                </a:solidFill>
              </a:rPr>
              <a:t>untuk</a:t>
            </a:r>
            <a:r>
              <a:rPr lang="en-AU" sz="3200" dirty="0">
                <a:solidFill>
                  <a:schemeClr val="tx1">
                    <a:lumMod val="75000"/>
                    <a:lumOff val="25000"/>
                  </a:schemeClr>
                </a:solidFill>
              </a:rPr>
              <a:t> </a:t>
            </a:r>
            <a:r>
              <a:rPr lang="en-AU" sz="3200" dirty="0" err="1">
                <a:solidFill>
                  <a:schemeClr val="tx1">
                    <a:lumMod val="75000"/>
                    <a:lumOff val="25000"/>
                  </a:schemeClr>
                </a:solidFill>
              </a:rPr>
              <a:t>nelayan</a:t>
            </a:r>
            <a:endParaRPr lang="en-AU" sz="3200" dirty="0">
              <a:solidFill>
                <a:schemeClr val="tx1">
                  <a:lumMod val="75000"/>
                  <a:lumOff val="25000"/>
                </a:schemeClr>
              </a:solidFill>
            </a:endParaRPr>
          </a:p>
          <a:p>
            <a:pPr marL="521528" indent="-521528">
              <a:spcAft>
                <a:spcPts val="1141"/>
              </a:spcAft>
              <a:buFont typeface="Arial"/>
              <a:buChar char="•"/>
            </a:pPr>
            <a:r>
              <a:rPr lang="en-AU" sz="3200" dirty="0" err="1">
                <a:solidFill>
                  <a:schemeClr val="tx1">
                    <a:lumMod val="75000"/>
                    <a:lumOff val="25000"/>
                  </a:schemeClr>
                </a:solidFill>
              </a:rPr>
              <a:t>Tambak</a:t>
            </a:r>
            <a:r>
              <a:rPr lang="en-AU" sz="3200" dirty="0">
                <a:solidFill>
                  <a:schemeClr val="tx1">
                    <a:lumMod val="75000"/>
                    <a:lumOff val="25000"/>
                  </a:schemeClr>
                </a:solidFill>
              </a:rPr>
              <a:t> </a:t>
            </a:r>
            <a:r>
              <a:rPr lang="en-AU" sz="3200" dirty="0" err="1">
                <a:solidFill>
                  <a:schemeClr val="tx1">
                    <a:lumMod val="75000"/>
                    <a:lumOff val="25000"/>
                  </a:schemeClr>
                </a:solidFill>
              </a:rPr>
              <a:t>ikan</a:t>
            </a:r>
            <a:r>
              <a:rPr lang="en-AU" sz="3200" dirty="0">
                <a:solidFill>
                  <a:schemeClr val="tx1">
                    <a:lumMod val="75000"/>
                    <a:lumOff val="25000"/>
                  </a:schemeClr>
                </a:solidFill>
              </a:rPr>
              <a:t> </a:t>
            </a:r>
            <a:r>
              <a:rPr lang="en-AU" sz="3200" dirty="0" err="1">
                <a:solidFill>
                  <a:schemeClr val="tx1">
                    <a:lumMod val="75000"/>
                    <a:lumOff val="25000"/>
                  </a:schemeClr>
                </a:solidFill>
              </a:rPr>
              <a:t>lele</a:t>
            </a:r>
            <a:endParaRPr lang="en-AU" sz="3200" dirty="0">
              <a:solidFill>
                <a:schemeClr val="tx1">
                  <a:lumMod val="75000"/>
                  <a:lumOff val="25000"/>
                </a:schemeClr>
              </a:solidFill>
            </a:endParaRPr>
          </a:p>
          <a:p>
            <a:pPr marL="521528" indent="-521528">
              <a:spcAft>
                <a:spcPts val="1141"/>
              </a:spcAft>
              <a:buFont typeface="Arial"/>
              <a:buChar char="•"/>
            </a:pPr>
            <a:r>
              <a:rPr lang="en-AU" sz="3200" dirty="0" err="1">
                <a:solidFill>
                  <a:schemeClr val="tx1">
                    <a:lumMod val="75000"/>
                    <a:lumOff val="25000"/>
                  </a:schemeClr>
                </a:solidFill>
              </a:rPr>
              <a:t>Pupuk</a:t>
            </a:r>
            <a:endParaRPr lang="en-AU" sz="3200" dirty="0">
              <a:solidFill>
                <a:schemeClr val="tx1">
                  <a:lumMod val="75000"/>
                  <a:lumOff val="25000"/>
                </a:schemeClr>
              </a:solidFill>
            </a:endParaRPr>
          </a:p>
          <a:p>
            <a:pPr marL="521528" indent="-521528">
              <a:spcAft>
                <a:spcPts val="1141"/>
              </a:spcAft>
              <a:buFont typeface="Arial"/>
              <a:buChar char="•"/>
            </a:pPr>
            <a:r>
              <a:rPr lang="en-AU" sz="3200" dirty="0" err="1">
                <a:solidFill>
                  <a:schemeClr val="tx1">
                    <a:lumMod val="75000"/>
                    <a:lumOff val="25000"/>
                  </a:schemeClr>
                </a:solidFill>
              </a:rPr>
              <a:t>Layanan</a:t>
            </a:r>
            <a:r>
              <a:rPr lang="en-AU" sz="3200" dirty="0">
                <a:solidFill>
                  <a:schemeClr val="tx1">
                    <a:lumMod val="75000"/>
                    <a:lumOff val="25000"/>
                  </a:schemeClr>
                </a:solidFill>
              </a:rPr>
              <a:t> </a:t>
            </a:r>
            <a:r>
              <a:rPr lang="en-AU" sz="3200" dirty="0" err="1">
                <a:solidFill>
                  <a:schemeClr val="tx1">
                    <a:lumMod val="75000"/>
                    <a:lumOff val="25000"/>
                  </a:schemeClr>
                </a:solidFill>
              </a:rPr>
              <a:t>untuk</a:t>
            </a:r>
            <a:r>
              <a:rPr lang="en-AU" sz="3200" dirty="0">
                <a:solidFill>
                  <a:schemeClr val="tx1">
                    <a:lumMod val="75000"/>
                    <a:lumOff val="25000"/>
                  </a:schemeClr>
                </a:solidFill>
              </a:rPr>
              <a:t> </a:t>
            </a:r>
            <a:r>
              <a:rPr lang="en-AU" sz="3200" dirty="0" err="1">
                <a:solidFill>
                  <a:schemeClr val="tx1">
                    <a:lumMod val="75000"/>
                    <a:lumOff val="25000"/>
                  </a:schemeClr>
                </a:solidFill>
              </a:rPr>
              <a:t>pihak</a:t>
            </a:r>
            <a:r>
              <a:rPr lang="en-AU" sz="3200" dirty="0">
                <a:solidFill>
                  <a:schemeClr val="tx1">
                    <a:lumMod val="75000"/>
                    <a:lumOff val="25000"/>
                  </a:schemeClr>
                </a:solidFill>
              </a:rPr>
              <a:t> lain (</a:t>
            </a:r>
            <a:r>
              <a:rPr lang="en-AU" sz="3200" dirty="0" err="1">
                <a:solidFill>
                  <a:schemeClr val="tx1">
                    <a:lumMod val="75000"/>
                    <a:lumOff val="25000"/>
                  </a:schemeClr>
                </a:solidFill>
              </a:rPr>
              <a:t>penyedotan</a:t>
            </a:r>
            <a:r>
              <a:rPr lang="en-AU" sz="3200" dirty="0">
                <a:solidFill>
                  <a:schemeClr val="tx1">
                    <a:lumMod val="75000"/>
                    <a:lumOff val="25000"/>
                  </a:schemeClr>
                </a:solidFill>
              </a:rPr>
              <a:t> </a:t>
            </a:r>
            <a:r>
              <a:rPr lang="en-AU" sz="3200" dirty="0" err="1">
                <a:solidFill>
                  <a:schemeClr val="tx1">
                    <a:lumMod val="75000"/>
                    <a:lumOff val="25000"/>
                  </a:schemeClr>
                </a:solidFill>
              </a:rPr>
              <a:t>tinja</a:t>
            </a:r>
            <a:r>
              <a:rPr lang="en-AU" sz="3200" dirty="0">
                <a:solidFill>
                  <a:schemeClr val="tx1">
                    <a:lumMod val="75000"/>
                    <a:lumOff val="25000"/>
                  </a:schemeClr>
                </a:solidFill>
              </a:rPr>
              <a:t>)</a:t>
            </a:r>
          </a:p>
          <a:p>
            <a:pPr marL="521528" indent="-521528">
              <a:spcAft>
                <a:spcPts val="1141"/>
              </a:spcAft>
              <a:buFont typeface="Arial"/>
              <a:buChar char="•"/>
            </a:pPr>
            <a:r>
              <a:rPr lang="en-AU" sz="3200" dirty="0" err="1">
                <a:solidFill>
                  <a:schemeClr val="tx1">
                    <a:lumMod val="75000"/>
                    <a:lumOff val="25000"/>
                  </a:schemeClr>
                </a:solidFill>
              </a:rPr>
              <a:t>Kebun</a:t>
            </a:r>
            <a:r>
              <a:rPr lang="en-AU" sz="3200" dirty="0">
                <a:solidFill>
                  <a:schemeClr val="tx1">
                    <a:lumMod val="75000"/>
                    <a:lumOff val="25000"/>
                  </a:schemeClr>
                </a:solidFill>
              </a:rPr>
              <a:t> </a:t>
            </a:r>
            <a:r>
              <a:rPr lang="en-AU" sz="3200" dirty="0" err="1">
                <a:solidFill>
                  <a:schemeClr val="tx1">
                    <a:lumMod val="75000"/>
                    <a:lumOff val="25000"/>
                  </a:schemeClr>
                </a:solidFill>
              </a:rPr>
              <a:t>singkong</a:t>
            </a:r>
            <a:r>
              <a:rPr lang="en-AU" sz="3200" dirty="0">
                <a:solidFill>
                  <a:schemeClr val="tx1">
                    <a:lumMod val="75000"/>
                    <a:lumOff val="25000"/>
                  </a:schemeClr>
                </a:solidFill>
              </a:rPr>
              <a:t> </a:t>
            </a:r>
            <a:r>
              <a:rPr lang="en-AU" sz="3200" dirty="0" err="1">
                <a:solidFill>
                  <a:schemeClr val="tx1">
                    <a:lumMod val="75000"/>
                    <a:lumOff val="25000"/>
                  </a:schemeClr>
                </a:solidFill>
              </a:rPr>
              <a:t>dan</a:t>
            </a:r>
            <a:r>
              <a:rPr lang="en-AU" sz="3200" dirty="0">
                <a:solidFill>
                  <a:schemeClr val="tx1">
                    <a:lumMod val="75000"/>
                    <a:lumOff val="25000"/>
                  </a:schemeClr>
                </a:solidFill>
              </a:rPr>
              <a:t> </a:t>
            </a:r>
            <a:r>
              <a:rPr lang="en-AU" sz="3200" dirty="0" err="1">
                <a:solidFill>
                  <a:schemeClr val="tx1">
                    <a:lumMod val="75000"/>
                    <a:lumOff val="25000"/>
                  </a:schemeClr>
                </a:solidFill>
              </a:rPr>
              <a:t>pisang</a:t>
            </a:r>
            <a:endParaRPr lang="en-AU" sz="3200" dirty="0">
              <a:solidFill>
                <a:schemeClr val="tx1">
                  <a:lumMod val="75000"/>
                  <a:lumOff val="25000"/>
                </a:schemeClr>
              </a:solidFill>
            </a:endParaRPr>
          </a:p>
          <a:p>
            <a:pPr marL="521528" indent="-521528">
              <a:spcAft>
                <a:spcPts val="1141"/>
              </a:spcAft>
              <a:buFont typeface="Arial"/>
              <a:buChar char="•"/>
            </a:pPr>
            <a:r>
              <a:rPr lang="en-AU" sz="3200" dirty="0">
                <a:solidFill>
                  <a:schemeClr val="tx1">
                    <a:lumMod val="75000"/>
                    <a:lumOff val="25000"/>
                  </a:schemeClr>
                </a:solidFill>
              </a:rPr>
              <a:t>Biogas</a:t>
            </a:r>
          </a:p>
        </p:txBody>
      </p:sp>
    </p:spTree>
    <p:extLst>
      <p:ext uri="{BB962C8B-B14F-4D97-AF65-F5344CB8AC3E}">
        <p14:creationId xmlns:p14="http://schemas.microsoft.com/office/powerpoint/2010/main" val="34748816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Kebun</a:t>
            </a:r>
            <a:r>
              <a:rPr lang="en-AU" dirty="0" smtClean="0"/>
              <a:t> </a:t>
            </a:r>
            <a:r>
              <a:rPr lang="en-AU" dirty="0" err="1" smtClean="0"/>
              <a:t>sayur</a:t>
            </a:r>
            <a:r>
              <a:rPr lang="en-AU" dirty="0" smtClean="0"/>
              <a:t> </a:t>
            </a:r>
            <a:r>
              <a:rPr lang="en-AU" dirty="0" err="1" smtClean="0"/>
              <a:t>dan</a:t>
            </a:r>
            <a:r>
              <a:rPr lang="en-AU" dirty="0" smtClean="0"/>
              <a:t> </a:t>
            </a:r>
            <a:r>
              <a:rPr lang="en-AU" dirty="0" err="1" smtClean="0"/>
              <a:t>buah</a:t>
            </a:r>
            <a:r>
              <a:rPr lang="en-AU" dirty="0" smtClean="0"/>
              <a:t>, </a:t>
            </a:r>
            <a:r>
              <a:rPr lang="en-AU" dirty="0" err="1" smtClean="0"/>
              <a:t>dan</a:t>
            </a:r>
            <a:r>
              <a:rPr lang="en-AU" dirty="0" smtClean="0"/>
              <a:t> </a:t>
            </a:r>
            <a:r>
              <a:rPr lang="en-AU" dirty="0" err="1" smtClean="0"/>
              <a:t>kolam</a:t>
            </a:r>
            <a:r>
              <a:rPr lang="en-AU" dirty="0" smtClean="0"/>
              <a:t> </a:t>
            </a:r>
            <a:r>
              <a:rPr lang="en-AU" dirty="0" err="1" smtClean="0"/>
              <a:t>lele</a:t>
            </a:r>
            <a:r>
              <a:rPr lang="en-AU" dirty="0" smtClean="0"/>
              <a:t>, Sulawesi Selatan</a:t>
            </a:r>
            <a:endParaRPr lang="en-AU" dirty="0"/>
          </a:p>
        </p:txBody>
      </p:sp>
      <p:pic>
        <p:nvPicPr>
          <p:cNvPr id="3" name="Picture 2" descr="DSCN586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524" y="1251811"/>
            <a:ext cx="8294857" cy="5865262"/>
          </a:xfrm>
          <a:prstGeom prst="rect">
            <a:avLst/>
          </a:prstGeom>
        </p:spPr>
      </p:pic>
    </p:spTree>
    <p:extLst>
      <p:ext uri="{BB962C8B-B14F-4D97-AF65-F5344CB8AC3E}">
        <p14:creationId xmlns:p14="http://schemas.microsoft.com/office/powerpoint/2010/main" val="937649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smtClean="0"/>
              <a:t>Pembilasan</a:t>
            </a:r>
            <a:r>
              <a:rPr lang="en-AU" dirty="0" smtClean="0"/>
              <a:t> </a:t>
            </a:r>
            <a:r>
              <a:rPr lang="en-AU" dirty="0" err="1" smtClean="0"/>
              <a:t>terkoordinasi</a:t>
            </a:r>
            <a:r>
              <a:rPr lang="en-AU" dirty="0" smtClean="0"/>
              <a:t> </a:t>
            </a:r>
            <a:r>
              <a:rPr lang="en-AU" dirty="0" err="1" smtClean="0"/>
              <a:t>untuk</a:t>
            </a:r>
            <a:r>
              <a:rPr lang="en-AU" dirty="0" smtClean="0"/>
              <a:t> </a:t>
            </a:r>
            <a:r>
              <a:rPr lang="en-AU" dirty="0" err="1" smtClean="0"/>
              <a:t>singkong</a:t>
            </a:r>
            <a:r>
              <a:rPr lang="en-AU" dirty="0" smtClean="0"/>
              <a:t> </a:t>
            </a:r>
            <a:r>
              <a:rPr lang="en-AU" dirty="0" err="1" smtClean="0"/>
              <a:t>dan</a:t>
            </a:r>
            <a:r>
              <a:rPr lang="en-AU" dirty="0" smtClean="0"/>
              <a:t> </a:t>
            </a:r>
            <a:r>
              <a:rPr lang="en-AU" dirty="0" err="1" smtClean="0"/>
              <a:t>pisang</a:t>
            </a:r>
            <a:r>
              <a:rPr lang="en-AU" dirty="0" smtClean="0"/>
              <a:t>, </a:t>
            </a:r>
            <a:r>
              <a:rPr lang="en-AU" dirty="0" err="1" smtClean="0"/>
              <a:t>Sleman</a:t>
            </a:r>
            <a:endParaRPr lang="en-AU" dirty="0"/>
          </a:p>
        </p:txBody>
      </p:sp>
      <p:pic>
        <p:nvPicPr>
          <p:cNvPr id="5" name="Picture 4" descr="2014-10-04 12.11.0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4442" y="1145600"/>
            <a:ext cx="4756913" cy="5964996"/>
          </a:xfrm>
          <a:prstGeom prst="rect">
            <a:avLst/>
          </a:prstGeom>
        </p:spPr>
      </p:pic>
      <p:pic>
        <p:nvPicPr>
          <p:cNvPr id="3" name="Picture 2" descr="DSCN469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87759" y="1752400"/>
            <a:ext cx="5934691" cy="4721088"/>
          </a:xfrm>
          <a:prstGeom prst="rect">
            <a:avLst/>
          </a:prstGeom>
        </p:spPr>
      </p:pic>
    </p:spTree>
    <p:extLst>
      <p:ext uri="{BB962C8B-B14F-4D97-AF65-F5344CB8AC3E}">
        <p14:creationId xmlns:p14="http://schemas.microsoft.com/office/powerpoint/2010/main" val="819376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smtClean="0"/>
              <a:t>Kredit</a:t>
            </a:r>
            <a:r>
              <a:rPr lang="en-AU" dirty="0" smtClean="0"/>
              <a:t> </a:t>
            </a:r>
            <a:r>
              <a:rPr lang="en-AU" dirty="0" err="1" smtClean="0"/>
              <a:t>mikro</a:t>
            </a:r>
            <a:r>
              <a:rPr lang="en-AU" dirty="0" smtClean="0"/>
              <a:t>, </a:t>
            </a:r>
            <a:r>
              <a:rPr lang="en-AU" dirty="0" err="1" smtClean="0"/>
              <a:t>tambak</a:t>
            </a:r>
            <a:r>
              <a:rPr lang="en-AU" dirty="0" smtClean="0"/>
              <a:t> </a:t>
            </a:r>
            <a:r>
              <a:rPr lang="en-AU" dirty="0" err="1" smtClean="0"/>
              <a:t>ikan</a:t>
            </a:r>
            <a:r>
              <a:rPr lang="en-AU" dirty="0" smtClean="0"/>
              <a:t>, </a:t>
            </a:r>
            <a:r>
              <a:rPr lang="en-AU" dirty="0" err="1" smtClean="0"/>
              <a:t>kredit</a:t>
            </a:r>
            <a:r>
              <a:rPr lang="en-AU" dirty="0" smtClean="0"/>
              <a:t> </a:t>
            </a:r>
            <a:r>
              <a:rPr lang="en-AU" dirty="0" err="1" smtClean="0"/>
              <a:t>lunak</a:t>
            </a:r>
            <a:r>
              <a:rPr lang="en-AU" dirty="0" smtClean="0"/>
              <a:t>, donor </a:t>
            </a:r>
            <a:r>
              <a:rPr lang="en-AU" dirty="0" err="1" smtClean="0"/>
              <a:t>untuk</a:t>
            </a:r>
            <a:r>
              <a:rPr lang="en-AU" dirty="0" smtClean="0"/>
              <a:t> </a:t>
            </a:r>
            <a:r>
              <a:rPr lang="en-AU" dirty="0" err="1" smtClean="0"/>
              <a:t>masyarakat</a:t>
            </a:r>
            <a:r>
              <a:rPr lang="en-AU" dirty="0" smtClean="0"/>
              <a:t>, Bogor</a:t>
            </a:r>
            <a:endParaRPr lang="en-AU"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319043" y="1736290"/>
            <a:ext cx="3928614" cy="4788800"/>
          </a:xfrm>
          <a:prstGeom prst="rect">
            <a:avLst/>
          </a:prstGeom>
        </p:spPr>
      </p:pic>
      <p:pic>
        <p:nvPicPr>
          <p:cNvPr id="5" name="Picture 4"/>
          <p:cNvPicPr/>
          <p:nvPr/>
        </p:nvPicPr>
        <p:blipFill>
          <a:blip r:embed="rId4" cstate="email">
            <a:extLst>
              <a:ext uri="{28A0092B-C50C-407E-A947-70E740481C1C}">
                <a14:useLocalDpi xmlns:a14="http://schemas.microsoft.com/office/drawing/2010/main"/>
              </a:ext>
            </a:extLst>
          </a:blip>
          <a:stretch>
            <a:fillRect/>
          </a:stretch>
        </p:blipFill>
        <p:spPr>
          <a:xfrm>
            <a:off x="4500512" y="1736290"/>
            <a:ext cx="5840843" cy="4788800"/>
          </a:xfrm>
          <a:prstGeom prst="rect">
            <a:avLst/>
          </a:prstGeom>
        </p:spPr>
      </p:pic>
    </p:spTree>
    <p:extLst>
      <p:ext uri="{BB962C8B-B14F-4D97-AF65-F5344CB8AC3E}">
        <p14:creationId xmlns:p14="http://schemas.microsoft.com/office/powerpoint/2010/main" val="3310689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Petani</a:t>
            </a:r>
            <a:r>
              <a:rPr lang="en-AU" dirty="0" smtClean="0"/>
              <a:t> </a:t>
            </a:r>
            <a:r>
              <a:rPr lang="en-AU" dirty="0" err="1" smtClean="0"/>
              <a:t>perempuan</a:t>
            </a:r>
            <a:r>
              <a:rPr lang="en-AU" dirty="0" smtClean="0"/>
              <a:t>, </a:t>
            </a:r>
            <a:r>
              <a:rPr lang="en-AU" dirty="0" err="1" smtClean="0"/>
              <a:t>Sleman</a:t>
            </a:r>
            <a:endParaRPr lang="en-AU" dirty="0"/>
          </a:p>
        </p:txBody>
      </p:sp>
      <p:pic>
        <p:nvPicPr>
          <p:cNvPr id="5" name="Picture 4"/>
          <p:cNvPicPr/>
          <p:nvPr/>
        </p:nvPicPr>
        <p:blipFill>
          <a:blip r:embed="rId3" cstate="print">
            <a:extLst>
              <a:ext uri="{28A0092B-C50C-407E-A947-70E740481C1C}">
                <a14:useLocalDpi xmlns:a14="http://schemas.microsoft.com/office/drawing/2010/main"/>
              </a:ext>
            </a:extLst>
          </a:blip>
          <a:stretch>
            <a:fillRect/>
          </a:stretch>
        </p:blipFill>
        <p:spPr>
          <a:xfrm>
            <a:off x="497266" y="1456244"/>
            <a:ext cx="9661465" cy="5566281"/>
          </a:xfrm>
          <a:prstGeom prst="rect">
            <a:avLst/>
          </a:prstGeom>
        </p:spPr>
      </p:pic>
    </p:spTree>
    <p:extLst>
      <p:ext uri="{BB962C8B-B14F-4D97-AF65-F5344CB8AC3E}">
        <p14:creationId xmlns:p14="http://schemas.microsoft.com/office/powerpoint/2010/main" val="3637161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Contoh</a:t>
            </a:r>
            <a:r>
              <a:rPr lang="en-AU" dirty="0" smtClean="0"/>
              <a:t> </a:t>
            </a:r>
            <a:r>
              <a:rPr lang="en-AU" dirty="0" err="1" smtClean="0"/>
              <a:t>lainnya</a:t>
            </a:r>
            <a:endParaRPr lang="en-AU" dirty="0"/>
          </a:p>
        </p:txBody>
      </p:sp>
      <p:sp>
        <p:nvSpPr>
          <p:cNvPr id="3" name="Text Placeholder 2"/>
          <p:cNvSpPr>
            <a:spLocks noGrp="1"/>
          </p:cNvSpPr>
          <p:nvPr>
            <p:ph type="body" sz="quarter" idx="10"/>
          </p:nvPr>
        </p:nvSpPr>
        <p:spPr/>
        <p:txBody>
          <a:bodyPr/>
          <a:lstStyle/>
          <a:p>
            <a:pPr marL="521528" indent="-521528">
              <a:spcAft>
                <a:spcPts val="1141"/>
              </a:spcAft>
              <a:buFont typeface="Arial"/>
              <a:buChar char="•"/>
            </a:pPr>
            <a:r>
              <a:rPr lang="en-AU" dirty="0" err="1" smtClean="0"/>
              <a:t>Menyewa</a:t>
            </a:r>
            <a:r>
              <a:rPr lang="en-AU" dirty="0" smtClean="0"/>
              <a:t> </a:t>
            </a:r>
            <a:r>
              <a:rPr lang="en-AU" dirty="0" err="1" smtClean="0"/>
              <a:t>tempat</a:t>
            </a:r>
            <a:r>
              <a:rPr lang="en-AU" dirty="0" smtClean="0"/>
              <a:t> </a:t>
            </a:r>
            <a:r>
              <a:rPr lang="en-AU" dirty="0" err="1" smtClean="0"/>
              <a:t>untuk</a:t>
            </a:r>
            <a:r>
              <a:rPr lang="en-AU" dirty="0" smtClean="0"/>
              <a:t> </a:t>
            </a:r>
            <a:r>
              <a:rPr lang="en-AU" dirty="0" err="1" smtClean="0"/>
              <a:t>kios</a:t>
            </a:r>
            <a:r>
              <a:rPr lang="en-AU" dirty="0" smtClean="0"/>
              <a:t> </a:t>
            </a:r>
            <a:r>
              <a:rPr lang="en-AU" dirty="0" err="1" smtClean="0"/>
              <a:t>tambahan</a:t>
            </a:r>
            <a:r>
              <a:rPr lang="en-AU" dirty="0" smtClean="0"/>
              <a:t> </a:t>
            </a:r>
            <a:r>
              <a:rPr lang="en-AU" dirty="0" err="1" smtClean="0"/>
              <a:t>misalnya</a:t>
            </a:r>
            <a:r>
              <a:rPr lang="en-AU" dirty="0" smtClean="0"/>
              <a:t>, </a:t>
            </a:r>
            <a:r>
              <a:rPr lang="en-AU" dirty="0" err="1" smtClean="0"/>
              <a:t>makanan</a:t>
            </a:r>
            <a:endParaRPr lang="en-AU" dirty="0"/>
          </a:p>
          <a:p>
            <a:pPr marL="521528" indent="-521528">
              <a:spcAft>
                <a:spcPts val="1141"/>
              </a:spcAft>
              <a:buFont typeface="Arial"/>
              <a:buChar char="•"/>
            </a:pPr>
            <a:r>
              <a:rPr lang="en-AU" dirty="0" err="1" smtClean="0"/>
              <a:t>Kredit</a:t>
            </a:r>
            <a:r>
              <a:rPr lang="en-AU" dirty="0" smtClean="0"/>
              <a:t> </a:t>
            </a:r>
            <a:r>
              <a:rPr lang="en-AU" dirty="0" err="1" smtClean="0"/>
              <a:t>mikro</a:t>
            </a:r>
            <a:r>
              <a:rPr lang="en-AU" dirty="0" smtClean="0"/>
              <a:t> </a:t>
            </a:r>
            <a:r>
              <a:rPr lang="en-AU" dirty="0" err="1" smtClean="0"/>
              <a:t>untuk</a:t>
            </a:r>
            <a:r>
              <a:rPr lang="en-AU" dirty="0" smtClean="0"/>
              <a:t> </a:t>
            </a:r>
            <a:r>
              <a:rPr lang="en-AU" dirty="0" err="1" smtClean="0"/>
              <a:t>nelayan</a:t>
            </a:r>
            <a:endParaRPr lang="en-AU" dirty="0"/>
          </a:p>
          <a:p>
            <a:pPr marL="521528" indent="-521528">
              <a:spcAft>
                <a:spcPts val="1141"/>
              </a:spcAft>
              <a:buFont typeface="Arial"/>
              <a:buChar char="•"/>
            </a:pPr>
            <a:r>
              <a:rPr lang="en-AU" dirty="0" err="1" smtClean="0"/>
              <a:t>Layanan</a:t>
            </a:r>
            <a:r>
              <a:rPr lang="en-AU" dirty="0" smtClean="0"/>
              <a:t> </a:t>
            </a:r>
            <a:r>
              <a:rPr lang="en-AU" dirty="0" err="1" smtClean="0"/>
              <a:t>untuk</a:t>
            </a:r>
            <a:r>
              <a:rPr lang="en-AU" dirty="0" smtClean="0"/>
              <a:t> orang lain (</a:t>
            </a:r>
            <a:r>
              <a:rPr lang="en-AU" dirty="0" err="1" smtClean="0"/>
              <a:t>penyedotan</a:t>
            </a:r>
            <a:r>
              <a:rPr lang="en-AU" dirty="0" smtClean="0"/>
              <a:t> </a:t>
            </a:r>
            <a:r>
              <a:rPr lang="en-AU" dirty="0" err="1" smtClean="0"/>
              <a:t>tinja</a:t>
            </a:r>
            <a:r>
              <a:rPr lang="en-AU" dirty="0" smtClean="0"/>
              <a:t>)</a:t>
            </a:r>
            <a:endParaRPr lang="en-AU" dirty="0"/>
          </a:p>
          <a:p>
            <a:pPr marL="521528" indent="-521528">
              <a:spcAft>
                <a:spcPts val="1141"/>
              </a:spcAft>
              <a:buFont typeface="Arial"/>
              <a:buChar char="•"/>
            </a:pPr>
            <a:r>
              <a:rPr lang="en-AU" dirty="0" err="1" smtClean="0"/>
              <a:t>Pengisian</a:t>
            </a:r>
            <a:r>
              <a:rPr lang="en-AU" dirty="0" smtClean="0"/>
              <a:t> </a:t>
            </a:r>
            <a:r>
              <a:rPr lang="en-AU" dirty="0" err="1" smtClean="0"/>
              <a:t>tabung</a:t>
            </a:r>
            <a:r>
              <a:rPr lang="en-AU" dirty="0" smtClean="0"/>
              <a:t> </a:t>
            </a:r>
            <a:r>
              <a:rPr lang="en-AU" dirty="0" err="1" smtClean="0"/>
              <a:t>dan</a:t>
            </a:r>
            <a:r>
              <a:rPr lang="en-AU" dirty="0" smtClean="0"/>
              <a:t> </a:t>
            </a:r>
            <a:r>
              <a:rPr lang="en-AU" dirty="0" err="1" smtClean="0"/>
              <a:t>penjualan</a:t>
            </a:r>
            <a:r>
              <a:rPr lang="en-AU" dirty="0" smtClean="0"/>
              <a:t> biogas</a:t>
            </a:r>
          </a:p>
          <a:p>
            <a:pPr marL="521528" indent="-521528">
              <a:spcAft>
                <a:spcPts val="1141"/>
              </a:spcAft>
              <a:buFont typeface="Arial"/>
              <a:buChar char="•"/>
            </a:pPr>
            <a:r>
              <a:rPr lang="en-AU" dirty="0" smtClean="0"/>
              <a:t>PAUD, </a:t>
            </a:r>
            <a:r>
              <a:rPr lang="en-AU" dirty="0" err="1" smtClean="0"/>
              <a:t>dapur</a:t>
            </a:r>
            <a:r>
              <a:rPr lang="en-AU" dirty="0" smtClean="0"/>
              <a:t>, </a:t>
            </a:r>
            <a:r>
              <a:rPr lang="en-AU" dirty="0" err="1" smtClean="0"/>
              <a:t>pusat</a:t>
            </a:r>
            <a:r>
              <a:rPr lang="en-AU" dirty="0" smtClean="0"/>
              <a:t> </a:t>
            </a:r>
            <a:r>
              <a:rPr lang="en-AU" dirty="0" err="1" smtClean="0"/>
              <a:t>kemasyarakatan</a:t>
            </a:r>
            <a:endParaRPr lang="en-AU" dirty="0"/>
          </a:p>
          <a:p>
            <a:endParaRPr lang="en-AU" dirty="0"/>
          </a:p>
        </p:txBody>
      </p:sp>
    </p:spTree>
    <p:extLst>
      <p:ext uri="{BB962C8B-B14F-4D97-AF65-F5344CB8AC3E}">
        <p14:creationId xmlns:p14="http://schemas.microsoft.com/office/powerpoint/2010/main" val="242872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973349"/>
          </a:xfrm>
        </p:spPr>
        <p:txBody>
          <a:bodyPr>
            <a:noAutofit/>
          </a:bodyPr>
          <a:lstStyle/>
          <a:p>
            <a:r>
              <a:rPr lang="en-US" sz="6800" dirty="0"/>
              <a:t>1. PENDAHULUAN</a:t>
            </a:r>
          </a:p>
        </p:txBody>
      </p:sp>
    </p:spTree>
    <p:extLst>
      <p:ext uri="{BB962C8B-B14F-4D97-AF65-F5344CB8AC3E}">
        <p14:creationId xmlns:p14="http://schemas.microsoft.com/office/powerpoint/2010/main" val="4080056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E2856F">
            <a:alpha val="10000"/>
          </a:srgbClr>
        </a:solidFill>
        <a:effectLst/>
      </p:bgPr>
    </p:bg>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a:solidFill>
                    <a:srgbClr val="B1005D"/>
                  </a:solidFill>
                </a:rPr>
                <a:t>DISKUSI</a:t>
              </a:r>
              <a:endParaRPr lang="en-AU" sz="3500" dirty="0"/>
            </a:p>
          </p:txBody>
        </p:sp>
      </p:grpSp>
      <p:sp>
        <p:nvSpPr>
          <p:cNvPr id="2" name="Rectangle 1"/>
          <p:cNvSpPr/>
          <p:nvPr/>
        </p:nvSpPr>
        <p:spPr>
          <a:xfrm>
            <a:off x="319042" y="1082586"/>
            <a:ext cx="10022312" cy="5922302"/>
          </a:xfrm>
          <a:prstGeom prst="rect">
            <a:avLst/>
          </a:prstGeom>
        </p:spPr>
        <p:txBody>
          <a:bodyPr wrap="square" lIns="104306" tIns="52153" rIns="104306" bIns="52153">
            <a:spAutoFit/>
          </a:bodyPr>
          <a:lstStyle/>
          <a:p>
            <a:r>
              <a:rPr lang="en-US" sz="2700" dirty="0" err="1">
                <a:solidFill>
                  <a:schemeClr val="tx1">
                    <a:lumMod val="75000"/>
                    <a:lumOff val="25000"/>
                  </a:schemeClr>
                </a:solidFill>
              </a:rPr>
              <a:t>Banyak</a:t>
            </a:r>
            <a:r>
              <a:rPr lang="en-US" sz="2700" dirty="0">
                <a:solidFill>
                  <a:schemeClr val="tx1">
                    <a:lumMod val="75000"/>
                    <a:lumOff val="25000"/>
                  </a:schemeClr>
                </a:solidFill>
              </a:rPr>
              <a:t> KSM </a:t>
            </a:r>
            <a:r>
              <a:rPr lang="en-US" sz="2700" dirty="0" err="1">
                <a:solidFill>
                  <a:schemeClr val="tx1">
                    <a:lumMod val="75000"/>
                    <a:lumOff val="25000"/>
                  </a:schemeClr>
                </a:solidFill>
              </a:rPr>
              <a:t>telah</a:t>
            </a:r>
            <a:r>
              <a:rPr lang="en-US" sz="2700" dirty="0">
                <a:solidFill>
                  <a:schemeClr val="tx1">
                    <a:lumMod val="75000"/>
                    <a:lumOff val="25000"/>
                  </a:schemeClr>
                </a:solidFill>
              </a:rPr>
              <a:t> </a:t>
            </a:r>
            <a:r>
              <a:rPr lang="en-US" sz="2700" dirty="0" err="1">
                <a:solidFill>
                  <a:schemeClr val="tx1">
                    <a:lumMod val="75000"/>
                    <a:lumOff val="25000"/>
                  </a:schemeClr>
                </a:solidFill>
              </a:rPr>
              <a:t>mengembangkan</a:t>
            </a:r>
            <a:r>
              <a:rPr lang="en-US" sz="2700" dirty="0">
                <a:solidFill>
                  <a:schemeClr val="tx1">
                    <a:lumMod val="75000"/>
                    <a:lumOff val="25000"/>
                  </a:schemeClr>
                </a:solidFill>
              </a:rPr>
              <a:t> </a:t>
            </a:r>
            <a:r>
              <a:rPr lang="en-US" sz="2700" dirty="0" err="1">
                <a:solidFill>
                  <a:schemeClr val="tx1">
                    <a:lumMod val="75000"/>
                    <a:lumOff val="25000"/>
                  </a:schemeClr>
                </a:solidFill>
              </a:rPr>
              <a:t>kegiatan</a:t>
            </a:r>
            <a:r>
              <a:rPr lang="en-US" sz="2700" dirty="0">
                <a:solidFill>
                  <a:schemeClr val="tx1">
                    <a:lumMod val="75000"/>
                    <a:lumOff val="25000"/>
                  </a:schemeClr>
                </a:solidFill>
              </a:rPr>
              <a:t> </a:t>
            </a:r>
            <a:r>
              <a:rPr lang="en-US" sz="2700" dirty="0" err="1">
                <a:solidFill>
                  <a:schemeClr val="tx1">
                    <a:lumMod val="75000"/>
                    <a:lumOff val="25000"/>
                  </a:schemeClr>
                </a:solidFill>
              </a:rPr>
              <a:t>wirausaha</a:t>
            </a:r>
            <a:r>
              <a:rPr lang="en-US" sz="2700" dirty="0">
                <a:solidFill>
                  <a:schemeClr val="tx1">
                    <a:lumMod val="75000"/>
                    <a:lumOff val="25000"/>
                  </a:schemeClr>
                </a:solidFill>
              </a:rPr>
              <a:t> </a:t>
            </a:r>
            <a:r>
              <a:rPr lang="en-US" sz="2700" dirty="0" err="1">
                <a:solidFill>
                  <a:schemeClr val="tx1">
                    <a:lumMod val="75000"/>
                    <a:lumOff val="25000"/>
                  </a:schemeClr>
                </a:solidFill>
              </a:rPr>
              <a:t>untuk</a:t>
            </a:r>
            <a:r>
              <a:rPr lang="en-US" sz="2700" dirty="0">
                <a:solidFill>
                  <a:schemeClr val="tx1">
                    <a:lumMod val="75000"/>
                    <a:lumOff val="25000"/>
                  </a:schemeClr>
                </a:solidFill>
              </a:rPr>
              <a:t> </a:t>
            </a:r>
            <a:r>
              <a:rPr lang="en-US" sz="2700" dirty="0" err="1">
                <a:solidFill>
                  <a:schemeClr val="tx1">
                    <a:lumMod val="75000"/>
                    <a:lumOff val="25000"/>
                  </a:schemeClr>
                </a:solidFill>
              </a:rPr>
              <a:t>menarik</a:t>
            </a:r>
            <a:r>
              <a:rPr lang="en-US" sz="2700" dirty="0">
                <a:solidFill>
                  <a:schemeClr val="tx1">
                    <a:lumMod val="75000"/>
                    <a:lumOff val="25000"/>
                  </a:schemeClr>
                </a:solidFill>
              </a:rPr>
              <a:t> </a:t>
            </a:r>
            <a:r>
              <a:rPr lang="en-US" sz="2700" dirty="0" err="1">
                <a:solidFill>
                  <a:schemeClr val="tx1">
                    <a:lumMod val="75000"/>
                    <a:lumOff val="25000"/>
                  </a:schemeClr>
                </a:solidFill>
              </a:rPr>
              <a:t>pengguna</a:t>
            </a:r>
            <a:r>
              <a:rPr lang="en-US" sz="2700" dirty="0">
                <a:solidFill>
                  <a:schemeClr val="tx1">
                    <a:lumMod val="75000"/>
                    <a:lumOff val="25000"/>
                  </a:schemeClr>
                </a:solidFill>
              </a:rPr>
              <a:t> </a:t>
            </a:r>
            <a:r>
              <a:rPr lang="en-US" sz="2700" dirty="0" err="1">
                <a:solidFill>
                  <a:schemeClr val="tx1">
                    <a:lumMod val="75000"/>
                    <a:lumOff val="25000"/>
                  </a:schemeClr>
                </a:solidFill>
              </a:rPr>
              <a:t>dan</a:t>
            </a:r>
            <a:r>
              <a:rPr lang="en-US" sz="2700" dirty="0">
                <a:solidFill>
                  <a:schemeClr val="tx1">
                    <a:lumMod val="75000"/>
                    <a:lumOff val="25000"/>
                  </a:schemeClr>
                </a:solidFill>
              </a:rPr>
              <a:t>/</a:t>
            </a:r>
            <a:r>
              <a:rPr lang="en-US" sz="2700" dirty="0" err="1">
                <a:solidFill>
                  <a:schemeClr val="tx1">
                    <a:lumMod val="75000"/>
                    <a:lumOff val="25000"/>
                  </a:schemeClr>
                </a:solidFill>
              </a:rPr>
              <a:t>atau</a:t>
            </a:r>
            <a:r>
              <a:rPr lang="en-US" sz="2700" dirty="0">
                <a:solidFill>
                  <a:schemeClr val="tx1">
                    <a:lumMod val="75000"/>
                    <a:lumOff val="25000"/>
                  </a:schemeClr>
                </a:solidFill>
              </a:rPr>
              <a:t> </a:t>
            </a:r>
            <a:r>
              <a:rPr lang="en-US" sz="2700" dirty="0" err="1">
                <a:solidFill>
                  <a:schemeClr val="tx1">
                    <a:lumMod val="75000"/>
                    <a:lumOff val="25000"/>
                  </a:schemeClr>
                </a:solidFill>
              </a:rPr>
              <a:t>meningkatkan</a:t>
            </a:r>
            <a:r>
              <a:rPr lang="en-US" sz="2700" dirty="0">
                <a:solidFill>
                  <a:schemeClr val="tx1">
                    <a:lumMod val="75000"/>
                    <a:lumOff val="25000"/>
                  </a:schemeClr>
                </a:solidFill>
              </a:rPr>
              <a:t> </a:t>
            </a:r>
            <a:r>
              <a:rPr lang="en-US" sz="2700" dirty="0" err="1">
                <a:solidFill>
                  <a:schemeClr val="tx1">
                    <a:lumMod val="75000"/>
                    <a:lumOff val="25000"/>
                  </a:schemeClr>
                </a:solidFill>
              </a:rPr>
              <a:t>pendapatan</a:t>
            </a:r>
            <a:r>
              <a:rPr lang="en-US" sz="2700" dirty="0">
                <a:solidFill>
                  <a:schemeClr val="tx1">
                    <a:lumMod val="75000"/>
                    <a:lumOff val="25000"/>
                  </a:schemeClr>
                </a:solidFill>
              </a:rPr>
              <a:t>, </a:t>
            </a:r>
            <a:r>
              <a:rPr lang="en-US" sz="2700" dirty="0" err="1">
                <a:solidFill>
                  <a:schemeClr val="tx1">
                    <a:lumMod val="75000"/>
                    <a:lumOff val="25000"/>
                  </a:schemeClr>
                </a:solidFill>
              </a:rPr>
              <a:t>penerimaan</a:t>
            </a:r>
            <a:r>
              <a:rPr lang="en-US" sz="2700" dirty="0">
                <a:solidFill>
                  <a:schemeClr val="tx1">
                    <a:lumMod val="75000"/>
                    <a:lumOff val="25000"/>
                  </a:schemeClr>
                </a:solidFill>
              </a:rPr>
              <a:t> </a:t>
            </a:r>
            <a:r>
              <a:rPr lang="en-US" sz="2700" dirty="0" err="1">
                <a:solidFill>
                  <a:schemeClr val="tx1">
                    <a:lumMod val="75000"/>
                    <a:lumOff val="25000"/>
                  </a:schemeClr>
                </a:solidFill>
              </a:rPr>
              <a:t>sosial</a:t>
            </a:r>
            <a:r>
              <a:rPr lang="en-US" sz="2700" dirty="0">
                <a:solidFill>
                  <a:schemeClr val="tx1">
                    <a:lumMod val="75000"/>
                    <a:lumOff val="25000"/>
                  </a:schemeClr>
                </a:solidFill>
              </a:rPr>
              <a:t> </a:t>
            </a:r>
            <a:r>
              <a:rPr lang="en-US" sz="2700" dirty="0" err="1">
                <a:solidFill>
                  <a:schemeClr val="tx1">
                    <a:lumMod val="75000"/>
                    <a:lumOff val="25000"/>
                  </a:schemeClr>
                </a:solidFill>
              </a:rPr>
              <a:t>dan</a:t>
            </a:r>
            <a:r>
              <a:rPr lang="en-US" sz="2700" dirty="0">
                <a:solidFill>
                  <a:schemeClr val="tx1">
                    <a:lumMod val="75000"/>
                    <a:lumOff val="25000"/>
                  </a:schemeClr>
                </a:solidFill>
              </a:rPr>
              <a:t> </a:t>
            </a:r>
            <a:r>
              <a:rPr lang="en-US" sz="2700" dirty="0" err="1">
                <a:solidFill>
                  <a:schemeClr val="tx1">
                    <a:lumMod val="75000"/>
                    <a:lumOff val="25000"/>
                  </a:schemeClr>
                </a:solidFill>
              </a:rPr>
              <a:t>ekonomi</a:t>
            </a:r>
            <a:r>
              <a:rPr lang="en-US" sz="2700" dirty="0">
                <a:solidFill>
                  <a:schemeClr val="tx1">
                    <a:lumMod val="75000"/>
                    <a:lumOff val="25000"/>
                  </a:schemeClr>
                </a:solidFill>
              </a:rPr>
              <a:t> </a:t>
            </a:r>
            <a:r>
              <a:rPr lang="en-US" sz="2700" dirty="0" err="1">
                <a:solidFill>
                  <a:schemeClr val="tx1">
                    <a:lumMod val="75000"/>
                    <a:lumOff val="25000"/>
                  </a:schemeClr>
                </a:solidFill>
              </a:rPr>
              <a:t>lokal</a:t>
            </a:r>
            <a:r>
              <a:rPr lang="en-US" sz="2700" dirty="0">
                <a:solidFill>
                  <a:schemeClr val="tx1">
                    <a:lumMod val="75000"/>
                    <a:lumOff val="25000"/>
                  </a:schemeClr>
                </a:solidFill>
              </a:rPr>
              <a:t>. </a:t>
            </a:r>
          </a:p>
          <a:p>
            <a:endParaRPr lang="en-US" sz="2700" dirty="0">
              <a:solidFill>
                <a:schemeClr val="tx1">
                  <a:lumMod val="75000"/>
                  <a:lumOff val="25000"/>
                </a:schemeClr>
              </a:solidFill>
            </a:endParaRPr>
          </a:p>
          <a:p>
            <a:r>
              <a:rPr lang="en-AU" sz="2700" dirty="0" err="1">
                <a:solidFill>
                  <a:schemeClr val="tx1">
                    <a:lumMod val="75000"/>
                    <a:lumOff val="25000"/>
                  </a:schemeClr>
                </a:solidFill>
              </a:rPr>
              <a:t>Pilihan</a:t>
            </a:r>
            <a:r>
              <a:rPr lang="en-AU" sz="2700" dirty="0">
                <a:solidFill>
                  <a:schemeClr val="tx1">
                    <a:lumMod val="75000"/>
                    <a:lumOff val="25000"/>
                  </a:schemeClr>
                </a:solidFill>
              </a:rPr>
              <a:t> mana yang </a:t>
            </a:r>
            <a:r>
              <a:rPr lang="en-AU" sz="2700" dirty="0" err="1">
                <a:solidFill>
                  <a:schemeClr val="tx1">
                    <a:lumMod val="75000"/>
                    <a:lumOff val="25000"/>
                  </a:schemeClr>
                </a:solidFill>
              </a:rPr>
              <a:t>mungkin</a:t>
            </a:r>
            <a:r>
              <a:rPr lang="en-AU" sz="2700" dirty="0">
                <a:solidFill>
                  <a:schemeClr val="tx1">
                    <a:lumMod val="75000"/>
                    <a:lumOff val="25000"/>
                  </a:schemeClr>
                </a:solidFill>
              </a:rPr>
              <a:t> paling </a:t>
            </a:r>
            <a:r>
              <a:rPr lang="en-AU" sz="2700" dirty="0" err="1">
                <a:solidFill>
                  <a:schemeClr val="tx1">
                    <a:lumMod val="75000"/>
                    <a:lumOff val="25000"/>
                  </a:schemeClr>
                </a:solidFill>
              </a:rPr>
              <a:t>menarik</a:t>
            </a:r>
            <a:r>
              <a:rPr lang="en-AU" sz="2700" dirty="0">
                <a:solidFill>
                  <a:schemeClr val="tx1">
                    <a:lumMod val="75000"/>
                    <a:lumOff val="25000"/>
                  </a:schemeClr>
                </a:solidFill>
              </a:rPr>
              <a:t> </a:t>
            </a:r>
            <a:r>
              <a:rPr lang="en-AU" sz="2700" dirty="0" err="1">
                <a:solidFill>
                  <a:schemeClr val="tx1">
                    <a:lumMod val="75000"/>
                    <a:lumOff val="25000"/>
                  </a:schemeClr>
                </a:solidFill>
              </a:rPr>
              <a:t>bagi</a:t>
            </a:r>
            <a:r>
              <a:rPr lang="en-AU" sz="2700" dirty="0">
                <a:solidFill>
                  <a:schemeClr val="tx1">
                    <a:lumMod val="75000"/>
                    <a:lumOff val="25000"/>
                  </a:schemeClr>
                </a:solidFill>
              </a:rPr>
              <a:t> KSM yang </a:t>
            </a:r>
            <a:r>
              <a:rPr lang="en-AU" sz="2700" dirty="0" err="1">
                <a:solidFill>
                  <a:schemeClr val="tx1">
                    <a:lumMod val="75000"/>
                    <a:lumOff val="25000"/>
                  </a:schemeClr>
                </a:solidFill>
              </a:rPr>
              <a:t>anda</a:t>
            </a:r>
            <a:r>
              <a:rPr lang="en-AU" sz="2700" dirty="0">
                <a:solidFill>
                  <a:schemeClr val="tx1">
                    <a:lumMod val="75000"/>
                    <a:lumOff val="25000"/>
                  </a:schemeClr>
                </a:solidFill>
              </a:rPr>
              <a:t> </a:t>
            </a:r>
            <a:r>
              <a:rPr lang="en-AU" sz="2700" dirty="0" err="1">
                <a:solidFill>
                  <a:schemeClr val="tx1">
                    <a:lumMod val="75000"/>
                    <a:lumOff val="25000"/>
                  </a:schemeClr>
                </a:solidFill>
              </a:rPr>
              <a:t>kenal</a:t>
            </a:r>
            <a:r>
              <a:rPr lang="en-AU" sz="2700" dirty="0">
                <a:solidFill>
                  <a:schemeClr val="tx1">
                    <a:lumMod val="75000"/>
                    <a:lumOff val="25000"/>
                  </a:schemeClr>
                </a:solidFill>
              </a:rPr>
              <a:t> </a:t>
            </a:r>
            <a:r>
              <a:rPr lang="en-AU" sz="2700" dirty="0" err="1">
                <a:solidFill>
                  <a:schemeClr val="tx1">
                    <a:lumMod val="75000"/>
                    <a:lumOff val="25000"/>
                  </a:schemeClr>
                </a:solidFill>
              </a:rPr>
              <a:t>dan</a:t>
            </a:r>
            <a:r>
              <a:rPr lang="en-AU" sz="2700" dirty="0">
                <a:solidFill>
                  <a:schemeClr val="tx1">
                    <a:lumMod val="75000"/>
                    <a:lumOff val="25000"/>
                  </a:schemeClr>
                </a:solidFill>
              </a:rPr>
              <a:t> </a:t>
            </a:r>
            <a:r>
              <a:rPr lang="en-AU" sz="2700" dirty="0" err="1">
                <a:solidFill>
                  <a:schemeClr val="tx1">
                    <a:lumMod val="75000"/>
                    <a:lumOff val="25000"/>
                  </a:schemeClr>
                </a:solidFill>
              </a:rPr>
              <a:t>mengapa</a:t>
            </a:r>
            <a:r>
              <a:rPr lang="en-AU" sz="2700" dirty="0">
                <a:solidFill>
                  <a:schemeClr val="tx1">
                    <a:lumMod val="75000"/>
                    <a:lumOff val="25000"/>
                  </a:schemeClr>
                </a:solidFill>
              </a:rPr>
              <a:t>? </a:t>
            </a:r>
          </a:p>
          <a:p>
            <a:pPr marL="1043056" lvl="1" indent="-521528">
              <a:buFont typeface="Wingdings" charset="2"/>
              <a:buChar char="q"/>
            </a:pPr>
            <a:r>
              <a:rPr lang="en-AU" sz="2700" dirty="0" err="1">
                <a:solidFill>
                  <a:schemeClr val="tx1">
                    <a:lumMod val="75000"/>
                    <a:lumOff val="25000"/>
                  </a:schemeClr>
                </a:solidFill>
              </a:rPr>
              <a:t>Menyewakan</a:t>
            </a:r>
            <a:r>
              <a:rPr lang="en-AU" sz="2700" dirty="0">
                <a:solidFill>
                  <a:schemeClr val="tx1">
                    <a:lumMod val="75000"/>
                    <a:lumOff val="25000"/>
                  </a:schemeClr>
                </a:solidFill>
              </a:rPr>
              <a:t> </a:t>
            </a:r>
            <a:r>
              <a:rPr lang="en-AU" sz="2700" dirty="0" err="1">
                <a:solidFill>
                  <a:schemeClr val="tx1">
                    <a:lumMod val="75000"/>
                    <a:lumOff val="25000"/>
                  </a:schemeClr>
                </a:solidFill>
              </a:rPr>
              <a:t>kios</a:t>
            </a:r>
            <a:r>
              <a:rPr lang="en-AU" sz="2700" dirty="0">
                <a:solidFill>
                  <a:schemeClr val="tx1">
                    <a:lumMod val="75000"/>
                    <a:lumOff val="25000"/>
                  </a:schemeClr>
                </a:solidFill>
              </a:rPr>
              <a:t> </a:t>
            </a:r>
            <a:r>
              <a:rPr lang="en-AU" sz="2700" dirty="0" err="1">
                <a:solidFill>
                  <a:schemeClr val="tx1">
                    <a:lumMod val="75000"/>
                    <a:lumOff val="25000"/>
                  </a:schemeClr>
                </a:solidFill>
              </a:rPr>
              <a:t>tambahan</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Kredit</a:t>
            </a:r>
            <a:r>
              <a:rPr lang="en-AU" sz="2700" dirty="0">
                <a:solidFill>
                  <a:schemeClr val="tx1">
                    <a:lumMod val="75000"/>
                    <a:lumOff val="25000"/>
                  </a:schemeClr>
                </a:solidFill>
              </a:rPr>
              <a:t> </a:t>
            </a:r>
            <a:r>
              <a:rPr lang="en-AU" sz="2700" dirty="0" err="1">
                <a:solidFill>
                  <a:schemeClr val="tx1">
                    <a:lumMod val="75000"/>
                    <a:lumOff val="25000"/>
                  </a:schemeClr>
                </a:solidFill>
              </a:rPr>
              <a:t>mikro</a:t>
            </a:r>
            <a:r>
              <a:rPr lang="en-AU" sz="2700" dirty="0">
                <a:solidFill>
                  <a:schemeClr val="tx1">
                    <a:lumMod val="75000"/>
                    <a:lumOff val="25000"/>
                  </a:schemeClr>
                </a:solidFill>
              </a:rPr>
              <a:t> </a:t>
            </a:r>
            <a:r>
              <a:rPr lang="en-AU" sz="2700" dirty="0" err="1">
                <a:solidFill>
                  <a:schemeClr val="tx1">
                    <a:lumMod val="75000"/>
                    <a:lumOff val="25000"/>
                  </a:schemeClr>
                </a:solidFill>
              </a:rPr>
              <a:t>untuk</a:t>
            </a:r>
            <a:r>
              <a:rPr lang="en-AU" sz="2700" dirty="0">
                <a:solidFill>
                  <a:schemeClr val="tx1">
                    <a:lumMod val="75000"/>
                    <a:lumOff val="25000"/>
                  </a:schemeClr>
                </a:solidFill>
              </a:rPr>
              <a:t> </a:t>
            </a:r>
            <a:r>
              <a:rPr lang="en-AU" sz="2700" dirty="0" err="1">
                <a:solidFill>
                  <a:schemeClr val="tx1">
                    <a:lumMod val="75000"/>
                    <a:lumOff val="25000"/>
                  </a:schemeClr>
                </a:solidFill>
              </a:rPr>
              <a:t>keperluan</a:t>
            </a:r>
            <a:r>
              <a:rPr lang="en-AU" sz="2700" dirty="0">
                <a:solidFill>
                  <a:schemeClr val="tx1">
                    <a:lumMod val="75000"/>
                    <a:lumOff val="25000"/>
                  </a:schemeClr>
                </a:solidFill>
              </a:rPr>
              <a:t> </a:t>
            </a:r>
            <a:r>
              <a:rPr lang="en-AU" sz="2700" dirty="0" err="1">
                <a:solidFill>
                  <a:schemeClr val="tx1">
                    <a:lumMod val="75000"/>
                    <a:lumOff val="25000"/>
                  </a:schemeClr>
                </a:solidFill>
              </a:rPr>
              <a:t>masyarakat</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Tambak</a:t>
            </a:r>
            <a:r>
              <a:rPr lang="en-AU" sz="2700" dirty="0">
                <a:solidFill>
                  <a:schemeClr val="tx1">
                    <a:lumMod val="75000"/>
                    <a:lumOff val="25000"/>
                  </a:schemeClr>
                </a:solidFill>
              </a:rPr>
              <a:t> </a:t>
            </a:r>
            <a:r>
              <a:rPr lang="en-AU" sz="2700" dirty="0" err="1">
                <a:solidFill>
                  <a:schemeClr val="tx1">
                    <a:lumMod val="75000"/>
                    <a:lumOff val="25000"/>
                  </a:schemeClr>
                </a:solidFill>
              </a:rPr>
              <a:t>ikan</a:t>
            </a:r>
            <a:r>
              <a:rPr lang="en-AU" sz="2700" dirty="0">
                <a:solidFill>
                  <a:schemeClr val="tx1">
                    <a:lumMod val="75000"/>
                    <a:lumOff val="25000"/>
                  </a:schemeClr>
                </a:solidFill>
              </a:rPr>
              <a:t> </a:t>
            </a:r>
            <a:r>
              <a:rPr lang="en-AU" sz="2700" dirty="0" err="1">
                <a:solidFill>
                  <a:schemeClr val="tx1">
                    <a:lumMod val="75000"/>
                    <a:lumOff val="25000"/>
                  </a:schemeClr>
                </a:solidFill>
              </a:rPr>
              <a:t>lele</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Pupuk</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Layanan</a:t>
            </a:r>
            <a:r>
              <a:rPr lang="en-AU" sz="2700" dirty="0">
                <a:solidFill>
                  <a:schemeClr val="tx1">
                    <a:lumMod val="75000"/>
                    <a:lumOff val="25000"/>
                  </a:schemeClr>
                </a:solidFill>
              </a:rPr>
              <a:t> </a:t>
            </a:r>
            <a:r>
              <a:rPr lang="en-AU" sz="2700" dirty="0" err="1">
                <a:solidFill>
                  <a:schemeClr val="tx1">
                    <a:lumMod val="75000"/>
                    <a:lumOff val="25000"/>
                  </a:schemeClr>
                </a:solidFill>
              </a:rPr>
              <a:t>untuk</a:t>
            </a:r>
            <a:r>
              <a:rPr lang="en-AU" sz="2700" dirty="0">
                <a:solidFill>
                  <a:schemeClr val="tx1">
                    <a:lumMod val="75000"/>
                    <a:lumOff val="25000"/>
                  </a:schemeClr>
                </a:solidFill>
              </a:rPr>
              <a:t> orang lain (</a:t>
            </a:r>
            <a:r>
              <a:rPr lang="en-AU" sz="2700" dirty="0" err="1">
                <a:solidFill>
                  <a:schemeClr val="tx1">
                    <a:lumMod val="75000"/>
                    <a:lumOff val="25000"/>
                  </a:schemeClr>
                </a:solidFill>
              </a:rPr>
              <a:t>penyedotan</a:t>
            </a:r>
            <a:r>
              <a:rPr lang="en-AU" sz="2700" dirty="0">
                <a:solidFill>
                  <a:schemeClr val="tx1">
                    <a:lumMod val="75000"/>
                    <a:lumOff val="25000"/>
                  </a:schemeClr>
                </a:solidFill>
              </a:rPr>
              <a:t> </a:t>
            </a:r>
            <a:r>
              <a:rPr lang="en-AU" sz="2700" dirty="0" err="1">
                <a:solidFill>
                  <a:schemeClr val="tx1">
                    <a:lumMod val="75000"/>
                    <a:lumOff val="25000"/>
                  </a:schemeClr>
                </a:solidFill>
              </a:rPr>
              <a:t>tinja</a:t>
            </a:r>
            <a:r>
              <a:rPr lang="en-AU" sz="2700" dirty="0">
                <a:solidFill>
                  <a:schemeClr val="tx1">
                    <a:lumMod val="75000"/>
                    <a:lumOff val="25000"/>
                  </a:schemeClr>
                </a:solidFill>
              </a:rPr>
              <a:t>)</a:t>
            </a:r>
          </a:p>
          <a:p>
            <a:pPr marL="1043056" lvl="1" indent="-521528">
              <a:buFont typeface="Wingdings" charset="2"/>
              <a:buChar char="q"/>
            </a:pPr>
            <a:r>
              <a:rPr lang="en-AU" sz="2700" dirty="0" err="1">
                <a:solidFill>
                  <a:schemeClr val="tx1">
                    <a:lumMod val="75000"/>
                    <a:lumOff val="25000"/>
                  </a:schemeClr>
                </a:solidFill>
              </a:rPr>
              <a:t>Pertanian</a:t>
            </a:r>
            <a:r>
              <a:rPr lang="en-AU" sz="2700" dirty="0">
                <a:solidFill>
                  <a:schemeClr val="tx1">
                    <a:lumMod val="75000"/>
                    <a:lumOff val="25000"/>
                  </a:schemeClr>
                </a:solidFill>
              </a:rPr>
              <a:t>, </a:t>
            </a:r>
            <a:r>
              <a:rPr lang="en-AU" sz="2700" dirty="0" err="1">
                <a:solidFill>
                  <a:schemeClr val="tx1">
                    <a:lumMod val="75000"/>
                    <a:lumOff val="25000"/>
                  </a:schemeClr>
                </a:solidFill>
              </a:rPr>
              <a:t>misalnya</a:t>
            </a:r>
            <a:r>
              <a:rPr lang="en-AU" sz="2700" dirty="0">
                <a:solidFill>
                  <a:schemeClr val="tx1">
                    <a:lumMod val="75000"/>
                    <a:lumOff val="25000"/>
                  </a:schemeClr>
                </a:solidFill>
              </a:rPr>
              <a:t> </a:t>
            </a:r>
            <a:r>
              <a:rPr lang="en-AU" sz="2700" dirty="0" err="1">
                <a:solidFill>
                  <a:schemeClr val="tx1">
                    <a:lumMod val="75000"/>
                    <a:lumOff val="25000"/>
                  </a:schemeClr>
                </a:solidFill>
              </a:rPr>
              <a:t>kebun</a:t>
            </a:r>
            <a:r>
              <a:rPr lang="en-AU" sz="2700" dirty="0">
                <a:solidFill>
                  <a:schemeClr val="tx1">
                    <a:lumMod val="75000"/>
                    <a:lumOff val="25000"/>
                  </a:schemeClr>
                </a:solidFill>
              </a:rPr>
              <a:t> </a:t>
            </a:r>
            <a:r>
              <a:rPr lang="en-AU" sz="2700" dirty="0" err="1">
                <a:solidFill>
                  <a:schemeClr val="tx1">
                    <a:lumMod val="75000"/>
                    <a:lumOff val="25000"/>
                  </a:schemeClr>
                </a:solidFill>
              </a:rPr>
              <a:t>singkong</a:t>
            </a:r>
            <a:r>
              <a:rPr lang="en-AU" sz="2700" dirty="0">
                <a:solidFill>
                  <a:schemeClr val="tx1">
                    <a:lumMod val="75000"/>
                    <a:lumOff val="25000"/>
                  </a:schemeClr>
                </a:solidFill>
              </a:rPr>
              <a:t> </a:t>
            </a:r>
            <a:r>
              <a:rPr lang="en-AU" sz="2700" dirty="0" err="1">
                <a:solidFill>
                  <a:schemeClr val="tx1">
                    <a:lumMod val="75000"/>
                    <a:lumOff val="25000"/>
                  </a:schemeClr>
                </a:solidFill>
              </a:rPr>
              <a:t>dan</a:t>
            </a:r>
            <a:r>
              <a:rPr lang="en-AU" sz="2700" dirty="0">
                <a:solidFill>
                  <a:schemeClr val="tx1">
                    <a:lumMod val="75000"/>
                    <a:lumOff val="25000"/>
                  </a:schemeClr>
                </a:solidFill>
              </a:rPr>
              <a:t> </a:t>
            </a:r>
            <a:r>
              <a:rPr lang="en-AU" sz="2700" dirty="0" err="1">
                <a:solidFill>
                  <a:schemeClr val="tx1">
                    <a:lumMod val="75000"/>
                    <a:lumOff val="25000"/>
                  </a:schemeClr>
                </a:solidFill>
              </a:rPr>
              <a:t>pisang</a:t>
            </a:r>
            <a:endParaRPr lang="en-AU" sz="2700" dirty="0">
              <a:solidFill>
                <a:schemeClr val="tx1">
                  <a:lumMod val="75000"/>
                  <a:lumOff val="25000"/>
                </a:schemeClr>
              </a:solidFill>
            </a:endParaRPr>
          </a:p>
          <a:p>
            <a:pPr marL="1043056" lvl="1" indent="-521528">
              <a:buFont typeface="Wingdings" charset="2"/>
              <a:buChar char="q"/>
            </a:pPr>
            <a:r>
              <a:rPr lang="en-AU" sz="2700" dirty="0">
                <a:solidFill>
                  <a:schemeClr val="tx1">
                    <a:lumMod val="75000"/>
                    <a:lumOff val="25000"/>
                  </a:schemeClr>
                </a:solidFill>
              </a:rPr>
              <a:t>PAUD, </a:t>
            </a:r>
            <a:r>
              <a:rPr lang="en-AU" sz="2700" dirty="0" err="1">
                <a:solidFill>
                  <a:schemeClr val="tx1">
                    <a:lumMod val="75000"/>
                    <a:lumOff val="25000"/>
                  </a:schemeClr>
                </a:solidFill>
              </a:rPr>
              <a:t>dapur</a:t>
            </a:r>
            <a:r>
              <a:rPr lang="en-AU" sz="2700" dirty="0">
                <a:solidFill>
                  <a:schemeClr val="tx1">
                    <a:lumMod val="75000"/>
                    <a:lumOff val="25000"/>
                  </a:schemeClr>
                </a:solidFill>
              </a:rPr>
              <a:t>, </a:t>
            </a:r>
            <a:r>
              <a:rPr lang="en-AU" sz="2700" dirty="0" err="1">
                <a:solidFill>
                  <a:schemeClr val="tx1">
                    <a:lumMod val="75000"/>
                    <a:lumOff val="25000"/>
                  </a:schemeClr>
                </a:solidFill>
              </a:rPr>
              <a:t>pusat</a:t>
            </a:r>
            <a:r>
              <a:rPr lang="en-AU" sz="2700" dirty="0">
                <a:solidFill>
                  <a:schemeClr val="tx1">
                    <a:lumMod val="75000"/>
                    <a:lumOff val="25000"/>
                  </a:schemeClr>
                </a:solidFill>
              </a:rPr>
              <a:t> </a:t>
            </a:r>
            <a:r>
              <a:rPr lang="en-AU" sz="2700" dirty="0" err="1">
                <a:solidFill>
                  <a:schemeClr val="tx1">
                    <a:lumMod val="75000"/>
                    <a:lumOff val="25000"/>
                  </a:schemeClr>
                </a:solidFill>
              </a:rPr>
              <a:t>kemasyarakatan</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Lainnya</a:t>
            </a:r>
            <a:r>
              <a:rPr lang="en-AU" sz="2700" dirty="0">
                <a:solidFill>
                  <a:schemeClr val="tx1">
                    <a:lumMod val="75000"/>
                    <a:lumOff val="25000"/>
                  </a:schemeClr>
                </a:solidFill>
              </a:rPr>
              <a:t>?</a:t>
            </a:r>
          </a:p>
        </p:txBody>
      </p:sp>
    </p:spTree>
    <p:extLst>
      <p:ext uri="{BB962C8B-B14F-4D97-AF65-F5344CB8AC3E}">
        <p14:creationId xmlns:p14="http://schemas.microsoft.com/office/powerpoint/2010/main" val="39298769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2856F">
            <a:alpha val="10000"/>
          </a:srgbClr>
        </a:solidFill>
        <a:effectLst/>
      </p:bgPr>
    </p:bg>
    <p:spTree>
      <p:nvGrpSpPr>
        <p:cNvPr id="1" name=""/>
        <p:cNvGrpSpPr/>
        <p:nvPr/>
      </p:nvGrpSpPr>
      <p:grpSpPr>
        <a:xfrm>
          <a:off x="0" y="0"/>
          <a:ext cx="0" cy="0"/>
          <a:chOff x="0" y="0"/>
          <a:chExt cx="0" cy="0"/>
        </a:xfrm>
      </p:grpSpPr>
      <p:grpSp>
        <p:nvGrpSpPr>
          <p:cNvPr id="4" name="Group 3"/>
          <p:cNvGrpSpPr/>
          <p:nvPr/>
        </p:nvGrpSpPr>
        <p:grpSpPr>
          <a:xfrm>
            <a:off x="319042" y="172251"/>
            <a:ext cx="10022312" cy="973349"/>
            <a:chOff x="0" y="450105"/>
            <a:chExt cx="2677914" cy="1606748"/>
          </a:xfrm>
        </p:grpSpPr>
        <p:sp>
          <p:nvSpPr>
            <p:cNvPr id="11" name="Rectangle 10"/>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ectangle 11"/>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a:solidFill>
                    <a:srgbClr val="B1005D"/>
                  </a:solidFill>
                </a:rPr>
                <a:t>LAPORAN BALIK</a:t>
              </a:r>
            </a:p>
          </p:txBody>
        </p:sp>
      </p:grpSp>
      <p:sp>
        <p:nvSpPr>
          <p:cNvPr id="2" name="Rectangle 1"/>
          <p:cNvSpPr/>
          <p:nvPr/>
        </p:nvSpPr>
        <p:spPr>
          <a:xfrm>
            <a:off x="319042" y="1082585"/>
            <a:ext cx="10022312" cy="5168249"/>
          </a:xfrm>
          <a:prstGeom prst="rect">
            <a:avLst/>
          </a:prstGeom>
        </p:spPr>
        <p:txBody>
          <a:bodyPr wrap="square" lIns="104306" tIns="52153" rIns="104306" bIns="52153">
            <a:spAutoFit/>
          </a:bodyPr>
          <a:lstStyle/>
          <a:p>
            <a:endParaRPr lang="en-US" sz="2700" dirty="0">
              <a:solidFill>
                <a:schemeClr val="tx1">
                  <a:lumMod val="75000"/>
                  <a:lumOff val="25000"/>
                </a:schemeClr>
              </a:solidFill>
            </a:endParaRPr>
          </a:p>
          <a:p>
            <a:r>
              <a:rPr lang="en-AU" sz="2700" dirty="0" err="1">
                <a:solidFill>
                  <a:srgbClr val="B1005D"/>
                </a:solidFill>
              </a:rPr>
              <a:t>Pilihan</a:t>
            </a:r>
            <a:r>
              <a:rPr lang="en-AU" sz="2700" dirty="0">
                <a:solidFill>
                  <a:srgbClr val="B1005D"/>
                </a:solidFill>
              </a:rPr>
              <a:t> mana yang </a:t>
            </a:r>
            <a:r>
              <a:rPr lang="en-AU" sz="2700" dirty="0" err="1">
                <a:solidFill>
                  <a:srgbClr val="B1005D"/>
                </a:solidFill>
              </a:rPr>
              <a:t>mungkin</a:t>
            </a:r>
            <a:r>
              <a:rPr lang="en-AU" sz="2700" dirty="0">
                <a:solidFill>
                  <a:srgbClr val="B1005D"/>
                </a:solidFill>
              </a:rPr>
              <a:t> paling </a:t>
            </a:r>
            <a:r>
              <a:rPr lang="en-AU" sz="2700" dirty="0" err="1">
                <a:solidFill>
                  <a:srgbClr val="B1005D"/>
                </a:solidFill>
              </a:rPr>
              <a:t>menarik</a:t>
            </a:r>
            <a:r>
              <a:rPr lang="en-AU" sz="2700" dirty="0">
                <a:solidFill>
                  <a:srgbClr val="B1005D"/>
                </a:solidFill>
              </a:rPr>
              <a:t> </a:t>
            </a:r>
            <a:r>
              <a:rPr lang="en-AU" sz="2700" dirty="0" err="1">
                <a:solidFill>
                  <a:srgbClr val="B1005D"/>
                </a:solidFill>
              </a:rPr>
              <a:t>bagi</a:t>
            </a:r>
            <a:r>
              <a:rPr lang="en-AU" sz="2700" dirty="0">
                <a:solidFill>
                  <a:srgbClr val="B1005D"/>
                </a:solidFill>
              </a:rPr>
              <a:t> KSM yang </a:t>
            </a:r>
            <a:r>
              <a:rPr lang="en-AU" sz="2700" dirty="0" err="1">
                <a:solidFill>
                  <a:srgbClr val="B1005D"/>
                </a:solidFill>
              </a:rPr>
              <a:t>anda</a:t>
            </a:r>
            <a:r>
              <a:rPr lang="en-AU" sz="2700" dirty="0">
                <a:solidFill>
                  <a:srgbClr val="B1005D"/>
                </a:solidFill>
              </a:rPr>
              <a:t> </a:t>
            </a:r>
            <a:r>
              <a:rPr lang="en-AU" sz="2700" dirty="0" err="1">
                <a:solidFill>
                  <a:srgbClr val="B1005D"/>
                </a:solidFill>
              </a:rPr>
              <a:t>kenal</a:t>
            </a:r>
            <a:r>
              <a:rPr lang="en-AU" sz="2700" dirty="0">
                <a:solidFill>
                  <a:srgbClr val="B1005D"/>
                </a:solidFill>
              </a:rPr>
              <a:t> </a:t>
            </a:r>
            <a:r>
              <a:rPr lang="en-AU" sz="2700" dirty="0" err="1">
                <a:solidFill>
                  <a:srgbClr val="B1005D"/>
                </a:solidFill>
              </a:rPr>
              <a:t>dan</a:t>
            </a:r>
            <a:r>
              <a:rPr lang="en-AU" sz="2700" dirty="0">
                <a:solidFill>
                  <a:srgbClr val="B1005D"/>
                </a:solidFill>
              </a:rPr>
              <a:t> </a:t>
            </a:r>
            <a:r>
              <a:rPr lang="en-AU" sz="2700" dirty="0" err="1">
                <a:solidFill>
                  <a:srgbClr val="B1005D"/>
                </a:solidFill>
              </a:rPr>
              <a:t>mengapa</a:t>
            </a:r>
            <a:r>
              <a:rPr lang="en-AU" sz="2700" dirty="0">
                <a:solidFill>
                  <a:srgbClr val="B1005D"/>
                </a:solidFill>
              </a:rPr>
              <a:t>? </a:t>
            </a:r>
          </a:p>
          <a:p>
            <a:endParaRPr lang="en-AU" sz="3200" b="1"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Menyewakan</a:t>
            </a:r>
            <a:r>
              <a:rPr lang="en-AU" sz="2700" dirty="0">
                <a:solidFill>
                  <a:schemeClr val="tx1">
                    <a:lumMod val="75000"/>
                    <a:lumOff val="25000"/>
                  </a:schemeClr>
                </a:solidFill>
              </a:rPr>
              <a:t> </a:t>
            </a:r>
            <a:r>
              <a:rPr lang="en-AU" sz="2700" dirty="0" err="1">
                <a:solidFill>
                  <a:schemeClr val="tx1">
                    <a:lumMod val="75000"/>
                    <a:lumOff val="25000"/>
                  </a:schemeClr>
                </a:solidFill>
              </a:rPr>
              <a:t>kios</a:t>
            </a:r>
            <a:r>
              <a:rPr lang="en-AU" sz="2700" dirty="0">
                <a:solidFill>
                  <a:schemeClr val="tx1">
                    <a:lumMod val="75000"/>
                    <a:lumOff val="25000"/>
                  </a:schemeClr>
                </a:solidFill>
              </a:rPr>
              <a:t> </a:t>
            </a:r>
            <a:r>
              <a:rPr lang="en-AU" sz="2700" dirty="0" err="1">
                <a:solidFill>
                  <a:schemeClr val="tx1">
                    <a:lumMod val="75000"/>
                    <a:lumOff val="25000"/>
                  </a:schemeClr>
                </a:solidFill>
              </a:rPr>
              <a:t>tambahan</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Kredit</a:t>
            </a:r>
            <a:r>
              <a:rPr lang="en-AU" sz="2700" dirty="0">
                <a:solidFill>
                  <a:schemeClr val="tx1">
                    <a:lumMod val="75000"/>
                    <a:lumOff val="25000"/>
                  </a:schemeClr>
                </a:solidFill>
              </a:rPr>
              <a:t> </a:t>
            </a:r>
            <a:r>
              <a:rPr lang="en-AU" sz="2700" dirty="0" err="1">
                <a:solidFill>
                  <a:schemeClr val="tx1">
                    <a:lumMod val="75000"/>
                    <a:lumOff val="25000"/>
                  </a:schemeClr>
                </a:solidFill>
              </a:rPr>
              <a:t>mikro</a:t>
            </a:r>
            <a:r>
              <a:rPr lang="en-AU" sz="2700" dirty="0">
                <a:solidFill>
                  <a:schemeClr val="tx1">
                    <a:lumMod val="75000"/>
                    <a:lumOff val="25000"/>
                  </a:schemeClr>
                </a:solidFill>
              </a:rPr>
              <a:t> </a:t>
            </a:r>
            <a:r>
              <a:rPr lang="en-AU" sz="2700" dirty="0" err="1">
                <a:solidFill>
                  <a:schemeClr val="tx1">
                    <a:lumMod val="75000"/>
                    <a:lumOff val="25000"/>
                  </a:schemeClr>
                </a:solidFill>
              </a:rPr>
              <a:t>untuk</a:t>
            </a:r>
            <a:r>
              <a:rPr lang="en-AU" sz="2700" dirty="0">
                <a:solidFill>
                  <a:schemeClr val="tx1">
                    <a:lumMod val="75000"/>
                    <a:lumOff val="25000"/>
                  </a:schemeClr>
                </a:solidFill>
              </a:rPr>
              <a:t> </a:t>
            </a:r>
            <a:r>
              <a:rPr lang="en-AU" sz="2700" dirty="0" err="1">
                <a:solidFill>
                  <a:schemeClr val="tx1">
                    <a:lumMod val="75000"/>
                    <a:lumOff val="25000"/>
                  </a:schemeClr>
                </a:solidFill>
              </a:rPr>
              <a:t>keperluan</a:t>
            </a:r>
            <a:r>
              <a:rPr lang="en-AU" sz="2700" dirty="0">
                <a:solidFill>
                  <a:schemeClr val="tx1">
                    <a:lumMod val="75000"/>
                    <a:lumOff val="25000"/>
                  </a:schemeClr>
                </a:solidFill>
              </a:rPr>
              <a:t> </a:t>
            </a:r>
            <a:r>
              <a:rPr lang="en-AU" sz="2700" dirty="0" err="1">
                <a:solidFill>
                  <a:schemeClr val="tx1">
                    <a:lumMod val="75000"/>
                    <a:lumOff val="25000"/>
                  </a:schemeClr>
                </a:solidFill>
              </a:rPr>
              <a:t>masyarakat</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Tambak</a:t>
            </a:r>
            <a:r>
              <a:rPr lang="en-AU" sz="2700" dirty="0">
                <a:solidFill>
                  <a:schemeClr val="tx1">
                    <a:lumMod val="75000"/>
                    <a:lumOff val="25000"/>
                  </a:schemeClr>
                </a:solidFill>
              </a:rPr>
              <a:t> </a:t>
            </a:r>
            <a:r>
              <a:rPr lang="en-AU" sz="2700" dirty="0" err="1">
                <a:solidFill>
                  <a:schemeClr val="tx1">
                    <a:lumMod val="75000"/>
                    <a:lumOff val="25000"/>
                  </a:schemeClr>
                </a:solidFill>
              </a:rPr>
              <a:t>ikan</a:t>
            </a:r>
            <a:r>
              <a:rPr lang="en-AU" sz="2700" dirty="0">
                <a:solidFill>
                  <a:schemeClr val="tx1">
                    <a:lumMod val="75000"/>
                    <a:lumOff val="25000"/>
                  </a:schemeClr>
                </a:solidFill>
              </a:rPr>
              <a:t> </a:t>
            </a:r>
            <a:r>
              <a:rPr lang="en-AU" sz="2700" dirty="0" err="1">
                <a:solidFill>
                  <a:schemeClr val="tx1">
                    <a:lumMod val="75000"/>
                    <a:lumOff val="25000"/>
                  </a:schemeClr>
                </a:solidFill>
              </a:rPr>
              <a:t>lele</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Pupuk</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Layanan</a:t>
            </a:r>
            <a:r>
              <a:rPr lang="en-AU" sz="2700" dirty="0">
                <a:solidFill>
                  <a:schemeClr val="tx1">
                    <a:lumMod val="75000"/>
                    <a:lumOff val="25000"/>
                  </a:schemeClr>
                </a:solidFill>
              </a:rPr>
              <a:t> </a:t>
            </a:r>
            <a:r>
              <a:rPr lang="en-AU" sz="2700" dirty="0" err="1">
                <a:solidFill>
                  <a:schemeClr val="tx1">
                    <a:lumMod val="75000"/>
                    <a:lumOff val="25000"/>
                  </a:schemeClr>
                </a:solidFill>
              </a:rPr>
              <a:t>untuk</a:t>
            </a:r>
            <a:r>
              <a:rPr lang="en-AU" sz="2700" dirty="0">
                <a:solidFill>
                  <a:schemeClr val="tx1">
                    <a:lumMod val="75000"/>
                    <a:lumOff val="25000"/>
                  </a:schemeClr>
                </a:solidFill>
              </a:rPr>
              <a:t> orang lain (</a:t>
            </a:r>
            <a:r>
              <a:rPr lang="en-AU" sz="2700" dirty="0" err="1">
                <a:solidFill>
                  <a:schemeClr val="tx1">
                    <a:lumMod val="75000"/>
                    <a:lumOff val="25000"/>
                  </a:schemeClr>
                </a:solidFill>
              </a:rPr>
              <a:t>penyedotan</a:t>
            </a:r>
            <a:r>
              <a:rPr lang="en-AU" sz="2700" dirty="0">
                <a:solidFill>
                  <a:schemeClr val="tx1">
                    <a:lumMod val="75000"/>
                    <a:lumOff val="25000"/>
                  </a:schemeClr>
                </a:solidFill>
              </a:rPr>
              <a:t> </a:t>
            </a:r>
            <a:r>
              <a:rPr lang="en-AU" sz="2700" dirty="0" err="1">
                <a:solidFill>
                  <a:schemeClr val="tx1">
                    <a:lumMod val="75000"/>
                    <a:lumOff val="25000"/>
                  </a:schemeClr>
                </a:solidFill>
              </a:rPr>
              <a:t>tinja</a:t>
            </a:r>
            <a:r>
              <a:rPr lang="en-AU" sz="2700" dirty="0">
                <a:solidFill>
                  <a:schemeClr val="tx1">
                    <a:lumMod val="75000"/>
                    <a:lumOff val="25000"/>
                  </a:schemeClr>
                </a:solidFill>
              </a:rPr>
              <a:t>)</a:t>
            </a:r>
          </a:p>
          <a:p>
            <a:pPr marL="1043056" lvl="1" indent="-521528">
              <a:buFont typeface="Wingdings" charset="2"/>
              <a:buChar char="q"/>
            </a:pPr>
            <a:r>
              <a:rPr lang="en-AU" sz="2700" dirty="0" err="1">
                <a:solidFill>
                  <a:schemeClr val="tx1">
                    <a:lumMod val="75000"/>
                    <a:lumOff val="25000"/>
                  </a:schemeClr>
                </a:solidFill>
              </a:rPr>
              <a:t>Pertanian</a:t>
            </a:r>
            <a:r>
              <a:rPr lang="en-AU" sz="2700" dirty="0">
                <a:solidFill>
                  <a:schemeClr val="tx1">
                    <a:lumMod val="75000"/>
                    <a:lumOff val="25000"/>
                  </a:schemeClr>
                </a:solidFill>
              </a:rPr>
              <a:t>, </a:t>
            </a:r>
            <a:r>
              <a:rPr lang="en-AU" sz="2700" dirty="0" err="1">
                <a:solidFill>
                  <a:schemeClr val="tx1">
                    <a:lumMod val="75000"/>
                    <a:lumOff val="25000"/>
                  </a:schemeClr>
                </a:solidFill>
              </a:rPr>
              <a:t>misalnya</a:t>
            </a:r>
            <a:r>
              <a:rPr lang="en-AU" sz="2700" dirty="0">
                <a:solidFill>
                  <a:schemeClr val="tx1">
                    <a:lumMod val="75000"/>
                    <a:lumOff val="25000"/>
                  </a:schemeClr>
                </a:solidFill>
              </a:rPr>
              <a:t> </a:t>
            </a:r>
            <a:r>
              <a:rPr lang="en-AU" sz="2700" dirty="0" err="1">
                <a:solidFill>
                  <a:schemeClr val="tx1">
                    <a:lumMod val="75000"/>
                    <a:lumOff val="25000"/>
                  </a:schemeClr>
                </a:solidFill>
              </a:rPr>
              <a:t>kebun</a:t>
            </a:r>
            <a:r>
              <a:rPr lang="en-AU" sz="2700" dirty="0">
                <a:solidFill>
                  <a:schemeClr val="tx1">
                    <a:lumMod val="75000"/>
                    <a:lumOff val="25000"/>
                  </a:schemeClr>
                </a:solidFill>
              </a:rPr>
              <a:t> </a:t>
            </a:r>
            <a:r>
              <a:rPr lang="en-AU" sz="2700" dirty="0" err="1">
                <a:solidFill>
                  <a:schemeClr val="tx1">
                    <a:lumMod val="75000"/>
                    <a:lumOff val="25000"/>
                  </a:schemeClr>
                </a:solidFill>
              </a:rPr>
              <a:t>singkong</a:t>
            </a:r>
            <a:r>
              <a:rPr lang="en-AU" sz="2700" dirty="0">
                <a:solidFill>
                  <a:schemeClr val="tx1">
                    <a:lumMod val="75000"/>
                    <a:lumOff val="25000"/>
                  </a:schemeClr>
                </a:solidFill>
              </a:rPr>
              <a:t> </a:t>
            </a:r>
            <a:r>
              <a:rPr lang="en-AU" sz="2700" dirty="0" err="1">
                <a:solidFill>
                  <a:schemeClr val="tx1">
                    <a:lumMod val="75000"/>
                    <a:lumOff val="25000"/>
                  </a:schemeClr>
                </a:solidFill>
              </a:rPr>
              <a:t>dan</a:t>
            </a:r>
            <a:r>
              <a:rPr lang="en-AU" sz="2700" dirty="0">
                <a:solidFill>
                  <a:schemeClr val="tx1">
                    <a:lumMod val="75000"/>
                    <a:lumOff val="25000"/>
                  </a:schemeClr>
                </a:solidFill>
              </a:rPr>
              <a:t> </a:t>
            </a:r>
            <a:r>
              <a:rPr lang="en-AU" sz="2700" dirty="0" err="1">
                <a:solidFill>
                  <a:schemeClr val="tx1">
                    <a:lumMod val="75000"/>
                    <a:lumOff val="25000"/>
                  </a:schemeClr>
                </a:solidFill>
              </a:rPr>
              <a:t>pisang</a:t>
            </a:r>
            <a:endParaRPr lang="en-AU" sz="2700" dirty="0">
              <a:solidFill>
                <a:schemeClr val="tx1">
                  <a:lumMod val="75000"/>
                  <a:lumOff val="25000"/>
                </a:schemeClr>
              </a:solidFill>
            </a:endParaRPr>
          </a:p>
          <a:p>
            <a:pPr marL="1043056" lvl="1" indent="-521528">
              <a:buFont typeface="Wingdings" charset="2"/>
              <a:buChar char="q"/>
            </a:pPr>
            <a:r>
              <a:rPr lang="en-AU" sz="2700" dirty="0">
                <a:solidFill>
                  <a:schemeClr val="tx1">
                    <a:lumMod val="75000"/>
                    <a:lumOff val="25000"/>
                  </a:schemeClr>
                </a:solidFill>
              </a:rPr>
              <a:t>PAUD, </a:t>
            </a:r>
            <a:r>
              <a:rPr lang="en-AU" sz="2700" dirty="0" err="1">
                <a:solidFill>
                  <a:schemeClr val="tx1">
                    <a:lumMod val="75000"/>
                    <a:lumOff val="25000"/>
                  </a:schemeClr>
                </a:solidFill>
              </a:rPr>
              <a:t>dapur</a:t>
            </a:r>
            <a:r>
              <a:rPr lang="en-AU" sz="2700" dirty="0">
                <a:solidFill>
                  <a:schemeClr val="tx1">
                    <a:lumMod val="75000"/>
                    <a:lumOff val="25000"/>
                  </a:schemeClr>
                </a:solidFill>
              </a:rPr>
              <a:t>, </a:t>
            </a:r>
            <a:r>
              <a:rPr lang="en-AU" sz="2700" dirty="0" err="1">
                <a:solidFill>
                  <a:schemeClr val="tx1">
                    <a:lumMod val="75000"/>
                    <a:lumOff val="25000"/>
                  </a:schemeClr>
                </a:solidFill>
              </a:rPr>
              <a:t>pusat</a:t>
            </a:r>
            <a:r>
              <a:rPr lang="en-AU" sz="2700" dirty="0">
                <a:solidFill>
                  <a:schemeClr val="tx1">
                    <a:lumMod val="75000"/>
                    <a:lumOff val="25000"/>
                  </a:schemeClr>
                </a:solidFill>
              </a:rPr>
              <a:t> </a:t>
            </a:r>
            <a:r>
              <a:rPr lang="en-AU" sz="2700" dirty="0" err="1">
                <a:solidFill>
                  <a:schemeClr val="tx1">
                    <a:lumMod val="75000"/>
                    <a:lumOff val="25000"/>
                  </a:schemeClr>
                </a:solidFill>
              </a:rPr>
              <a:t>kemasyarakatan</a:t>
            </a:r>
            <a:endParaRPr lang="en-AU" sz="2700" dirty="0">
              <a:solidFill>
                <a:schemeClr val="tx1">
                  <a:lumMod val="75000"/>
                  <a:lumOff val="25000"/>
                </a:schemeClr>
              </a:solidFill>
            </a:endParaRPr>
          </a:p>
          <a:p>
            <a:pPr marL="1043056" lvl="1" indent="-521528">
              <a:buFont typeface="Wingdings" charset="2"/>
              <a:buChar char="q"/>
            </a:pPr>
            <a:r>
              <a:rPr lang="en-AU" sz="2700" dirty="0" err="1">
                <a:solidFill>
                  <a:schemeClr val="tx1">
                    <a:lumMod val="75000"/>
                    <a:lumOff val="25000"/>
                  </a:schemeClr>
                </a:solidFill>
              </a:rPr>
              <a:t>Lainnya</a:t>
            </a:r>
            <a:r>
              <a:rPr lang="en-AU" sz="2700" dirty="0">
                <a:solidFill>
                  <a:schemeClr val="tx1">
                    <a:lumMod val="75000"/>
                    <a:lumOff val="25000"/>
                  </a:schemeClr>
                </a:solidFill>
              </a:rPr>
              <a:t>?</a:t>
            </a:r>
          </a:p>
        </p:txBody>
      </p:sp>
    </p:spTree>
    <p:extLst>
      <p:ext uri="{BB962C8B-B14F-4D97-AF65-F5344CB8AC3E}">
        <p14:creationId xmlns:p14="http://schemas.microsoft.com/office/powerpoint/2010/main" val="21187853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24434" y="3271771"/>
            <a:ext cx="10116920" cy="1188612"/>
            <a:chOff x="190886" y="4745196"/>
            <a:chExt cx="8780934" cy="1371952"/>
          </a:xfrm>
        </p:grpSpPr>
        <p:sp>
          <p:nvSpPr>
            <p:cNvPr id="28" name="Down Arrow 27"/>
            <p:cNvSpPr/>
            <p:nvPr/>
          </p:nvSpPr>
          <p:spPr>
            <a:xfrm rot="16200000">
              <a:off x="6051061" y="3196390"/>
              <a:ext cx="1371951" cy="4469566"/>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sp>
          <p:nvSpPr>
            <p:cNvPr id="29" name="Down Arrow 28"/>
            <p:cNvSpPr/>
            <p:nvPr/>
          </p:nvSpPr>
          <p:spPr>
            <a:xfrm rot="5400000">
              <a:off x="1660594" y="3275488"/>
              <a:ext cx="1371951" cy="4311367"/>
            </a:xfrm>
            <a:prstGeom prst="downArrow">
              <a:avLst>
                <a:gd name="adj1" fmla="val 61221"/>
                <a:gd name="adj2" fmla="val 50000"/>
              </a:avLst>
            </a:prstGeom>
            <a:solidFill>
              <a:schemeClr val="bg1">
                <a:lumMod val="65000"/>
                <a:alpha val="7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2500" dirty="0">
                <a:solidFill>
                  <a:schemeClr val="tx1">
                    <a:lumMod val="75000"/>
                    <a:lumOff val="25000"/>
                  </a:schemeClr>
                </a:solidFill>
              </a:endParaRPr>
            </a:p>
          </p:txBody>
        </p:sp>
      </p:grpSp>
      <p:grpSp>
        <p:nvGrpSpPr>
          <p:cNvPr id="5" name="Group 4"/>
          <p:cNvGrpSpPr/>
          <p:nvPr/>
        </p:nvGrpSpPr>
        <p:grpSpPr>
          <a:xfrm>
            <a:off x="3331120" y="3293493"/>
            <a:ext cx="3492439" cy="1119950"/>
            <a:chOff x="2945705" y="450105"/>
            <a:chExt cx="2677914" cy="1606748"/>
          </a:xfrm>
          <a:solidFill>
            <a:schemeClr val="bg1">
              <a:lumMod val="65000"/>
              <a:alpha val="50000"/>
            </a:schemeClr>
          </a:solidFill>
        </p:grpSpPr>
        <p:sp>
          <p:nvSpPr>
            <p:cNvPr id="9" name="Rectangle 8"/>
            <p:cNvSpPr/>
            <p:nvPr/>
          </p:nvSpPr>
          <p:spPr>
            <a:xfrm>
              <a:off x="2945705" y="45010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ectangle 9"/>
            <p:cNvSpPr/>
            <p:nvPr/>
          </p:nvSpPr>
          <p:spPr>
            <a:xfrm>
              <a:off x="2945705" y="45010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Pengelolaan</a:t>
              </a:r>
              <a:r>
                <a:rPr lang="en-AU" sz="3500" dirty="0"/>
                <a:t> </a:t>
              </a:r>
              <a:r>
                <a:rPr lang="en-AU" sz="3500" dirty="0" err="1"/>
                <a:t>bersama</a:t>
              </a:r>
              <a:endParaRPr lang="en-AU" sz="3500" dirty="0"/>
            </a:p>
          </p:txBody>
        </p:sp>
      </p:grpSp>
      <p:grpSp>
        <p:nvGrpSpPr>
          <p:cNvPr id="6" name="Group 5"/>
          <p:cNvGrpSpPr/>
          <p:nvPr/>
        </p:nvGrpSpPr>
        <p:grpSpPr>
          <a:xfrm>
            <a:off x="6909668" y="3293493"/>
            <a:ext cx="3582377" cy="1119950"/>
            <a:chOff x="0" y="2324645"/>
            <a:chExt cx="2677914" cy="1606748"/>
          </a:xfrm>
          <a:solidFill>
            <a:schemeClr val="bg1">
              <a:lumMod val="65000"/>
              <a:alpha val="50000"/>
            </a:schemeClr>
          </a:solidFill>
        </p:grpSpPr>
        <p:sp>
          <p:nvSpPr>
            <p:cNvPr id="7" name="Rectangle 6"/>
            <p:cNvSpPr/>
            <p:nvPr/>
          </p:nvSpPr>
          <p:spPr>
            <a:xfrm>
              <a:off x="0" y="2324645"/>
              <a:ext cx="2677914" cy="1606748"/>
            </a:xfrm>
            <a:prstGeom prst="rect">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ectangle 7"/>
            <p:cNvSpPr/>
            <p:nvPr/>
          </p:nvSpPr>
          <p:spPr>
            <a:xfrm>
              <a:off x="0" y="2324645"/>
              <a:ext cx="2677914" cy="16067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a:t>
              </a:r>
              <a:r>
                <a:rPr lang="en-AU" sz="3500" dirty="0" err="1"/>
                <a:t>lembaga</a:t>
              </a:r>
              <a:endParaRPr lang="en-AU" sz="3500" dirty="0"/>
            </a:p>
          </p:txBody>
        </p:sp>
      </p:grpSp>
      <p:sp>
        <p:nvSpPr>
          <p:cNvPr id="15" name="Title 1"/>
          <p:cNvSpPr txBox="1">
            <a:spLocks/>
          </p:cNvSpPr>
          <p:nvPr/>
        </p:nvSpPr>
        <p:spPr>
          <a:xfrm>
            <a:off x="224434" y="1081999"/>
            <a:ext cx="10022312" cy="2013116"/>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gn="ctr"/>
            <a:r>
              <a:rPr lang="en-AU" sz="5000" dirty="0" err="1">
                <a:solidFill>
                  <a:srgbClr val="404040"/>
                </a:solidFill>
              </a:rPr>
              <a:t>Apakah</a:t>
            </a:r>
            <a:r>
              <a:rPr lang="en-AU" sz="5000" dirty="0">
                <a:solidFill>
                  <a:srgbClr val="404040"/>
                </a:solidFill>
              </a:rPr>
              <a:t> </a:t>
            </a:r>
            <a:r>
              <a:rPr lang="en-AU" sz="5000" dirty="0" err="1">
                <a:solidFill>
                  <a:srgbClr val="404040"/>
                </a:solidFill>
              </a:rPr>
              <a:t>strategi</a:t>
            </a:r>
            <a:r>
              <a:rPr lang="en-AU" sz="5000" dirty="0">
                <a:solidFill>
                  <a:srgbClr val="404040"/>
                </a:solidFill>
              </a:rPr>
              <a:t> </a:t>
            </a:r>
            <a:r>
              <a:rPr lang="en-AU" sz="5000" dirty="0" err="1">
                <a:solidFill>
                  <a:srgbClr val="404040"/>
                </a:solidFill>
              </a:rPr>
              <a:t>dan</a:t>
            </a:r>
            <a:r>
              <a:rPr lang="en-AU" sz="5000" dirty="0">
                <a:solidFill>
                  <a:srgbClr val="404040"/>
                </a:solidFill>
              </a:rPr>
              <a:t> </a:t>
            </a:r>
            <a:r>
              <a:rPr lang="en-AU" sz="5000" dirty="0" err="1">
                <a:solidFill>
                  <a:srgbClr val="404040"/>
                </a:solidFill>
              </a:rPr>
              <a:t>perangkat</a:t>
            </a:r>
            <a:r>
              <a:rPr lang="en-AU" sz="5000" dirty="0">
                <a:solidFill>
                  <a:srgbClr val="404040"/>
                </a:solidFill>
              </a:rPr>
              <a:t> yang ‘</a:t>
            </a:r>
            <a:r>
              <a:rPr lang="en-AU" sz="5000" dirty="0" err="1">
                <a:solidFill>
                  <a:srgbClr val="404040"/>
                </a:solidFill>
              </a:rPr>
              <a:t>dipimpin</a:t>
            </a:r>
            <a:r>
              <a:rPr lang="en-AU" sz="5000" dirty="0">
                <a:solidFill>
                  <a:srgbClr val="404040"/>
                </a:solidFill>
              </a:rPr>
              <a:t> KSM’ </a:t>
            </a:r>
            <a:r>
              <a:rPr lang="en-AU" sz="5000" dirty="0" err="1">
                <a:solidFill>
                  <a:srgbClr val="404040"/>
                </a:solidFill>
              </a:rPr>
              <a:t>ini</a:t>
            </a:r>
            <a:r>
              <a:rPr lang="en-AU" sz="5000" dirty="0">
                <a:solidFill>
                  <a:srgbClr val="404040"/>
                </a:solidFill>
              </a:rPr>
              <a:t> </a:t>
            </a:r>
            <a:r>
              <a:rPr lang="en-AU" sz="5000" dirty="0" err="1">
                <a:solidFill>
                  <a:srgbClr val="404040"/>
                </a:solidFill>
              </a:rPr>
              <a:t>cukup</a:t>
            </a:r>
            <a:r>
              <a:rPr lang="en-AU" sz="5000" dirty="0">
                <a:solidFill>
                  <a:srgbClr val="404040"/>
                </a:solidFill>
              </a:rPr>
              <a:t> </a:t>
            </a:r>
            <a:r>
              <a:rPr lang="en-AU" sz="5000" dirty="0" err="1">
                <a:solidFill>
                  <a:srgbClr val="404040"/>
                </a:solidFill>
              </a:rPr>
              <a:t>membantu</a:t>
            </a:r>
            <a:r>
              <a:rPr lang="en-AU" sz="5000" dirty="0">
                <a:solidFill>
                  <a:srgbClr val="404040"/>
                </a:solidFill>
              </a:rPr>
              <a:t> </a:t>
            </a:r>
            <a:r>
              <a:rPr lang="en-AU" sz="5000" dirty="0" err="1">
                <a:solidFill>
                  <a:srgbClr val="404040"/>
                </a:solidFill>
              </a:rPr>
              <a:t>bagi</a:t>
            </a:r>
            <a:r>
              <a:rPr lang="en-AU" sz="5000" dirty="0">
                <a:solidFill>
                  <a:srgbClr val="404040"/>
                </a:solidFill>
              </a:rPr>
              <a:t> </a:t>
            </a:r>
            <a:r>
              <a:rPr lang="en-AU" sz="5000" dirty="0" err="1">
                <a:solidFill>
                  <a:srgbClr val="404040"/>
                </a:solidFill>
              </a:rPr>
              <a:t>Pemda</a:t>
            </a:r>
            <a:r>
              <a:rPr lang="en-AU" sz="5000" dirty="0">
                <a:solidFill>
                  <a:srgbClr val="404040"/>
                </a:solidFill>
              </a:rPr>
              <a:t>?</a:t>
            </a:r>
          </a:p>
        </p:txBody>
      </p:sp>
      <p:grpSp>
        <p:nvGrpSpPr>
          <p:cNvPr id="16" name="Group 15"/>
          <p:cNvGrpSpPr/>
          <p:nvPr/>
        </p:nvGrpSpPr>
        <p:grpSpPr>
          <a:xfrm>
            <a:off x="232934" y="3298000"/>
            <a:ext cx="3033604" cy="1119950"/>
            <a:chOff x="0" y="450105"/>
            <a:chExt cx="2677914" cy="1606748"/>
          </a:xfrm>
        </p:grpSpPr>
        <p:sp>
          <p:nvSpPr>
            <p:cNvPr id="17" name="Rectangle 16"/>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8" name="Rectangle 17"/>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500" dirty="0" err="1"/>
                <a:t>Dipimpin</a:t>
              </a:r>
              <a:r>
                <a:rPr lang="en-AU" sz="3500" dirty="0"/>
                <a:t> KSM</a:t>
              </a:r>
            </a:p>
          </p:txBody>
        </p:sp>
      </p:grpSp>
      <p:sp>
        <p:nvSpPr>
          <p:cNvPr id="30" name="Title 1"/>
          <p:cNvSpPr txBox="1">
            <a:spLocks/>
          </p:cNvSpPr>
          <p:nvPr/>
        </p:nvSpPr>
        <p:spPr>
          <a:xfrm>
            <a:off x="319042" y="4413443"/>
            <a:ext cx="10022312" cy="2524036"/>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gn="ctr"/>
            <a:r>
              <a:rPr lang="en-AU" sz="5000" dirty="0" err="1"/>
              <a:t>Tergantung</a:t>
            </a:r>
            <a:r>
              <a:rPr lang="en-AU" sz="5000" dirty="0"/>
              <a:t> </a:t>
            </a:r>
            <a:r>
              <a:rPr lang="en-AU" sz="5000" dirty="0" err="1"/>
              <a:t>kebutuhan</a:t>
            </a:r>
            <a:r>
              <a:rPr lang="en-AU" sz="5000" dirty="0"/>
              <a:t> </a:t>
            </a:r>
            <a:r>
              <a:rPr lang="en-AU" sz="5000" dirty="0" err="1"/>
              <a:t>dan</a:t>
            </a:r>
            <a:r>
              <a:rPr lang="en-AU" sz="5000" dirty="0"/>
              <a:t> </a:t>
            </a:r>
            <a:r>
              <a:rPr lang="en-AU" sz="5000" dirty="0" err="1"/>
              <a:t>kekuatan</a:t>
            </a:r>
            <a:r>
              <a:rPr lang="en-AU" sz="5000" dirty="0"/>
              <a:t> di </a:t>
            </a:r>
            <a:r>
              <a:rPr lang="en-AU" sz="5000" dirty="0" err="1"/>
              <a:t>masing-masing</a:t>
            </a:r>
            <a:r>
              <a:rPr lang="en-AU" sz="5000" dirty="0"/>
              <a:t> </a:t>
            </a:r>
            <a:r>
              <a:rPr lang="en-AU" sz="5000" dirty="0" err="1"/>
              <a:t>wilayah</a:t>
            </a:r>
            <a:r>
              <a:rPr lang="en-AU" sz="5000" dirty="0"/>
              <a:t>! </a:t>
            </a:r>
          </a:p>
        </p:txBody>
      </p:sp>
      <p:sp>
        <p:nvSpPr>
          <p:cNvPr id="19" name="Title 1"/>
          <p:cNvSpPr>
            <a:spLocks noGrp="1"/>
          </p:cNvSpPr>
          <p:nvPr>
            <p:ph type="title"/>
          </p:nvPr>
        </p:nvSpPr>
        <p:spPr>
          <a:xfrm>
            <a:off x="319042" y="172251"/>
            <a:ext cx="10022312" cy="854588"/>
          </a:xfrm>
        </p:spPr>
        <p:txBody>
          <a:bodyPr>
            <a:normAutofit/>
          </a:bodyPr>
          <a:lstStyle/>
          <a:p>
            <a:r>
              <a:rPr lang="en-AU" dirty="0" smtClean="0"/>
              <a:t>PESAN UTAMA</a:t>
            </a:r>
            <a:endParaRPr lang="en-AU" dirty="0"/>
          </a:p>
        </p:txBody>
      </p:sp>
    </p:spTree>
    <p:extLst>
      <p:ext uri="{BB962C8B-B14F-4D97-AF65-F5344CB8AC3E}">
        <p14:creationId xmlns:p14="http://schemas.microsoft.com/office/powerpoint/2010/main" val="657042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a:xfrm rot="16200000">
            <a:off x="5055924" y="5788250"/>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35" name="Down Arrow 34"/>
          <p:cNvSpPr/>
          <p:nvPr/>
        </p:nvSpPr>
        <p:spPr>
          <a:xfrm rot="16200000">
            <a:off x="5029324" y="3712661"/>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33" name="Down Arrow 32"/>
          <p:cNvSpPr/>
          <p:nvPr/>
        </p:nvSpPr>
        <p:spPr>
          <a:xfrm rot="16200000">
            <a:off x="5029324" y="1682846"/>
            <a:ext cx="1512640" cy="1006652"/>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
        <p:nvSpPr>
          <p:cNvPr id="15" name="Title 1"/>
          <p:cNvSpPr txBox="1">
            <a:spLocks/>
          </p:cNvSpPr>
          <p:nvPr/>
        </p:nvSpPr>
        <p:spPr>
          <a:xfrm>
            <a:off x="319042" y="172251"/>
            <a:ext cx="10022312" cy="973349"/>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sz="3400" dirty="0" err="1">
                <a:solidFill>
                  <a:srgbClr val="B1005D"/>
                </a:solidFill>
              </a:rPr>
              <a:t>Pertanyaan</a:t>
            </a:r>
            <a:r>
              <a:rPr lang="en-AU" sz="3400" dirty="0">
                <a:solidFill>
                  <a:srgbClr val="B1005D"/>
                </a:solidFill>
              </a:rPr>
              <a:t> </a:t>
            </a:r>
            <a:r>
              <a:rPr lang="en-AU" sz="3400" dirty="0" err="1">
                <a:solidFill>
                  <a:srgbClr val="B1005D"/>
                </a:solidFill>
              </a:rPr>
              <a:t>renungan</a:t>
            </a:r>
            <a:r>
              <a:rPr lang="en-AU" sz="3400" dirty="0">
                <a:solidFill>
                  <a:srgbClr val="B1005D"/>
                </a:solidFill>
              </a:rPr>
              <a:t> </a:t>
            </a:r>
            <a:r>
              <a:rPr lang="en-AU" sz="3400" dirty="0" err="1">
                <a:solidFill>
                  <a:srgbClr val="B1005D"/>
                </a:solidFill>
              </a:rPr>
              <a:t>untuk</a:t>
            </a:r>
            <a:r>
              <a:rPr lang="en-AU" sz="3400" dirty="0">
                <a:solidFill>
                  <a:srgbClr val="B1005D"/>
                </a:solidFill>
              </a:rPr>
              <a:t> </a:t>
            </a:r>
            <a:r>
              <a:rPr lang="en-AU" sz="3400" dirty="0" err="1">
                <a:solidFill>
                  <a:srgbClr val="B1005D"/>
                </a:solidFill>
              </a:rPr>
              <a:t>menentukan</a:t>
            </a:r>
            <a:r>
              <a:rPr lang="en-AU" sz="3400" dirty="0">
                <a:solidFill>
                  <a:srgbClr val="B1005D"/>
                </a:solidFill>
              </a:rPr>
              <a:t> </a:t>
            </a:r>
            <a:r>
              <a:rPr lang="en-AU" sz="3400" dirty="0" err="1">
                <a:solidFill>
                  <a:srgbClr val="B1005D"/>
                </a:solidFill>
              </a:rPr>
              <a:t>relevansi</a:t>
            </a:r>
            <a:r>
              <a:rPr lang="en-AU" sz="3400" dirty="0">
                <a:solidFill>
                  <a:srgbClr val="B1005D"/>
                </a:solidFill>
              </a:rPr>
              <a:t> </a:t>
            </a:r>
            <a:r>
              <a:rPr lang="en-AU" sz="3400" dirty="0" err="1">
                <a:solidFill>
                  <a:srgbClr val="B1005D"/>
                </a:solidFill>
              </a:rPr>
              <a:t>bagi</a:t>
            </a:r>
            <a:r>
              <a:rPr lang="en-AU" sz="3400" dirty="0">
                <a:solidFill>
                  <a:srgbClr val="B1005D"/>
                </a:solidFill>
              </a:rPr>
              <a:t> </a:t>
            </a:r>
            <a:r>
              <a:rPr lang="en-AU" sz="3400" dirty="0" err="1">
                <a:solidFill>
                  <a:srgbClr val="B1005D"/>
                </a:solidFill>
              </a:rPr>
              <a:t>Pemda</a:t>
            </a:r>
            <a:r>
              <a:rPr lang="en-AU" sz="3400" dirty="0">
                <a:solidFill>
                  <a:srgbClr val="B1005D"/>
                </a:solidFill>
              </a:rPr>
              <a:t>:</a:t>
            </a:r>
          </a:p>
        </p:txBody>
      </p:sp>
      <p:grpSp>
        <p:nvGrpSpPr>
          <p:cNvPr id="14" name="Group 13"/>
          <p:cNvGrpSpPr/>
          <p:nvPr/>
        </p:nvGrpSpPr>
        <p:grpSpPr>
          <a:xfrm>
            <a:off x="6353742" y="1439948"/>
            <a:ext cx="3844585" cy="1492448"/>
            <a:chOff x="0" y="450105"/>
            <a:chExt cx="2677914" cy="1606748"/>
          </a:xfrm>
        </p:grpSpPr>
        <p:sp>
          <p:nvSpPr>
            <p:cNvPr id="19" name="Rectangle 18"/>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0" name="Rectangle 19"/>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200" dirty="0" err="1">
                  <a:solidFill>
                    <a:schemeClr val="bg1"/>
                  </a:solidFill>
                </a:rPr>
                <a:t>Kewenangan</a:t>
              </a:r>
              <a:r>
                <a:rPr lang="en-AU" sz="3200" dirty="0">
                  <a:solidFill>
                    <a:schemeClr val="bg1"/>
                  </a:solidFill>
                </a:rPr>
                <a:t> </a:t>
              </a:r>
              <a:r>
                <a:rPr lang="en-AU" sz="3200" dirty="0" err="1">
                  <a:solidFill>
                    <a:schemeClr val="bg1"/>
                  </a:solidFill>
                </a:rPr>
                <a:t>penetapan</a:t>
              </a:r>
              <a:r>
                <a:rPr lang="en-AU" sz="3200" dirty="0">
                  <a:solidFill>
                    <a:schemeClr val="bg1"/>
                  </a:solidFill>
                </a:rPr>
                <a:t> </a:t>
              </a:r>
              <a:r>
                <a:rPr lang="en-AU" sz="3200" dirty="0" err="1">
                  <a:solidFill>
                    <a:schemeClr val="bg1"/>
                  </a:solidFill>
                </a:rPr>
                <a:t>tarif</a:t>
              </a:r>
              <a:r>
                <a:rPr lang="en-AU" sz="3200" dirty="0">
                  <a:solidFill>
                    <a:schemeClr val="bg1"/>
                  </a:solidFill>
                </a:rPr>
                <a:t> </a:t>
              </a:r>
              <a:r>
                <a:rPr lang="en-AU" sz="3200" dirty="0" err="1">
                  <a:solidFill>
                    <a:schemeClr val="bg1"/>
                  </a:solidFill>
                </a:rPr>
                <a:t>dan</a:t>
              </a:r>
              <a:r>
                <a:rPr lang="en-AU" sz="3200" dirty="0">
                  <a:solidFill>
                    <a:schemeClr val="bg1"/>
                  </a:solidFill>
                </a:rPr>
                <a:t> </a:t>
              </a:r>
              <a:r>
                <a:rPr lang="en-AU" sz="3200" dirty="0" err="1">
                  <a:solidFill>
                    <a:schemeClr val="bg1"/>
                  </a:solidFill>
                </a:rPr>
                <a:t>pengumpulan</a:t>
              </a:r>
              <a:r>
                <a:rPr lang="en-AU" sz="3200" dirty="0">
                  <a:solidFill>
                    <a:schemeClr val="bg1"/>
                  </a:solidFill>
                </a:rPr>
                <a:t> </a:t>
              </a:r>
              <a:r>
                <a:rPr lang="en-AU" sz="3200" dirty="0" err="1">
                  <a:solidFill>
                    <a:schemeClr val="bg1"/>
                  </a:solidFill>
                </a:rPr>
                <a:t>iuran</a:t>
              </a:r>
              <a:endParaRPr lang="en-AU" sz="3200" dirty="0">
                <a:solidFill>
                  <a:schemeClr val="bg1"/>
                </a:solidFill>
              </a:endParaRPr>
            </a:p>
          </p:txBody>
        </p:sp>
      </p:grpSp>
      <p:grpSp>
        <p:nvGrpSpPr>
          <p:cNvPr id="21" name="Group 20"/>
          <p:cNvGrpSpPr/>
          <p:nvPr/>
        </p:nvGrpSpPr>
        <p:grpSpPr>
          <a:xfrm>
            <a:off x="6353742" y="3599287"/>
            <a:ext cx="3844585" cy="1233400"/>
            <a:chOff x="0" y="450105"/>
            <a:chExt cx="2677914" cy="1606748"/>
          </a:xfrm>
        </p:grpSpPr>
        <p:sp>
          <p:nvSpPr>
            <p:cNvPr id="22" name="Rectangle 21"/>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3" name="Rectangle 22"/>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200" dirty="0" err="1"/>
                <a:t>Mencocokkan</a:t>
              </a:r>
              <a:r>
                <a:rPr lang="en-AU" sz="3200" dirty="0"/>
                <a:t> </a:t>
              </a:r>
              <a:r>
                <a:rPr lang="en-AU" sz="3200" dirty="0" err="1"/>
                <a:t>pembiayaan</a:t>
              </a:r>
              <a:r>
                <a:rPr lang="en-AU" sz="3200" dirty="0"/>
                <a:t> </a:t>
              </a:r>
              <a:r>
                <a:rPr lang="en-AU" sz="3200" dirty="0" err="1"/>
                <a:t>inovatif</a:t>
              </a:r>
              <a:r>
                <a:rPr lang="en-AU" sz="3200" dirty="0"/>
                <a:t> </a:t>
              </a:r>
              <a:r>
                <a:rPr lang="en-AU" sz="3200" dirty="0" err="1"/>
                <a:t>sesuai</a:t>
              </a:r>
              <a:r>
                <a:rPr lang="en-AU" sz="3200" dirty="0"/>
                <a:t> </a:t>
              </a:r>
              <a:r>
                <a:rPr lang="en-AU" sz="3200" dirty="0" err="1"/>
                <a:t>kebutuhan</a:t>
              </a:r>
              <a:endParaRPr lang="en-AU" sz="3200" dirty="0"/>
            </a:p>
          </p:txBody>
        </p:sp>
      </p:grpSp>
      <p:grpSp>
        <p:nvGrpSpPr>
          <p:cNvPr id="24" name="Group 23"/>
          <p:cNvGrpSpPr/>
          <p:nvPr/>
        </p:nvGrpSpPr>
        <p:grpSpPr>
          <a:xfrm>
            <a:off x="6353742" y="5674876"/>
            <a:ext cx="3844585" cy="1233400"/>
            <a:chOff x="0" y="450105"/>
            <a:chExt cx="2677914" cy="1606748"/>
          </a:xfrm>
        </p:grpSpPr>
        <p:sp>
          <p:nvSpPr>
            <p:cNvPr id="25" name="Rectangle 24"/>
            <p:cNvSpPr/>
            <p:nvPr/>
          </p:nvSpPr>
          <p:spPr>
            <a:xfrm>
              <a:off x="0" y="450105"/>
              <a:ext cx="2677914" cy="1606748"/>
            </a:xfrm>
            <a:prstGeom prst="rect">
              <a:avLst/>
            </a:prstGeom>
            <a:solidFill>
              <a:srgbClr val="E2856F">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6" name="Rectangle 25"/>
            <p:cNvSpPr/>
            <p:nvPr/>
          </p:nvSpPr>
          <p:spPr>
            <a:xfrm>
              <a:off x="0" y="45010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571828">
                <a:lnSpc>
                  <a:spcPct val="90000"/>
                </a:lnSpc>
                <a:spcBef>
                  <a:spcPct val="0"/>
                </a:spcBef>
                <a:spcAft>
                  <a:spcPct val="35000"/>
                </a:spcAft>
              </a:pPr>
              <a:r>
                <a:rPr lang="en-AU" sz="3200" dirty="0" err="1"/>
                <a:t>Membina</a:t>
              </a:r>
              <a:r>
                <a:rPr lang="en-AU" sz="3200" dirty="0"/>
                <a:t> </a:t>
              </a:r>
              <a:r>
                <a:rPr lang="en-AU" sz="3200" dirty="0" err="1"/>
                <a:t>wirausaha</a:t>
              </a:r>
              <a:r>
                <a:rPr lang="en-AU" sz="3200" dirty="0"/>
                <a:t> </a:t>
              </a:r>
              <a:r>
                <a:rPr lang="en-AU" sz="3200" dirty="0" err="1"/>
                <a:t>inovasi</a:t>
              </a:r>
              <a:endParaRPr lang="en-AU" sz="3200" dirty="0"/>
            </a:p>
          </p:txBody>
        </p:sp>
      </p:grpSp>
      <p:sp>
        <p:nvSpPr>
          <p:cNvPr id="2" name="TextBox 1"/>
          <p:cNvSpPr txBox="1"/>
          <p:nvPr/>
        </p:nvSpPr>
        <p:spPr>
          <a:xfrm>
            <a:off x="238882" y="1582150"/>
            <a:ext cx="5043436" cy="1227170"/>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700" dirty="0" err="1">
                <a:solidFill>
                  <a:schemeClr val="tx1">
                    <a:lumMod val="75000"/>
                    <a:lumOff val="25000"/>
                  </a:schemeClr>
                </a:solidFill>
              </a:rPr>
              <a:t>Berapa</a:t>
            </a:r>
            <a:r>
              <a:rPr lang="en-AU" sz="2700" dirty="0">
                <a:solidFill>
                  <a:schemeClr val="tx1">
                    <a:lumMod val="75000"/>
                    <a:lumOff val="25000"/>
                  </a:schemeClr>
                </a:solidFill>
              </a:rPr>
              <a:t> </a:t>
            </a:r>
            <a:r>
              <a:rPr lang="en-AU" sz="2700" dirty="0" err="1">
                <a:solidFill>
                  <a:schemeClr val="tx1">
                    <a:lumMod val="75000"/>
                    <a:lumOff val="25000"/>
                  </a:schemeClr>
                </a:solidFill>
              </a:rPr>
              <a:t>banyak</a:t>
            </a:r>
            <a:r>
              <a:rPr lang="en-AU" sz="2700" dirty="0">
                <a:solidFill>
                  <a:schemeClr val="tx1">
                    <a:lumMod val="75000"/>
                    <a:lumOff val="25000"/>
                  </a:schemeClr>
                </a:solidFill>
              </a:rPr>
              <a:t> KSM yang </a:t>
            </a:r>
            <a:r>
              <a:rPr lang="en-AU" sz="2700" dirty="0" err="1">
                <a:solidFill>
                  <a:schemeClr val="tx1">
                    <a:lumMod val="75000"/>
                    <a:lumOff val="25000"/>
                  </a:schemeClr>
                </a:solidFill>
              </a:rPr>
              <a:t>kesulitan</a:t>
            </a:r>
            <a:r>
              <a:rPr lang="en-AU" sz="2700" dirty="0">
                <a:solidFill>
                  <a:schemeClr val="tx1">
                    <a:lumMod val="75000"/>
                    <a:lumOff val="25000"/>
                  </a:schemeClr>
                </a:solidFill>
              </a:rPr>
              <a:t> </a:t>
            </a:r>
            <a:r>
              <a:rPr lang="en-AU" sz="2700" dirty="0" err="1">
                <a:solidFill>
                  <a:schemeClr val="tx1">
                    <a:lumMod val="75000"/>
                    <a:lumOff val="25000"/>
                  </a:schemeClr>
                </a:solidFill>
              </a:rPr>
              <a:t>membayar</a:t>
            </a:r>
            <a:r>
              <a:rPr lang="en-AU" sz="2700" dirty="0">
                <a:solidFill>
                  <a:schemeClr val="tx1">
                    <a:lumMod val="75000"/>
                    <a:lumOff val="25000"/>
                  </a:schemeClr>
                </a:solidFill>
              </a:rPr>
              <a:t> operator </a:t>
            </a:r>
            <a:r>
              <a:rPr lang="en-AU" sz="2700" dirty="0" err="1">
                <a:solidFill>
                  <a:schemeClr val="tx1">
                    <a:lumMod val="75000"/>
                    <a:lumOff val="25000"/>
                  </a:schemeClr>
                </a:solidFill>
              </a:rPr>
              <a:t>dan</a:t>
            </a:r>
            <a:r>
              <a:rPr lang="en-AU" sz="2700" dirty="0">
                <a:solidFill>
                  <a:schemeClr val="tx1">
                    <a:lumMod val="75000"/>
                    <a:lumOff val="25000"/>
                  </a:schemeClr>
                </a:solidFill>
              </a:rPr>
              <a:t> </a:t>
            </a:r>
            <a:r>
              <a:rPr lang="en-AU" sz="2700" dirty="0" err="1">
                <a:solidFill>
                  <a:schemeClr val="tx1">
                    <a:lumMod val="75000"/>
                    <a:lumOff val="25000"/>
                  </a:schemeClr>
                </a:solidFill>
              </a:rPr>
              <a:t>biaya</a:t>
            </a:r>
            <a:r>
              <a:rPr lang="en-AU" sz="2700" dirty="0">
                <a:solidFill>
                  <a:schemeClr val="tx1">
                    <a:lumMod val="75000"/>
                    <a:lumOff val="25000"/>
                  </a:schemeClr>
                </a:solidFill>
              </a:rPr>
              <a:t> </a:t>
            </a:r>
            <a:r>
              <a:rPr lang="en-AU" sz="2700" dirty="0" err="1">
                <a:solidFill>
                  <a:schemeClr val="tx1">
                    <a:lumMod val="75000"/>
                    <a:lumOff val="25000"/>
                  </a:schemeClr>
                </a:solidFill>
              </a:rPr>
              <a:t>operasional</a:t>
            </a:r>
            <a:r>
              <a:rPr lang="en-AU" sz="2700" dirty="0">
                <a:solidFill>
                  <a:schemeClr val="tx1">
                    <a:lumMod val="75000"/>
                    <a:lumOff val="25000"/>
                  </a:schemeClr>
                </a:solidFill>
              </a:rPr>
              <a:t> </a:t>
            </a:r>
            <a:r>
              <a:rPr lang="en-AU" sz="2700" dirty="0" err="1">
                <a:solidFill>
                  <a:schemeClr val="tx1">
                    <a:lumMod val="75000"/>
                    <a:lumOff val="25000"/>
                  </a:schemeClr>
                </a:solidFill>
              </a:rPr>
              <a:t>rutin</a:t>
            </a:r>
            <a:r>
              <a:rPr lang="en-AU" sz="2700" dirty="0">
                <a:solidFill>
                  <a:schemeClr val="tx1">
                    <a:lumMod val="75000"/>
                    <a:lumOff val="25000"/>
                  </a:schemeClr>
                </a:solidFill>
              </a:rPr>
              <a:t>? </a:t>
            </a:r>
          </a:p>
        </p:txBody>
      </p:sp>
      <p:sp>
        <p:nvSpPr>
          <p:cNvPr id="34" name="TextBox 33"/>
          <p:cNvSpPr txBox="1"/>
          <p:nvPr/>
        </p:nvSpPr>
        <p:spPr>
          <a:xfrm>
            <a:off x="238882" y="3611965"/>
            <a:ext cx="5160039" cy="1601119"/>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700" dirty="0" err="1">
                <a:solidFill>
                  <a:schemeClr val="tx1">
                    <a:lumMod val="75000"/>
                    <a:lumOff val="25000"/>
                  </a:schemeClr>
                </a:solidFill>
              </a:rPr>
              <a:t>Berapa</a:t>
            </a:r>
            <a:r>
              <a:rPr lang="en-AU" sz="2700" dirty="0">
                <a:solidFill>
                  <a:schemeClr val="tx1">
                    <a:lumMod val="75000"/>
                    <a:lumOff val="25000"/>
                  </a:schemeClr>
                </a:solidFill>
              </a:rPr>
              <a:t> </a:t>
            </a:r>
            <a:r>
              <a:rPr lang="en-AU" sz="2700" dirty="0" err="1">
                <a:solidFill>
                  <a:schemeClr val="tx1">
                    <a:lumMod val="75000"/>
                    <a:lumOff val="25000"/>
                  </a:schemeClr>
                </a:solidFill>
              </a:rPr>
              <a:t>banyak</a:t>
            </a:r>
            <a:r>
              <a:rPr lang="en-AU" sz="2700" dirty="0">
                <a:solidFill>
                  <a:schemeClr val="tx1">
                    <a:lumMod val="75000"/>
                    <a:lumOff val="25000"/>
                  </a:schemeClr>
                </a:solidFill>
              </a:rPr>
              <a:t> KSM yang </a:t>
            </a:r>
            <a:r>
              <a:rPr lang="en-AU" sz="2700" dirty="0" err="1">
                <a:solidFill>
                  <a:schemeClr val="tx1">
                    <a:lumMod val="75000"/>
                    <a:lumOff val="25000"/>
                  </a:schemeClr>
                </a:solidFill>
              </a:rPr>
              <a:t>akan</a:t>
            </a:r>
            <a:r>
              <a:rPr lang="en-AU" sz="2700" dirty="0">
                <a:solidFill>
                  <a:schemeClr val="tx1">
                    <a:lumMod val="75000"/>
                    <a:lumOff val="25000"/>
                  </a:schemeClr>
                </a:solidFill>
              </a:rPr>
              <a:t> </a:t>
            </a:r>
            <a:r>
              <a:rPr lang="en-AU" sz="2700" dirty="0" err="1">
                <a:solidFill>
                  <a:schemeClr val="tx1">
                    <a:lumMod val="75000"/>
                    <a:lumOff val="25000"/>
                  </a:schemeClr>
                </a:solidFill>
              </a:rPr>
              <a:t>mendapatkan</a:t>
            </a:r>
            <a:r>
              <a:rPr lang="en-AU" sz="2700" dirty="0">
                <a:solidFill>
                  <a:schemeClr val="tx1">
                    <a:lumMod val="75000"/>
                    <a:lumOff val="25000"/>
                  </a:schemeClr>
                </a:solidFill>
              </a:rPr>
              <a:t> </a:t>
            </a:r>
            <a:r>
              <a:rPr lang="en-AU" sz="2700" dirty="0" err="1">
                <a:solidFill>
                  <a:schemeClr val="tx1">
                    <a:lumMod val="75000"/>
                    <a:lumOff val="25000"/>
                  </a:schemeClr>
                </a:solidFill>
              </a:rPr>
              <a:t>manfaat</a:t>
            </a:r>
            <a:r>
              <a:rPr lang="en-AU" sz="2700" dirty="0">
                <a:solidFill>
                  <a:schemeClr val="tx1">
                    <a:lumMod val="75000"/>
                    <a:lumOff val="25000"/>
                  </a:schemeClr>
                </a:solidFill>
              </a:rPr>
              <a:t> </a:t>
            </a:r>
            <a:r>
              <a:rPr lang="en-AU" sz="2700" dirty="0" err="1">
                <a:solidFill>
                  <a:schemeClr val="tx1">
                    <a:lumMod val="75000"/>
                    <a:lumOff val="25000"/>
                  </a:schemeClr>
                </a:solidFill>
              </a:rPr>
              <a:t>dari</a:t>
            </a:r>
            <a:r>
              <a:rPr lang="en-AU" sz="2700" dirty="0">
                <a:solidFill>
                  <a:schemeClr val="tx1">
                    <a:lumMod val="75000"/>
                    <a:lumOff val="25000"/>
                  </a:schemeClr>
                </a:solidFill>
              </a:rPr>
              <a:t> </a:t>
            </a:r>
            <a:r>
              <a:rPr lang="en-AU" sz="2700" dirty="0" err="1">
                <a:solidFill>
                  <a:schemeClr val="tx1">
                    <a:lumMod val="75000"/>
                    <a:lumOff val="25000"/>
                  </a:schemeClr>
                </a:solidFill>
              </a:rPr>
              <a:t>penambahan</a:t>
            </a:r>
            <a:r>
              <a:rPr lang="en-AU" sz="2700" dirty="0">
                <a:solidFill>
                  <a:schemeClr val="tx1">
                    <a:lumMod val="75000"/>
                    <a:lumOff val="25000"/>
                  </a:schemeClr>
                </a:solidFill>
              </a:rPr>
              <a:t> </a:t>
            </a:r>
            <a:r>
              <a:rPr lang="en-AU" sz="2700" dirty="0" err="1">
                <a:solidFill>
                  <a:schemeClr val="tx1">
                    <a:lumMod val="75000"/>
                    <a:lumOff val="25000"/>
                  </a:schemeClr>
                </a:solidFill>
              </a:rPr>
              <a:t>sambungan</a:t>
            </a:r>
            <a:r>
              <a:rPr lang="en-AU" sz="2700" dirty="0">
                <a:solidFill>
                  <a:schemeClr val="tx1">
                    <a:lumMod val="75000"/>
                    <a:lumOff val="25000"/>
                  </a:schemeClr>
                </a:solidFill>
              </a:rPr>
              <a:t> </a:t>
            </a:r>
            <a:r>
              <a:rPr lang="en-AU" sz="2700" dirty="0" err="1">
                <a:solidFill>
                  <a:schemeClr val="tx1">
                    <a:lumMod val="75000"/>
                    <a:lumOff val="25000"/>
                  </a:schemeClr>
                </a:solidFill>
              </a:rPr>
              <a:t>rumah</a:t>
            </a:r>
            <a:r>
              <a:rPr lang="en-AU" sz="2700" dirty="0">
                <a:solidFill>
                  <a:schemeClr val="tx1">
                    <a:lumMod val="75000"/>
                    <a:lumOff val="25000"/>
                  </a:schemeClr>
                </a:solidFill>
              </a:rPr>
              <a:t>, retrofit </a:t>
            </a:r>
            <a:r>
              <a:rPr lang="en-AU" sz="2700" dirty="0" err="1">
                <a:solidFill>
                  <a:schemeClr val="tx1">
                    <a:lumMod val="75000"/>
                    <a:lumOff val="25000"/>
                  </a:schemeClr>
                </a:solidFill>
              </a:rPr>
              <a:t>sistem</a:t>
            </a:r>
            <a:r>
              <a:rPr lang="en-AU" sz="2700" dirty="0">
                <a:solidFill>
                  <a:schemeClr val="tx1">
                    <a:lumMod val="75000"/>
                    <a:lumOff val="25000"/>
                  </a:schemeClr>
                </a:solidFill>
              </a:rPr>
              <a:t> </a:t>
            </a:r>
            <a:r>
              <a:rPr lang="en-AU" sz="2700" dirty="0" err="1">
                <a:solidFill>
                  <a:schemeClr val="tx1">
                    <a:lumMod val="75000"/>
                    <a:lumOff val="25000"/>
                  </a:schemeClr>
                </a:solidFill>
              </a:rPr>
              <a:t>komunal</a:t>
            </a:r>
            <a:r>
              <a:rPr lang="en-AU" sz="2700" dirty="0">
                <a:solidFill>
                  <a:schemeClr val="tx1">
                    <a:lumMod val="75000"/>
                    <a:lumOff val="25000"/>
                  </a:schemeClr>
                </a:solidFill>
              </a:rPr>
              <a:t>, </a:t>
            </a:r>
            <a:r>
              <a:rPr lang="en-AU" sz="2700" dirty="0" err="1">
                <a:solidFill>
                  <a:schemeClr val="tx1">
                    <a:lumMod val="75000"/>
                    <a:lumOff val="25000"/>
                  </a:schemeClr>
                </a:solidFill>
              </a:rPr>
              <a:t>dll</a:t>
            </a:r>
            <a:r>
              <a:rPr lang="en-AU" sz="2700" dirty="0">
                <a:solidFill>
                  <a:schemeClr val="tx1">
                    <a:lumMod val="75000"/>
                    <a:lumOff val="25000"/>
                  </a:schemeClr>
                </a:solidFill>
              </a:rPr>
              <a:t>? </a:t>
            </a:r>
          </a:p>
        </p:txBody>
      </p:sp>
      <p:sp>
        <p:nvSpPr>
          <p:cNvPr id="36" name="TextBox 35"/>
          <p:cNvSpPr txBox="1"/>
          <p:nvPr/>
        </p:nvSpPr>
        <p:spPr>
          <a:xfrm>
            <a:off x="238882" y="5687554"/>
            <a:ext cx="5160039" cy="1227170"/>
          </a:xfrm>
          <a:prstGeom prst="rect">
            <a:avLst/>
          </a:prstGeom>
          <a:noFill/>
        </p:spPr>
        <p:txBody>
          <a:bodyPr wrap="square" lIns="104306" tIns="52153" rIns="104306" bIns="52153" rtlCol="0">
            <a:spAutoFit/>
          </a:bodyPr>
          <a:lstStyle/>
          <a:p>
            <a:pPr defTabSz="1571828">
              <a:lnSpc>
                <a:spcPct val="90000"/>
              </a:lnSpc>
              <a:spcBef>
                <a:spcPct val="0"/>
              </a:spcBef>
              <a:spcAft>
                <a:spcPct val="35000"/>
              </a:spcAft>
            </a:pPr>
            <a:r>
              <a:rPr lang="en-AU" sz="2700" dirty="0" err="1">
                <a:solidFill>
                  <a:schemeClr val="tx1">
                    <a:lumMod val="75000"/>
                    <a:lumOff val="25000"/>
                  </a:schemeClr>
                </a:solidFill>
              </a:rPr>
              <a:t>Berapa</a:t>
            </a:r>
            <a:r>
              <a:rPr lang="en-AU" sz="2700" dirty="0">
                <a:solidFill>
                  <a:schemeClr val="tx1">
                    <a:lumMod val="75000"/>
                    <a:lumOff val="25000"/>
                  </a:schemeClr>
                </a:solidFill>
              </a:rPr>
              <a:t> </a:t>
            </a:r>
            <a:r>
              <a:rPr lang="en-AU" sz="2700" dirty="0" err="1">
                <a:solidFill>
                  <a:schemeClr val="tx1">
                    <a:lumMod val="75000"/>
                    <a:lumOff val="25000"/>
                  </a:schemeClr>
                </a:solidFill>
              </a:rPr>
              <a:t>banyak</a:t>
            </a:r>
            <a:r>
              <a:rPr lang="en-AU" sz="2700" dirty="0">
                <a:solidFill>
                  <a:schemeClr val="tx1">
                    <a:lumMod val="75000"/>
                    <a:lumOff val="25000"/>
                  </a:schemeClr>
                </a:solidFill>
              </a:rPr>
              <a:t> KSM yang </a:t>
            </a:r>
            <a:r>
              <a:rPr lang="en-AU" sz="2700" dirty="0" err="1">
                <a:solidFill>
                  <a:schemeClr val="tx1">
                    <a:lumMod val="75000"/>
                    <a:lumOff val="25000"/>
                  </a:schemeClr>
                </a:solidFill>
              </a:rPr>
              <a:t>antusias</a:t>
            </a:r>
            <a:r>
              <a:rPr lang="en-AU" sz="2700" dirty="0">
                <a:solidFill>
                  <a:schemeClr val="tx1">
                    <a:lumMod val="75000"/>
                    <a:lumOff val="25000"/>
                  </a:schemeClr>
                </a:solidFill>
              </a:rPr>
              <a:t> </a:t>
            </a:r>
            <a:r>
              <a:rPr lang="en-AU" sz="2700" dirty="0" err="1">
                <a:solidFill>
                  <a:schemeClr val="tx1">
                    <a:lumMod val="75000"/>
                    <a:lumOff val="25000"/>
                  </a:schemeClr>
                </a:solidFill>
              </a:rPr>
              <a:t>dan</a:t>
            </a:r>
            <a:r>
              <a:rPr lang="en-AU" sz="2700" dirty="0">
                <a:solidFill>
                  <a:schemeClr val="tx1">
                    <a:lumMod val="75000"/>
                    <a:lumOff val="25000"/>
                  </a:schemeClr>
                </a:solidFill>
              </a:rPr>
              <a:t> </a:t>
            </a:r>
            <a:r>
              <a:rPr lang="en-AU" sz="2700" dirty="0" err="1">
                <a:solidFill>
                  <a:schemeClr val="tx1">
                    <a:lumMod val="75000"/>
                    <a:lumOff val="25000"/>
                  </a:schemeClr>
                </a:solidFill>
              </a:rPr>
              <a:t>mencari</a:t>
            </a:r>
            <a:r>
              <a:rPr lang="en-AU" sz="2700" dirty="0">
                <a:solidFill>
                  <a:schemeClr val="tx1">
                    <a:lumMod val="75000"/>
                    <a:lumOff val="25000"/>
                  </a:schemeClr>
                </a:solidFill>
              </a:rPr>
              <a:t> </a:t>
            </a:r>
            <a:r>
              <a:rPr lang="en-AU" sz="2700" dirty="0" err="1">
                <a:solidFill>
                  <a:schemeClr val="tx1">
                    <a:lumMod val="75000"/>
                    <a:lumOff val="25000"/>
                  </a:schemeClr>
                </a:solidFill>
              </a:rPr>
              <a:t>metode</a:t>
            </a:r>
            <a:r>
              <a:rPr lang="en-AU" sz="2700" dirty="0">
                <a:solidFill>
                  <a:schemeClr val="tx1">
                    <a:lumMod val="75000"/>
                    <a:lumOff val="25000"/>
                  </a:schemeClr>
                </a:solidFill>
              </a:rPr>
              <a:t> lain </a:t>
            </a:r>
            <a:r>
              <a:rPr lang="en-AU" sz="2700" dirty="0" err="1">
                <a:solidFill>
                  <a:schemeClr val="tx1">
                    <a:lumMod val="75000"/>
                    <a:lumOff val="25000"/>
                  </a:schemeClr>
                </a:solidFill>
              </a:rPr>
              <a:t>untuk</a:t>
            </a:r>
            <a:r>
              <a:rPr lang="en-AU" sz="2700" dirty="0">
                <a:solidFill>
                  <a:schemeClr val="tx1">
                    <a:lumMod val="75000"/>
                    <a:lumOff val="25000"/>
                  </a:schemeClr>
                </a:solidFill>
              </a:rPr>
              <a:t> ‘</a:t>
            </a:r>
            <a:r>
              <a:rPr lang="en-AU" sz="2700" dirty="0" err="1">
                <a:solidFill>
                  <a:schemeClr val="tx1">
                    <a:lumMod val="75000"/>
                    <a:lumOff val="25000"/>
                  </a:schemeClr>
                </a:solidFill>
              </a:rPr>
              <a:t>menumbuhkan</a:t>
            </a:r>
            <a:r>
              <a:rPr lang="en-AU" sz="2700" dirty="0">
                <a:solidFill>
                  <a:schemeClr val="tx1">
                    <a:lumMod val="75000"/>
                    <a:lumOff val="25000"/>
                  </a:schemeClr>
                </a:solidFill>
              </a:rPr>
              <a:t>’ </a:t>
            </a:r>
            <a:r>
              <a:rPr lang="en-AU" sz="2700" dirty="0" err="1">
                <a:solidFill>
                  <a:schemeClr val="tx1">
                    <a:lumMod val="75000"/>
                    <a:lumOff val="25000"/>
                  </a:schemeClr>
                </a:solidFill>
              </a:rPr>
              <a:t>layanan</a:t>
            </a:r>
            <a:r>
              <a:rPr lang="en-AU" sz="2700" dirty="0">
                <a:solidFill>
                  <a:schemeClr val="tx1">
                    <a:lumMod val="75000"/>
                    <a:lumOff val="25000"/>
                  </a:schemeClr>
                </a:solidFill>
              </a:rPr>
              <a:t> </a:t>
            </a:r>
            <a:r>
              <a:rPr lang="en-AU" sz="2700" dirty="0" err="1">
                <a:solidFill>
                  <a:schemeClr val="tx1">
                    <a:lumMod val="75000"/>
                    <a:lumOff val="25000"/>
                  </a:schemeClr>
                </a:solidFill>
              </a:rPr>
              <a:t>mereka</a:t>
            </a:r>
            <a:r>
              <a:rPr lang="en-AU" sz="2700" dirty="0">
                <a:solidFill>
                  <a:schemeClr val="tx1">
                    <a:lumMod val="75000"/>
                    <a:lumOff val="25000"/>
                  </a:schemeClr>
                </a:solidFill>
              </a:rPr>
              <a:t>?</a:t>
            </a:r>
          </a:p>
        </p:txBody>
      </p:sp>
    </p:spTree>
    <p:extLst>
      <p:ext uri="{BB962C8B-B14F-4D97-AF65-F5344CB8AC3E}">
        <p14:creationId xmlns:p14="http://schemas.microsoft.com/office/powerpoint/2010/main" val="17216200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526970"/>
            <a:ext cx="10022312" cy="2634386"/>
          </a:xfrm>
        </p:spPr>
        <p:txBody>
          <a:bodyPr>
            <a:noAutofit/>
          </a:bodyPr>
          <a:lstStyle/>
          <a:p>
            <a:r>
              <a:rPr lang="en-US" sz="6400" dirty="0"/>
              <a:t>3. SIAPA YANG HARUS MENJALANKAN TATA KELOLA? DAN BAGAIMANA? </a:t>
            </a:r>
          </a:p>
        </p:txBody>
      </p:sp>
      <p:sp>
        <p:nvSpPr>
          <p:cNvPr id="3" name="Content Placeholder 2"/>
          <p:cNvSpPr txBox="1">
            <a:spLocks/>
          </p:cNvSpPr>
          <p:nvPr/>
        </p:nvSpPr>
        <p:spPr>
          <a:xfrm>
            <a:off x="453938" y="3402568"/>
            <a:ext cx="9704793" cy="3505253"/>
          </a:xfrm>
          <a:prstGeom prst="rect">
            <a:avLst/>
          </a:prstGeom>
          <a:solidFill>
            <a:schemeClr val="lt1">
              <a:alpha val="82000"/>
            </a:schemeClr>
          </a:solidFill>
        </p:spPr>
        <p:txBody>
          <a:bodyPr lIns="104306" tIns="52153" rIns="104306" bIns="52153" anchor="ctr" anchorCtr="0">
            <a:noAutofit/>
          </a:bodyPr>
          <a:lstStyle>
            <a:lvl1pPr marL="0" indent="0" algn="l" defTabSz="457200" rtl="0" eaLnBrk="1" latinLnBrk="0" hangingPunct="1">
              <a:spcBef>
                <a:spcPct val="20000"/>
              </a:spcBef>
              <a:buFont typeface="Arial"/>
              <a:buNone/>
              <a:defRPr sz="2800" kern="1200">
                <a:solidFill>
                  <a:schemeClr val="tx1">
                    <a:lumMod val="75000"/>
                    <a:lumOff val="25000"/>
                  </a:schemeClr>
                </a:solidFill>
                <a:latin typeface="+mn-lt"/>
                <a:ea typeface="+mn-ea"/>
                <a:cs typeface="Helvetica"/>
              </a:defRPr>
            </a:lvl1pPr>
            <a:lvl2pPr marL="742950" indent="-285750" algn="l" defTabSz="457200" rtl="0" eaLnBrk="1" latinLnBrk="0" hangingPunct="1">
              <a:spcBef>
                <a:spcPct val="20000"/>
              </a:spcBef>
              <a:buFont typeface="Arial"/>
              <a:buChar char="–"/>
              <a:defRPr sz="1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5500" dirty="0" err="1"/>
              <a:t>Pendorong</a:t>
            </a:r>
            <a:r>
              <a:rPr lang="en-AU" sz="5500" dirty="0"/>
              <a:t> </a:t>
            </a:r>
            <a:r>
              <a:rPr lang="en-AU" sz="5500" dirty="0" err="1"/>
              <a:t>untuk</a:t>
            </a:r>
            <a:r>
              <a:rPr lang="en-AU" sz="5500" dirty="0"/>
              <a:t> </a:t>
            </a:r>
            <a:r>
              <a:rPr lang="en-AU" sz="5500" dirty="0" err="1"/>
              <a:t>meningkatkan</a:t>
            </a:r>
            <a:r>
              <a:rPr lang="en-AU" sz="5500" dirty="0"/>
              <a:t> </a:t>
            </a:r>
            <a:r>
              <a:rPr lang="en-AU" sz="5500" dirty="0" err="1"/>
              <a:t>peran</a:t>
            </a:r>
            <a:r>
              <a:rPr lang="en-AU" sz="5500" dirty="0"/>
              <a:t> </a:t>
            </a:r>
            <a:r>
              <a:rPr lang="en-AU" sz="5500" dirty="0" err="1"/>
              <a:t>Pemerintah</a:t>
            </a:r>
            <a:r>
              <a:rPr lang="en-AU" sz="5500" dirty="0"/>
              <a:t> Daerah</a:t>
            </a:r>
          </a:p>
        </p:txBody>
      </p:sp>
    </p:spTree>
    <p:extLst>
      <p:ext uri="{BB962C8B-B14F-4D97-AF65-F5344CB8AC3E}">
        <p14:creationId xmlns:p14="http://schemas.microsoft.com/office/powerpoint/2010/main" val="2512531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19042" y="172251"/>
            <a:ext cx="10022312" cy="1704063"/>
          </a:xfrm>
          <a:prstGeom prst="rect">
            <a:avLst/>
          </a:prstGeom>
        </p:spPr>
        <p:txBody>
          <a:bodyPr vert="horz" lIns="104306" tIns="52153" rIns="104306" bIns="52153" rtlCol="0" anchor="ctr">
            <a:norm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nSpc>
                <a:spcPct val="130000"/>
              </a:lnSpc>
              <a:spcBef>
                <a:spcPts val="228"/>
              </a:spcBef>
              <a:spcAft>
                <a:spcPts val="228"/>
              </a:spcAft>
            </a:pPr>
            <a:r>
              <a:rPr lang="en-AU" dirty="0" smtClean="0">
                <a:solidFill>
                  <a:schemeClr val="tx1">
                    <a:lumMod val="65000"/>
                    <a:lumOff val="35000"/>
                  </a:schemeClr>
                </a:solidFill>
              </a:rPr>
              <a:t>Ada </a:t>
            </a:r>
            <a:r>
              <a:rPr lang="en-AU" dirty="0" err="1" smtClean="0">
                <a:solidFill>
                  <a:schemeClr val="tx1">
                    <a:lumMod val="65000"/>
                    <a:lumOff val="35000"/>
                  </a:schemeClr>
                </a:solidFill>
              </a:rPr>
              <a:t>berbagai</a:t>
            </a:r>
            <a:r>
              <a:rPr lang="en-AU" dirty="0" smtClean="0">
                <a:solidFill>
                  <a:schemeClr val="tx1">
                    <a:lumMod val="65000"/>
                    <a:lumOff val="35000"/>
                  </a:schemeClr>
                </a:solidFill>
              </a:rPr>
              <a:t> </a:t>
            </a:r>
            <a:r>
              <a:rPr lang="en-AU" dirty="0" err="1" smtClean="0">
                <a:solidFill>
                  <a:schemeClr val="tx1">
                    <a:lumMod val="65000"/>
                    <a:lumOff val="35000"/>
                  </a:schemeClr>
                </a:solidFill>
              </a:rPr>
              <a:t>alasan</a:t>
            </a:r>
            <a:r>
              <a:rPr lang="en-AU" dirty="0" smtClean="0">
                <a:solidFill>
                  <a:schemeClr val="tx1">
                    <a:lumMod val="65000"/>
                    <a:lumOff val="35000"/>
                  </a:schemeClr>
                </a:solidFill>
              </a:rPr>
              <a:t> </a:t>
            </a:r>
            <a:r>
              <a:rPr lang="en-AU" dirty="0" err="1" smtClean="0">
                <a:solidFill>
                  <a:schemeClr val="tx1">
                    <a:lumMod val="65000"/>
                    <a:lumOff val="35000"/>
                  </a:schemeClr>
                </a:solidFill>
              </a:rPr>
              <a:t>untuk</a:t>
            </a:r>
            <a:r>
              <a:rPr lang="en-AU" dirty="0" smtClean="0">
                <a:solidFill>
                  <a:schemeClr val="tx1">
                    <a:lumMod val="65000"/>
                    <a:lumOff val="35000"/>
                  </a:schemeClr>
                </a:solidFill>
              </a:rPr>
              <a:t> </a:t>
            </a:r>
            <a:r>
              <a:rPr lang="en-AU" dirty="0" err="1" smtClean="0">
                <a:solidFill>
                  <a:schemeClr val="tx1">
                    <a:lumMod val="65000"/>
                    <a:lumOff val="35000"/>
                  </a:schemeClr>
                </a:solidFill>
              </a:rPr>
              <a:t>meningkatkan</a:t>
            </a:r>
            <a:r>
              <a:rPr lang="en-AU" dirty="0" smtClean="0">
                <a:solidFill>
                  <a:schemeClr val="tx1">
                    <a:lumMod val="65000"/>
                    <a:lumOff val="35000"/>
                  </a:schemeClr>
                </a:solidFill>
              </a:rPr>
              <a:t> </a:t>
            </a:r>
            <a:r>
              <a:rPr lang="en-AU" dirty="0" err="1" smtClean="0">
                <a:solidFill>
                  <a:schemeClr val="tx1">
                    <a:lumMod val="65000"/>
                    <a:lumOff val="35000"/>
                  </a:schemeClr>
                </a:solidFill>
              </a:rPr>
              <a:t>partisipasi</a:t>
            </a:r>
            <a:r>
              <a:rPr lang="en-AU" dirty="0" smtClean="0">
                <a:solidFill>
                  <a:schemeClr val="tx1">
                    <a:lumMod val="65000"/>
                    <a:lumOff val="35000"/>
                  </a:schemeClr>
                </a:solidFill>
              </a:rPr>
              <a:t> </a:t>
            </a:r>
            <a:r>
              <a:rPr lang="en-AU" dirty="0" err="1" smtClean="0">
                <a:solidFill>
                  <a:schemeClr val="tx1">
                    <a:lumMod val="65000"/>
                    <a:lumOff val="35000"/>
                  </a:schemeClr>
                </a:solidFill>
              </a:rPr>
              <a:t>pemerintah</a:t>
            </a:r>
            <a:r>
              <a:rPr lang="en-AU" dirty="0" smtClean="0">
                <a:solidFill>
                  <a:schemeClr val="tx1">
                    <a:lumMod val="65000"/>
                    <a:lumOff val="35000"/>
                  </a:schemeClr>
                </a:solidFill>
              </a:rPr>
              <a:t> </a:t>
            </a:r>
            <a:r>
              <a:rPr lang="en-AU" dirty="0" err="1" smtClean="0">
                <a:solidFill>
                  <a:schemeClr val="tx1">
                    <a:lumMod val="65000"/>
                    <a:lumOff val="35000"/>
                  </a:schemeClr>
                </a:solidFill>
              </a:rPr>
              <a:t>daerah</a:t>
            </a:r>
            <a:r>
              <a:rPr lang="en-AU" dirty="0" smtClean="0">
                <a:solidFill>
                  <a:schemeClr val="tx1">
                    <a:lumMod val="65000"/>
                    <a:lumOff val="35000"/>
                  </a:schemeClr>
                </a:solidFill>
              </a:rPr>
              <a:t> di Indonesia:</a:t>
            </a:r>
            <a:endParaRPr lang="en-AU" sz="2700" dirty="0">
              <a:solidFill>
                <a:schemeClr val="tx1">
                  <a:lumMod val="65000"/>
                  <a:lumOff val="35000"/>
                </a:schemeClr>
              </a:solidFill>
            </a:endParaRPr>
          </a:p>
        </p:txBody>
      </p:sp>
      <p:sp>
        <p:nvSpPr>
          <p:cNvPr id="24" name="Text Placeholder 2"/>
          <p:cNvSpPr>
            <a:spLocks noGrp="1"/>
          </p:cNvSpPr>
          <p:nvPr>
            <p:ph type="body" sz="quarter" idx="10"/>
          </p:nvPr>
        </p:nvSpPr>
        <p:spPr>
          <a:xfrm>
            <a:off x="319043" y="2380396"/>
            <a:ext cx="10374358" cy="4172699"/>
          </a:xfrm>
        </p:spPr>
        <p:txBody>
          <a:bodyPr/>
          <a:lstStyle/>
          <a:p>
            <a:pPr marL="521528" indent="-521528">
              <a:buFont typeface="Arial"/>
              <a:buChar char="•"/>
            </a:pPr>
            <a:r>
              <a:rPr lang="en-AU" dirty="0" err="1" smtClean="0"/>
              <a:t>Tanggung</a:t>
            </a:r>
            <a:r>
              <a:rPr lang="en-AU" dirty="0" smtClean="0"/>
              <a:t> </a:t>
            </a:r>
            <a:r>
              <a:rPr lang="en-AU" dirty="0" err="1" smtClean="0"/>
              <a:t>jawab</a:t>
            </a:r>
            <a:r>
              <a:rPr lang="en-AU" dirty="0" smtClean="0"/>
              <a:t> </a:t>
            </a:r>
            <a:r>
              <a:rPr lang="en-AU" dirty="0" err="1" smtClean="0"/>
              <a:t>hukum</a:t>
            </a:r>
            <a:r>
              <a:rPr lang="en-AU" dirty="0" smtClean="0"/>
              <a:t> </a:t>
            </a:r>
          </a:p>
          <a:p>
            <a:pPr marL="521528" indent="-521528">
              <a:buFont typeface="Arial"/>
              <a:buChar char="•"/>
            </a:pPr>
            <a:r>
              <a:rPr lang="en-AU" dirty="0" err="1" smtClean="0"/>
              <a:t>Tekanan</a:t>
            </a:r>
            <a:r>
              <a:rPr lang="en-AU" dirty="0" smtClean="0"/>
              <a:t> </a:t>
            </a:r>
            <a:r>
              <a:rPr lang="en-AU" dirty="0" err="1" smtClean="0"/>
              <a:t>kelembagaan</a:t>
            </a:r>
            <a:endParaRPr lang="en-AU" dirty="0" smtClean="0"/>
          </a:p>
          <a:p>
            <a:pPr marL="521528" indent="-521528">
              <a:buFont typeface="Arial"/>
              <a:buChar char="•"/>
            </a:pPr>
            <a:r>
              <a:rPr lang="en-AU" dirty="0" err="1" smtClean="0"/>
              <a:t>Pertimbangan</a:t>
            </a:r>
            <a:r>
              <a:rPr lang="en-AU" dirty="0" smtClean="0"/>
              <a:t> </a:t>
            </a:r>
            <a:r>
              <a:rPr lang="en-AU" dirty="0" err="1" smtClean="0"/>
              <a:t>keadilan</a:t>
            </a:r>
            <a:endParaRPr lang="en-AU" dirty="0" smtClean="0"/>
          </a:p>
          <a:p>
            <a:pPr marL="521528" indent="-521528">
              <a:buFont typeface="Arial"/>
              <a:buChar char="•"/>
            </a:pPr>
            <a:r>
              <a:rPr lang="en-AU" dirty="0" err="1" smtClean="0"/>
              <a:t>Bahaya</a:t>
            </a:r>
            <a:r>
              <a:rPr lang="en-AU" dirty="0" smtClean="0"/>
              <a:t> </a:t>
            </a:r>
            <a:r>
              <a:rPr lang="en-AU" dirty="0" err="1" smtClean="0"/>
              <a:t>efluen</a:t>
            </a:r>
            <a:r>
              <a:rPr lang="en-AU" dirty="0" smtClean="0"/>
              <a:t> yang </a:t>
            </a:r>
            <a:r>
              <a:rPr lang="en-AU" dirty="0" err="1" smtClean="0"/>
              <a:t>selalu</a:t>
            </a:r>
            <a:r>
              <a:rPr lang="en-AU" dirty="0" smtClean="0"/>
              <a:t> </a:t>
            </a:r>
            <a:r>
              <a:rPr lang="en-AU" dirty="0" err="1" smtClean="0"/>
              <a:t>ada</a:t>
            </a:r>
            <a:r>
              <a:rPr lang="en-AU" dirty="0" smtClean="0"/>
              <a:t> </a:t>
            </a:r>
            <a:r>
              <a:rPr lang="en-AU" dirty="0" err="1" smtClean="0"/>
              <a:t>selama</a:t>
            </a:r>
            <a:r>
              <a:rPr lang="en-AU" dirty="0" smtClean="0"/>
              <a:t> </a:t>
            </a:r>
            <a:r>
              <a:rPr lang="en-AU" dirty="0" err="1" smtClean="0"/>
              <a:t>pengoperasian</a:t>
            </a:r>
            <a:endParaRPr lang="en-AU" dirty="0" smtClean="0"/>
          </a:p>
          <a:p>
            <a:pPr marL="521528" indent="-521528">
              <a:buFont typeface="Arial"/>
              <a:buChar char="•"/>
            </a:pPr>
            <a:r>
              <a:rPr lang="en-AU" dirty="0" err="1" smtClean="0"/>
              <a:t>Alasan</a:t>
            </a:r>
            <a:r>
              <a:rPr lang="en-AU" dirty="0" smtClean="0"/>
              <a:t> </a:t>
            </a:r>
            <a:r>
              <a:rPr lang="en-AU" dirty="0" err="1" smtClean="0"/>
              <a:t>kemampuan</a:t>
            </a:r>
            <a:r>
              <a:rPr lang="en-AU" dirty="0" smtClean="0"/>
              <a:t> KSM</a:t>
            </a:r>
          </a:p>
          <a:p>
            <a:pPr marL="521528" indent="-521528">
              <a:buFont typeface="Arial"/>
              <a:buChar char="•"/>
            </a:pPr>
            <a:r>
              <a:rPr lang="en-AU" dirty="0" err="1" smtClean="0"/>
              <a:t>Alasan</a:t>
            </a:r>
            <a:r>
              <a:rPr lang="en-AU" dirty="0" smtClean="0"/>
              <a:t> </a:t>
            </a:r>
            <a:r>
              <a:rPr lang="en-AU" dirty="0" err="1" smtClean="0"/>
              <a:t>efisiensi</a:t>
            </a:r>
            <a:endParaRPr lang="en-AU" dirty="0" smtClean="0"/>
          </a:p>
          <a:p>
            <a:pPr marL="521528" indent="-521528">
              <a:buFont typeface="Arial"/>
              <a:buChar char="•"/>
            </a:pPr>
            <a:r>
              <a:rPr lang="en-AU" dirty="0" err="1" smtClean="0"/>
              <a:t>Berubahnuya</a:t>
            </a:r>
            <a:r>
              <a:rPr lang="en-AU" dirty="0" smtClean="0"/>
              <a:t> </a:t>
            </a:r>
            <a:r>
              <a:rPr lang="en-AU" dirty="0" err="1"/>
              <a:t>j</a:t>
            </a:r>
            <a:r>
              <a:rPr lang="en-AU" dirty="0" err="1" smtClean="0"/>
              <a:t>ustifikasi</a:t>
            </a:r>
            <a:r>
              <a:rPr lang="en-AU" dirty="0" smtClean="0"/>
              <a:t> </a:t>
            </a:r>
            <a:r>
              <a:rPr lang="en-AU" dirty="0" err="1" smtClean="0"/>
              <a:t>pemberdayaan</a:t>
            </a:r>
            <a:r>
              <a:rPr lang="en-AU" dirty="0" smtClean="0"/>
              <a:t> </a:t>
            </a:r>
            <a:r>
              <a:rPr lang="en-AU" dirty="0" err="1" smtClean="0"/>
              <a:t>masyarakat</a:t>
            </a:r>
            <a:endParaRPr lang="en-AU" dirty="0" smtClean="0"/>
          </a:p>
        </p:txBody>
      </p:sp>
    </p:spTree>
    <p:extLst>
      <p:ext uri="{BB962C8B-B14F-4D97-AF65-F5344CB8AC3E}">
        <p14:creationId xmlns:p14="http://schemas.microsoft.com/office/powerpoint/2010/main" val="805412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400" dirty="0" err="1"/>
              <a:t>Alasan</a:t>
            </a:r>
            <a:r>
              <a:rPr lang="en-AU" sz="6400" dirty="0"/>
              <a:t> </a:t>
            </a:r>
            <a:r>
              <a:rPr lang="en-AU" sz="6400" dirty="0" err="1"/>
              <a:t>hukum</a:t>
            </a:r>
            <a:r>
              <a:rPr lang="en-AU" sz="6400" dirty="0"/>
              <a:t> </a:t>
            </a:r>
            <a:r>
              <a:rPr lang="en-AU" sz="6400" dirty="0" err="1"/>
              <a:t>untuk</a:t>
            </a:r>
            <a:r>
              <a:rPr lang="en-AU" sz="6400" dirty="0"/>
              <a:t> </a:t>
            </a:r>
            <a:r>
              <a:rPr lang="en-AU" sz="6400" dirty="0" err="1"/>
              <a:t>meningkatkan</a:t>
            </a:r>
            <a:r>
              <a:rPr lang="en-AU" sz="6400" dirty="0"/>
              <a:t> </a:t>
            </a:r>
            <a:r>
              <a:rPr lang="en-AU" sz="6400" dirty="0" err="1"/>
              <a:t>peran</a:t>
            </a:r>
            <a:r>
              <a:rPr lang="en-AU" sz="6400" dirty="0"/>
              <a:t> </a:t>
            </a:r>
            <a:r>
              <a:rPr lang="en-AU" sz="6400" dirty="0" err="1"/>
              <a:t>Pemda</a:t>
            </a:r>
            <a:endParaRPr lang="en-AU" sz="6400" dirty="0"/>
          </a:p>
        </p:txBody>
      </p:sp>
    </p:spTree>
    <p:extLst>
      <p:ext uri="{BB962C8B-B14F-4D97-AF65-F5344CB8AC3E}">
        <p14:creationId xmlns:p14="http://schemas.microsoft.com/office/powerpoint/2010/main" val="225587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172250"/>
            <a:ext cx="5743022" cy="1865929"/>
          </a:xfrm>
        </p:spPr>
        <p:txBody>
          <a:bodyPr>
            <a:normAutofit/>
          </a:bodyPr>
          <a:lstStyle/>
          <a:p>
            <a:pPr>
              <a:lnSpc>
                <a:spcPct val="110000"/>
              </a:lnSpc>
              <a:spcBef>
                <a:spcPts val="456"/>
              </a:spcBef>
              <a:spcAft>
                <a:spcPts val="913"/>
              </a:spcAft>
            </a:pPr>
            <a:r>
              <a:rPr lang="en-AU" dirty="0" err="1" smtClean="0"/>
              <a:t>Sebelum</a:t>
            </a:r>
            <a:r>
              <a:rPr lang="en-AU" dirty="0" smtClean="0"/>
              <a:t> </a:t>
            </a:r>
            <a:r>
              <a:rPr lang="en-AU" dirty="0" err="1" smtClean="0"/>
              <a:t>tahun</a:t>
            </a:r>
            <a:r>
              <a:rPr lang="en-AU" dirty="0" smtClean="0"/>
              <a:t> 2003, </a:t>
            </a:r>
            <a:r>
              <a:rPr lang="en-AU" dirty="0" err="1" smtClean="0"/>
              <a:t>Pemerintah</a:t>
            </a:r>
            <a:r>
              <a:rPr lang="en-AU" dirty="0" smtClean="0"/>
              <a:t> Daerah yang </a:t>
            </a:r>
            <a:r>
              <a:rPr lang="en-AU" dirty="0" err="1" smtClean="0"/>
              <a:t>bertanggung</a:t>
            </a:r>
            <a:r>
              <a:rPr lang="en-AU" dirty="0" smtClean="0"/>
              <a:t> </a:t>
            </a:r>
            <a:r>
              <a:rPr lang="en-AU" dirty="0" err="1" smtClean="0"/>
              <a:t>jawab</a:t>
            </a:r>
            <a:r>
              <a:rPr lang="en-AU" dirty="0" smtClean="0"/>
              <a:t>. </a:t>
            </a:r>
            <a:br>
              <a:rPr lang="en-AU" dirty="0" smtClean="0"/>
            </a:br>
            <a:endParaRPr lang="en-AU" dirty="0"/>
          </a:p>
        </p:txBody>
      </p:sp>
      <p:sp>
        <p:nvSpPr>
          <p:cNvPr id="3" name="Text Placeholder 2"/>
          <p:cNvSpPr>
            <a:spLocks noGrp="1"/>
          </p:cNvSpPr>
          <p:nvPr>
            <p:ph type="body" sz="quarter" idx="10"/>
          </p:nvPr>
        </p:nvSpPr>
        <p:spPr>
          <a:xfrm>
            <a:off x="341319" y="3690094"/>
            <a:ext cx="9883168" cy="3214621"/>
          </a:xfrm>
        </p:spPr>
        <p:txBody>
          <a:bodyPr/>
          <a:lstStyle/>
          <a:p>
            <a:r>
              <a:rPr lang="en-AU" sz="2700" dirty="0" err="1"/>
              <a:t>Dualitas</a:t>
            </a:r>
            <a:r>
              <a:rPr lang="en-AU" sz="2700" dirty="0"/>
              <a:t> </a:t>
            </a:r>
            <a:r>
              <a:rPr lang="en-AU" sz="2700" dirty="0" err="1"/>
              <a:t>ini</a:t>
            </a:r>
            <a:r>
              <a:rPr lang="en-AU" sz="2700" dirty="0"/>
              <a:t> </a:t>
            </a:r>
            <a:r>
              <a:rPr lang="en-AU" sz="2700" dirty="0" err="1"/>
              <a:t>menimbulkan</a:t>
            </a:r>
            <a:r>
              <a:rPr lang="en-AU" sz="2700" dirty="0"/>
              <a:t> </a:t>
            </a:r>
            <a:r>
              <a:rPr lang="en-AU" sz="2700" dirty="0" err="1"/>
              <a:t>tantangan</a:t>
            </a:r>
            <a:r>
              <a:rPr lang="en-AU" sz="2700" dirty="0"/>
              <a:t>, </a:t>
            </a:r>
            <a:r>
              <a:rPr lang="en-AU" sz="2700" dirty="0" err="1"/>
              <a:t>contohnya</a:t>
            </a:r>
            <a:r>
              <a:rPr lang="en-AU" sz="2700" dirty="0"/>
              <a:t>: </a:t>
            </a:r>
          </a:p>
          <a:p>
            <a:pPr marL="405633" indent="-405633">
              <a:buFont typeface="Arial"/>
              <a:buChar char="•"/>
            </a:pPr>
            <a:r>
              <a:rPr lang="en-AU" sz="2700" dirty="0" err="1"/>
              <a:t>Rerangka</a:t>
            </a:r>
            <a:r>
              <a:rPr lang="en-AU" sz="2700" dirty="0"/>
              <a:t> </a:t>
            </a:r>
            <a:r>
              <a:rPr lang="en-AU" sz="2700" dirty="0" err="1"/>
              <a:t>hukum</a:t>
            </a:r>
            <a:r>
              <a:rPr lang="en-AU" sz="2700" dirty="0"/>
              <a:t> </a:t>
            </a:r>
            <a:r>
              <a:rPr lang="en-AU" sz="2700" dirty="0" err="1"/>
              <a:t>lebih</a:t>
            </a:r>
            <a:r>
              <a:rPr lang="en-AU" sz="2700" dirty="0"/>
              <a:t> </a:t>
            </a:r>
            <a:r>
              <a:rPr lang="en-AU" sz="2700" dirty="0" err="1"/>
              <a:t>berpihak</a:t>
            </a:r>
            <a:r>
              <a:rPr lang="en-AU" sz="2700" dirty="0"/>
              <a:t> </a:t>
            </a:r>
            <a:r>
              <a:rPr lang="en-AU" sz="2700" dirty="0" err="1"/>
              <a:t>pada</a:t>
            </a:r>
            <a:r>
              <a:rPr lang="en-AU" sz="2700" dirty="0"/>
              <a:t> </a:t>
            </a:r>
            <a:r>
              <a:rPr lang="en-AU" sz="2700" dirty="0" err="1"/>
              <a:t>sistem</a:t>
            </a:r>
            <a:r>
              <a:rPr lang="en-AU" sz="2700" dirty="0"/>
              <a:t> </a:t>
            </a:r>
            <a:r>
              <a:rPr lang="en-AU" sz="2700" dirty="0" err="1"/>
              <a:t>berbasis</a:t>
            </a:r>
            <a:r>
              <a:rPr lang="en-AU" sz="2700" dirty="0"/>
              <a:t> </a:t>
            </a:r>
            <a:r>
              <a:rPr lang="en-AU" sz="2700" dirty="0" err="1"/>
              <a:t>lembaga</a:t>
            </a:r>
            <a:endParaRPr lang="en-AU" sz="2700" dirty="0"/>
          </a:p>
          <a:p>
            <a:pPr marL="405633" indent="-405633">
              <a:buFont typeface="Arial"/>
              <a:buChar char="•"/>
            </a:pPr>
            <a:r>
              <a:rPr lang="en-AU" sz="2700" dirty="0" err="1"/>
              <a:t>Kepemilikan</a:t>
            </a:r>
            <a:r>
              <a:rPr lang="en-AU" sz="2700" dirty="0"/>
              <a:t> </a:t>
            </a:r>
            <a:r>
              <a:rPr lang="en-AU" sz="2700" dirty="0" err="1"/>
              <a:t>secara</a:t>
            </a:r>
            <a:r>
              <a:rPr lang="en-AU" sz="2700" dirty="0"/>
              <a:t> </a:t>
            </a:r>
            <a:r>
              <a:rPr lang="en-AU" sz="2700" dirty="0" err="1"/>
              <a:t>hukum</a:t>
            </a:r>
            <a:r>
              <a:rPr lang="en-AU" sz="2700" dirty="0"/>
              <a:t> </a:t>
            </a:r>
            <a:r>
              <a:rPr lang="en-AU" sz="2700" dirty="0" err="1"/>
              <a:t>tidak</a:t>
            </a:r>
            <a:r>
              <a:rPr lang="en-AU" sz="2700" dirty="0"/>
              <a:t> </a:t>
            </a:r>
            <a:r>
              <a:rPr lang="en-AU" sz="2700" dirty="0" err="1"/>
              <a:t>jelas</a:t>
            </a:r>
            <a:r>
              <a:rPr lang="en-AU" sz="2700" dirty="0"/>
              <a:t> </a:t>
            </a:r>
            <a:r>
              <a:rPr lang="en-AU" sz="2700" dirty="0" err="1"/>
              <a:t>untuk</a:t>
            </a:r>
            <a:r>
              <a:rPr lang="en-AU" sz="2700" dirty="0"/>
              <a:t> </a:t>
            </a:r>
            <a:r>
              <a:rPr lang="en-AU" sz="2700" dirty="0" err="1"/>
              <a:t>sistem</a:t>
            </a:r>
            <a:r>
              <a:rPr lang="en-AU" sz="2700" dirty="0"/>
              <a:t> </a:t>
            </a:r>
            <a:r>
              <a:rPr lang="en-AU" sz="2700" dirty="0" err="1"/>
              <a:t>skala</a:t>
            </a:r>
            <a:r>
              <a:rPr lang="en-AU" sz="2700" dirty="0"/>
              <a:t> </a:t>
            </a:r>
            <a:r>
              <a:rPr lang="en-AU" sz="2700" dirty="0" err="1"/>
              <a:t>komunal</a:t>
            </a:r>
            <a:endParaRPr lang="en-AU" sz="2700" dirty="0"/>
          </a:p>
          <a:p>
            <a:pPr marL="405633" indent="-405633">
              <a:buFont typeface="Arial"/>
              <a:buChar char="•"/>
            </a:pPr>
            <a:r>
              <a:rPr lang="en-AU" sz="2700" dirty="0" err="1"/>
              <a:t>Menegakkan</a:t>
            </a:r>
            <a:r>
              <a:rPr lang="en-AU" sz="2700" dirty="0"/>
              <a:t> </a:t>
            </a:r>
            <a:r>
              <a:rPr lang="en-AU" sz="2700" dirty="0" err="1"/>
              <a:t>standar</a:t>
            </a:r>
            <a:r>
              <a:rPr lang="en-AU" sz="2700" dirty="0"/>
              <a:t> </a:t>
            </a:r>
            <a:r>
              <a:rPr lang="en-AU" sz="2700" dirty="0" err="1"/>
              <a:t>pelayanan</a:t>
            </a:r>
            <a:r>
              <a:rPr lang="en-AU" sz="2700" dirty="0"/>
              <a:t> </a:t>
            </a:r>
            <a:r>
              <a:rPr lang="en-AU" sz="2700" dirty="0" err="1"/>
              <a:t>bagi</a:t>
            </a:r>
            <a:r>
              <a:rPr lang="en-AU" sz="2700" dirty="0"/>
              <a:t> KSM </a:t>
            </a:r>
            <a:r>
              <a:rPr lang="en-AU" sz="2700" dirty="0" err="1"/>
              <a:t>adalah</a:t>
            </a:r>
            <a:r>
              <a:rPr lang="en-AU" sz="2700" dirty="0"/>
              <a:t> </a:t>
            </a:r>
            <a:r>
              <a:rPr lang="en-AU" sz="2700" dirty="0" err="1"/>
              <a:t>tantangan</a:t>
            </a:r>
            <a:r>
              <a:rPr lang="en-AU" sz="2700" dirty="0"/>
              <a:t> </a:t>
            </a:r>
            <a:r>
              <a:rPr lang="en-AU" sz="2700" dirty="0" err="1"/>
              <a:t>dan</a:t>
            </a:r>
            <a:r>
              <a:rPr lang="en-AU" sz="2700" dirty="0"/>
              <a:t> </a:t>
            </a:r>
            <a:r>
              <a:rPr lang="en-AU" sz="2700" dirty="0" err="1"/>
              <a:t>mungkin</a:t>
            </a:r>
            <a:r>
              <a:rPr lang="en-AU" sz="2700" dirty="0"/>
              <a:t> </a:t>
            </a:r>
            <a:r>
              <a:rPr lang="en-AU" sz="2700" dirty="0" err="1"/>
              <a:t>juga</a:t>
            </a:r>
            <a:r>
              <a:rPr lang="en-AU" sz="2700" dirty="0"/>
              <a:t> di </a:t>
            </a:r>
            <a:r>
              <a:rPr lang="en-AU" sz="2700" dirty="0" err="1"/>
              <a:t>luar</a:t>
            </a:r>
            <a:r>
              <a:rPr lang="en-AU" sz="2700" dirty="0"/>
              <a:t> </a:t>
            </a:r>
            <a:r>
              <a:rPr lang="en-AU" sz="2700" dirty="0" err="1"/>
              <a:t>kewajaran</a:t>
            </a:r>
            <a:endParaRPr lang="en-AU" sz="2700" dirty="0"/>
          </a:p>
          <a:p>
            <a:pPr marL="405633" indent="-405633">
              <a:buFont typeface="Arial"/>
              <a:buChar char="•"/>
            </a:pPr>
            <a:r>
              <a:rPr lang="en-AU" sz="2700" dirty="0" err="1"/>
              <a:t>Pengelolaan</a:t>
            </a:r>
            <a:r>
              <a:rPr lang="en-AU" sz="2700" dirty="0"/>
              <a:t> KSM </a:t>
            </a:r>
            <a:r>
              <a:rPr lang="en-AU" sz="2700" dirty="0" err="1"/>
              <a:t>merupakan</a:t>
            </a:r>
            <a:r>
              <a:rPr lang="en-AU" sz="2700" dirty="0"/>
              <a:t> </a:t>
            </a:r>
            <a:r>
              <a:rPr lang="en-AU" sz="2700" dirty="0" err="1"/>
              <a:t>beban</a:t>
            </a:r>
            <a:r>
              <a:rPr lang="en-AU" sz="2700" dirty="0"/>
              <a:t> yang </a:t>
            </a:r>
            <a:r>
              <a:rPr lang="en-AU" sz="2700" dirty="0" err="1"/>
              <a:t>signifikan</a:t>
            </a:r>
            <a:r>
              <a:rPr lang="en-AU" sz="2700" dirty="0"/>
              <a:t> </a:t>
            </a:r>
            <a:r>
              <a:rPr lang="en-AU" sz="2700" dirty="0" err="1"/>
              <a:t>dan</a:t>
            </a:r>
            <a:r>
              <a:rPr lang="en-AU" sz="2700" dirty="0"/>
              <a:t> </a:t>
            </a:r>
            <a:r>
              <a:rPr lang="en-AU" sz="2700" dirty="0" err="1"/>
              <a:t>berbeda</a:t>
            </a:r>
            <a:r>
              <a:rPr lang="en-AU" sz="2700" dirty="0"/>
              <a:t> </a:t>
            </a:r>
            <a:r>
              <a:rPr lang="en-AU" sz="2700" dirty="0" err="1"/>
              <a:t>dari</a:t>
            </a:r>
            <a:r>
              <a:rPr lang="en-AU" sz="2700" dirty="0"/>
              <a:t> </a:t>
            </a:r>
            <a:r>
              <a:rPr lang="en-AU" sz="2700" dirty="0" err="1"/>
              <a:t>skala</a:t>
            </a:r>
            <a:r>
              <a:rPr lang="en-AU" sz="2700" dirty="0"/>
              <a:t> </a:t>
            </a:r>
            <a:r>
              <a:rPr lang="en-AU" sz="2700" dirty="0" err="1"/>
              <a:t>teknologi</a:t>
            </a:r>
            <a:r>
              <a:rPr lang="en-AU" sz="2700" dirty="0"/>
              <a:t> </a:t>
            </a:r>
            <a:r>
              <a:rPr lang="en-AU" sz="2700" dirty="0" err="1"/>
              <a:t>lainnya</a:t>
            </a:r>
            <a:endParaRPr lang="en-AU" sz="2700" dirty="0"/>
          </a:p>
        </p:txBody>
      </p:sp>
      <p:sp>
        <p:nvSpPr>
          <p:cNvPr id="4" name="Rounded Rectangle 3"/>
          <p:cNvSpPr/>
          <p:nvPr/>
        </p:nvSpPr>
        <p:spPr>
          <a:xfrm>
            <a:off x="6299696" y="228599"/>
            <a:ext cx="3465458" cy="1238550"/>
          </a:xfrm>
          <a:prstGeom prst="roundRect">
            <a:avLst/>
          </a:prstGeom>
          <a:solidFill>
            <a:srgbClr val="95B3D7">
              <a:alpha val="70000"/>
            </a:srgb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4306" tIns="52153" rIns="104306" bIns="52153" numCol="1" spcCol="0" rtlCol="0" fromWordArt="0" anchor="ctr" anchorCtr="0" forceAA="0" compatLnSpc="1">
            <a:prstTxWarp prst="textNoShape">
              <a:avLst/>
            </a:prstTxWarp>
            <a:noAutofit/>
          </a:bodyPr>
          <a:lstStyle/>
          <a:p>
            <a:pPr algn="ctr"/>
            <a:r>
              <a:rPr lang="en-US" sz="3200" dirty="0" err="1">
                <a:solidFill>
                  <a:schemeClr val="tx1">
                    <a:lumMod val="75000"/>
                    <a:lumOff val="25000"/>
                  </a:schemeClr>
                </a:solidFill>
              </a:rPr>
              <a:t>Dipimpin</a:t>
            </a:r>
            <a:r>
              <a:rPr lang="en-US" sz="3200" dirty="0">
                <a:solidFill>
                  <a:schemeClr val="tx1">
                    <a:lumMod val="75000"/>
                    <a:lumOff val="25000"/>
                  </a:schemeClr>
                </a:solidFill>
              </a:rPr>
              <a:t> </a:t>
            </a:r>
            <a:r>
              <a:rPr lang="en-US" sz="3200" dirty="0" err="1">
                <a:solidFill>
                  <a:schemeClr val="tx1">
                    <a:lumMod val="75000"/>
                    <a:lumOff val="25000"/>
                  </a:schemeClr>
                </a:solidFill>
              </a:rPr>
              <a:t>lembaga</a:t>
            </a:r>
            <a:endParaRPr lang="en-US" sz="3200" dirty="0">
              <a:solidFill>
                <a:schemeClr val="tx1">
                  <a:lumMod val="75000"/>
                  <a:lumOff val="25000"/>
                </a:schemeClr>
              </a:solidFill>
            </a:endParaRPr>
          </a:p>
        </p:txBody>
      </p:sp>
      <p:sp>
        <p:nvSpPr>
          <p:cNvPr id="5" name="Rounded Rectangle 4"/>
          <p:cNvSpPr/>
          <p:nvPr/>
        </p:nvSpPr>
        <p:spPr>
          <a:xfrm>
            <a:off x="8260152" y="2180418"/>
            <a:ext cx="1779761" cy="1238550"/>
          </a:xfrm>
          <a:prstGeom prst="roundRect">
            <a:avLst/>
          </a:prstGeom>
          <a:solidFill>
            <a:srgbClr val="95B3D7">
              <a:alpha val="70000"/>
            </a:srgb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4306" tIns="52153" rIns="104306" bIns="52153" numCol="1" spcCol="0" rtlCol="0" fromWordArt="0" anchor="ctr" anchorCtr="0" forceAA="0" compatLnSpc="1">
            <a:prstTxWarp prst="textNoShape">
              <a:avLst/>
            </a:prstTxWarp>
            <a:noAutofit/>
          </a:bodyPr>
          <a:lstStyle/>
          <a:p>
            <a:pPr algn="ctr"/>
            <a:r>
              <a:rPr lang="en-US" sz="2700" dirty="0" err="1">
                <a:solidFill>
                  <a:schemeClr val="tx1">
                    <a:lumMod val="75000"/>
                    <a:lumOff val="25000"/>
                  </a:schemeClr>
                </a:solidFill>
              </a:rPr>
              <a:t>Dipimpin</a:t>
            </a:r>
            <a:r>
              <a:rPr lang="en-US" sz="2700" dirty="0">
                <a:solidFill>
                  <a:schemeClr val="tx1">
                    <a:lumMod val="75000"/>
                    <a:lumOff val="25000"/>
                  </a:schemeClr>
                </a:solidFill>
              </a:rPr>
              <a:t> KSM</a:t>
            </a:r>
          </a:p>
        </p:txBody>
      </p:sp>
      <p:sp>
        <p:nvSpPr>
          <p:cNvPr id="6" name="TextBox 5"/>
          <p:cNvSpPr txBox="1"/>
          <p:nvPr/>
        </p:nvSpPr>
        <p:spPr>
          <a:xfrm rot="16200000">
            <a:off x="9025921" y="3515930"/>
            <a:ext cx="2856477" cy="503898"/>
          </a:xfrm>
          <a:prstGeom prst="rect">
            <a:avLst/>
          </a:prstGeom>
          <a:noFill/>
        </p:spPr>
        <p:txBody>
          <a:bodyPr wrap="square" lIns="104306" tIns="52153" rIns="104306" bIns="52153" rtlCol="0">
            <a:spAutoFit/>
          </a:bodyPr>
          <a:lstStyle/>
          <a:p>
            <a:pPr algn="r"/>
            <a:r>
              <a:rPr lang="en-AU" sz="2500" dirty="0" err="1">
                <a:solidFill>
                  <a:schemeClr val="tx1">
                    <a:lumMod val="75000"/>
                    <a:lumOff val="25000"/>
                  </a:schemeClr>
                </a:solidFill>
              </a:rPr>
              <a:t>Al’Afghani</a:t>
            </a:r>
            <a:r>
              <a:rPr lang="en-AU" sz="2500" dirty="0">
                <a:solidFill>
                  <a:schemeClr val="tx1">
                    <a:lumMod val="75000"/>
                    <a:lumOff val="25000"/>
                  </a:schemeClr>
                </a:solidFill>
              </a:rPr>
              <a:t> et al 2015</a:t>
            </a:r>
          </a:p>
        </p:txBody>
      </p:sp>
      <p:sp>
        <p:nvSpPr>
          <p:cNvPr id="7" name="Title 1"/>
          <p:cNvSpPr txBox="1">
            <a:spLocks/>
          </p:cNvSpPr>
          <p:nvPr/>
        </p:nvSpPr>
        <p:spPr>
          <a:xfrm>
            <a:off x="319042" y="1644978"/>
            <a:ext cx="5403907" cy="1928100"/>
          </a:xfrm>
          <a:prstGeom prst="rect">
            <a:avLst/>
          </a:prstGeom>
        </p:spPr>
        <p:txBody>
          <a:bodyPr vert="horz" lIns="104306" tIns="52153" rIns="104306" bIns="52153" rtlCol="0" anchor="ctr">
            <a:normAutofit fontScale="97500"/>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pPr>
              <a:lnSpc>
                <a:spcPct val="110000"/>
              </a:lnSpc>
              <a:spcBef>
                <a:spcPts val="456"/>
              </a:spcBef>
              <a:spcAft>
                <a:spcPts val="913"/>
              </a:spcAft>
            </a:pPr>
            <a:r>
              <a:rPr lang="en-AU" i="1" dirty="0" err="1" smtClean="0"/>
              <a:t>Kebijakan</a:t>
            </a:r>
            <a:r>
              <a:rPr lang="en-AU" i="1" dirty="0" smtClean="0"/>
              <a:t> </a:t>
            </a:r>
            <a:r>
              <a:rPr lang="en-AU" dirty="0" err="1" smtClean="0"/>
              <a:t>tahun</a:t>
            </a:r>
            <a:r>
              <a:rPr lang="en-AU" dirty="0" smtClean="0"/>
              <a:t> 2003 </a:t>
            </a:r>
            <a:r>
              <a:rPr lang="en-AU" dirty="0" err="1" smtClean="0"/>
              <a:t>tentang</a:t>
            </a:r>
            <a:r>
              <a:rPr lang="en-AU" dirty="0" smtClean="0"/>
              <a:t> </a:t>
            </a:r>
            <a:r>
              <a:rPr lang="en-AU" i="1" dirty="0" err="1" smtClean="0"/>
              <a:t>penyediaan</a:t>
            </a:r>
            <a:r>
              <a:rPr lang="en-AU" i="1" dirty="0" smtClean="0"/>
              <a:t> air </a:t>
            </a:r>
            <a:r>
              <a:rPr lang="en-AU" i="1" dirty="0" err="1" smtClean="0"/>
              <a:t>berbasis</a:t>
            </a:r>
            <a:r>
              <a:rPr lang="en-AU" i="1" dirty="0" smtClean="0"/>
              <a:t> </a:t>
            </a:r>
            <a:r>
              <a:rPr lang="en-AU" i="1" dirty="0" err="1" smtClean="0"/>
              <a:t>masyarakat</a:t>
            </a:r>
            <a:r>
              <a:rPr lang="en-AU" i="1" dirty="0" smtClean="0"/>
              <a:t> </a:t>
            </a:r>
            <a:r>
              <a:rPr lang="en-AU" i="1" dirty="0" err="1" smtClean="0"/>
              <a:t>dan</a:t>
            </a:r>
            <a:r>
              <a:rPr lang="en-AU" i="1" dirty="0" smtClean="0"/>
              <a:t> </a:t>
            </a:r>
            <a:r>
              <a:rPr lang="en-AU" i="1" dirty="0" err="1" smtClean="0"/>
              <a:t>sanitasi</a:t>
            </a:r>
            <a:r>
              <a:rPr lang="en-AU" i="1" dirty="0" smtClean="0"/>
              <a:t> </a:t>
            </a:r>
            <a:r>
              <a:rPr lang="en-AU" i="1" dirty="0" err="1" smtClean="0"/>
              <a:t>lingkungan</a:t>
            </a:r>
            <a:r>
              <a:rPr lang="en-AU" i="1" dirty="0" smtClean="0"/>
              <a:t> </a:t>
            </a:r>
            <a:r>
              <a:rPr lang="en-AU" dirty="0" err="1" smtClean="0"/>
              <a:t>menciptakan</a:t>
            </a:r>
            <a:r>
              <a:rPr lang="en-AU" dirty="0" smtClean="0"/>
              <a:t> </a:t>
            </a:r>
            <a:r>
              <a:rPr lang="en-AU" dirty="0" err="1" smtClean="0"/>
              <a:t>dualitas</a:t>
            </a:r>
            <a:r>
              <a:rPr lang="en-AU" dirty="0" smtClean="0"/>
              <a:t> </a:t>
            </a:r>
            <a:r>
              <a:rPr lang="en-AU" dirty="0" err="1" smtClean="0"/>
              <a:t>dalam</a:t>
            </a:r>
            <a:r>
              <a:rPr lang="en-AU" dirty="0" smtClean="0"/>
              <a:t> </a:t>
            </a:r>
            <a:r>
              <a:rPr lang="en-AU" dirty="0" err="1" smtClean="0"/>
              <a:t>peraturan</a:t>
            </a:r>
            <a:r>
              <a:rPr lang="en-AU" dirty="0" smtClean="0"/>
              <a:t> </a:t>
            </a:r>
            <a:r>
              <a:rPr lang="en-AU" dirty="0" err="1" smtClean="0"/>
              <a:t>nasional</a:t>
            </a:r>
            <a:r>
              <a:rPr lang="en-AU" dirty="0" smtClean="0"/>
              <a:t>.</a:t>
            </a:r>
            <a:endParaRPr lang="en-AU" dirty="0"/>
          </a:p>
        </p:txBody>
      </p:sp>
      <p:sp>
        <p:nvSpPr>
          <p:cNvPr id="8" name="Rounded Rectangle 7"/>
          <p:cNvSpPr/>
          <p:nvPr/>
        </p:nvSpPr>
        <p:spPr>
          <a:xfrm>
            <a:off x="5883845" y="2180418"/>
            <a:ext cx="2178286" cy="1238550"/>
          </a:xfrm>
          <a:prstGeom prst="roundRect">
            <a:avLst/>
          </a:prstGeom>
          <a:solidFill>
            <a:srgbClr val="95B3D7">
              <a:alpha val="70000"/>
            </a:srgb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4306" tIns="52153" rIns="104306" bIns="52153" numCol="1" spcCol="0" rtlCol="0" fromWordArt="0" anchor="ctr" anchorCtr="0" forceAA="0" compatLnSpc="1">
            <a:prstTxWarp prst="textNoShape">
              <a:avLst/>
            </a:prstTxWarp>
            <a:noAutofit/>
          </a:bodyPr>
          <a:lstStyle/>
          <a:p>
            <a:pPr algn="ctr"/>
            <a:r>
              <a:rPr lang="en-US" sz="2700" dirty="0" err="1">
                <a:solidFill>
                  <a:schemeClr val="tx1">
                    <a:lumMod val="75000"/>
                    <a:lumOff val="25000"/>
                  </a:schemeClr>
                </a:solidFill>
              </a:rPr>
              <a:t>Dipimpin</a:t>
            </a:r>
            <a:r>
              <a:rPr lang="en-US" sz="2700" dirty="0">
                <a:solidFill>
                  <a:schemeClr val="tx1">
                    <a:lumMod val="75000"/>
                    <a:lumOff val="25000"/>
                  </a:schemeClr>
                </a:solidFill>
              </a:rPr>
              <a:t> </a:t>
            </a:r>
            <a:r>
              <a:rPr lang="en-US" sz="2700" dirty="0" err="1">
                <a:solidFill>
                  <a:schemeClr val="tx1">
                    <a:lumMod val="75000"/>
                    <a:lumOff val="25000"/>
                  </a:schemeClr>
                </a:solidFill>
              </a:rPr>
              <a:t>lembaga</a:t>
            </a:r>
            <a:endParaRPr lang="en-US" sz="2700" dirty="0">
              <a:solidFill>
                <a:schemeClr val="tx1">
                  <a:lumMod val="75000"/>
                  <a:lumOff val="25000"/>
                </a:schemeClr>
              </a:solidFill>
            </a:endParaRPr>
          </a:p>
        </p:txBody>
      </p:sp>
      <p:sp>
        <p:nvSpPr>
          <p:cNvPr id="9" name="Down Arrow 8"/>
          <p:cNvSpPr/>
          <p:nvPr/>
        </p:nvSpPr>
        <p:spPr>
          <a:xfrm>
            <a:off x="7339129" y="1607640"/>
            <a:ext cx="1604420" cy="474533"/>
          </a:xfrm>
          <a:prstGeom prst="downArrow">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sz="2500" dirty="0">
              <a:solidFill>
                <a:schemeClr val="tx1">
                  <a:lumMod val="75000"/>
                  <a:lumOff val="25000"/>
                </a:schemeClr>
              </a:solidFill>
            </a:endParaRPr>
          </a:p>
        </p:txBody>
      </p:sp>
    </p:spTree>
    <p:extLst>
      <p:ext uri="{BB962C8B-B14F-4D97-AF65-F5344CB8AC3E}">
        <p14:creationId xmlns:p14="http://schemas.microsoft.com/office/powerpoint/2010/main" val="18965315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6450.jpg"/>
          <p:cNvPicPr>
            <a:picLocks noChangeAspect="1"/>
          </p:cNvPicPr>
          <p:nvPr/>
        </p:nvPicPr>
        <p:blipFill rotWithShape="1">
          <a:blip r:embed="rId2" cstate="email">
            <a:clrChange>
              <a:clrFrom>
                <a:srgbClr val="D1D3D3"/>
              </a:clrFrom>
              <a:clrTo>
                <a:srgbClr val="D1D3D3">
                  <a:alpha val="0"/>
                </a:srgbClr>
              </a:clrTo>
            </a:clrChang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78259" y="2405782"/>
            <a:ext cx="3049278" cy="2020339"/>
          </a:xfrm>
          <a:prstGeom prst="rect">
            <a:avLst/>
          </a:prstGeom>
        </p:spPr>
      </p:pic>
      <p:pic>
        <p:nvPicPr>
          <p:cNvPr id="6" name="Picture 5" descr="DSC_6450.jpg"/>
          <p:cNvPicPr>
            <a:picLocks noChangeAspect="1"/>
          </p:cNvPicPr>
          <p:nvPr/>
        </p:nvPicPr>
        <p:blipFill rotWithShape="1">
          <a:blip r:embed="rId4" cstate="email">
            <a:clrChange>
              <a:clrFrom>
                <a:srgbClr val="D1D3D3"/>
              </a:clrFrom>
              <a:clrTo>
                <a:srgbClr val="D1D3D3">
                  <a:alpha val="0"/>
                </a:srgbClr>
              </a:clrTo>
            </a:clrChange>
            <a:extLst>
              <a:ext uri="{BEBA8EAE-BF5A-486C-A8C5-ECC9F3942E4B}">
                <a14:imgProps xmlns:a14="http://schemas.microsoft.com/office/drawing/2010/main">
                  <a14:imgLayer r:embed="rId5">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21365155">
            <a:off x="3143810" y="4657352"/>
            <a:ext cx="2885948" cy="2773486"/>
          </a:xfrm>
          <a:prstGeom prst="rect">
            <a:avLst/>
          </a:prstGeom>
        </p:spPr>
      </p:pic>
      <p:pic>
        <p:nvPicPr>
          <p:cNvPr id="7" name="Picture 6" descr="DSC_6450.jpg"/>
          <p:cNvPicPr>
            <a:picLocks noChangeAspect="1"/>
          </p:cNvPicPr>
          <p:nvPr/>
        </p:nvPicPr>
        <p:blipFill rotWithShape="1">
          <a:blip r:embed="rId6" cstate="email">
            <a:clrChange>
              <a:clrFrom>
                <a:srgbClr val="D1D3D3"/>
              </a:clrFrom>
              <a:clrTo>
                <a:srgbClr val="D1D3D3">
                  <a:alpha val="0"/>
                </a:srgbClr>
              </a:clrTo>
            </a:clrChange>
            <a:extLst>
              <a:ext uri="{BEBA8EAE-BF5A-486C-A8C5-ECC9F3942E4B}">
                <a14:imgProps xmlns:a14="http://schemas.microsoft.com/office/drawing/2010/main">
                  <a14:imgLayer r:embed="rId7">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21336460">
            <a:off x="413772" y="4615416"/>
            <a:ext cx="1431444" cy="2714038"/>
          </a:xfrm>
          <a:prstGeom prst="rect">
            <a:avLst/>
          </a:prstGeom>
        </p:spPr>
      </p:pic>
      <p:pic>
        <p:nvPicPr>
          <p:cNvPr id="8" name="Picture 7" descr="DSC_6453.jpg"/>
          <p:cNvPicPr>
            <a:picLocks noChangeAspect="1"/>
          </p:cNvPicPr>
          <p:nvPr/>
        </p:nvPicPr>
        <p:blipFill rotWithShape="1">
          <a:blip r:embed="rId8" cstate="email">
            <a:biLevel thresh="5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a:ext>
            </a:extLst>
          </a:blip>
          <a:srcRect/>
          <a:stretch/>
        </p:blipFill>
        <p:spPr>
          <a:xfrm rot="10800000">
            <a:off x="6126796" y="5104935"/>
            <a:ext cx="4248174" cy="1557562"/>
          </a:xfrm>
          <a:prstGeom prst="rect">
            <a:avLst/>
          </a:prstGeom>
        </p:spPr>
      </p:pic>
      <p:pic>
        <p:nvPicPr>
          <p:cNvPr id="9" name="Picture 8" descr="DSC_6450.jpg"/>
          <p:cNvPicPr>
            <a:picLocks noChangeAspect="1"/>
          </p:cNvPicPr>
          <p:nvPr/>
        </p:nvPicPr>
        <p:blipFill rotWithShape="1">
          <a:blip r:embed="rId10" cstate="email">
            <a:clrChange>
              <a:clrFrom>
                <a:srgbClr val="D1D3D3"/>
              </a:clrFrom>
              <a:clrTo>
                <a:srgbClr val="D1D3D3">
                  <a:alpha val="0"/>
                </a:srgbClr>
              </a:clrTo>
            </a:clrChange>
            <a:extLst>
              <a:ext uri="{BEBA8EAE-BF5A-486C-A8C5-ECC9F3942E4B}">
                <a14:imgProps xmlns:a14="http://schemas.microsoft.com/office/drawing/2010/main">
                  <a14:imgLayer r:embed="rId11">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241986" y="2225751"/>
            <a:ext cx="1922456" cy="1815789"/>
          </a:xfrm>
          <a:prstGeom prst="rect">
            <a:avLst/>
          </a:prstGeom>
        </p:spPr>
      </p:pic>
      <p:pic>
        <p:nvPicPr>
          <p:cNvPr id="10" name="Picture 9" descr="DSC_6450.jpg"/>
          <p:cNvPicPr>
            <a:picLocks noChangeAspect="1"/>
          </p:cNvPicPr>
          <p:nvPr/>
        </p:nvPicPr>
        <p:blipFill rotWithShape="1">
          <a:blip r:embed="rId12" cstate="email">
            <a:clrChange>
              <a:clrFrom>
                <a:srgbClr val="D1D3D3"/>
              </a:clrFrom>
              <a:clrTo>
                <a:srgbClr val="D1D3D3">
                  <a:alpha val="0"/>
                </a:srgbClr>
              </a:clrTo>
            </a:clrChange>
            <a:extLst>
              <a:ext uri="{BEBA8EAE-BF5A-486C-A8C5-ECC9F3942E4B}">
                <a14:imgProps xmlns:a14="http://schemas.microsoft.com/office/drawing/2010/main">
                  <a14:imgLayer r:embed="rId13">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3691593" y="2525803"/>
            <a:ext cx="1730481" cy="2105925"/>
          </a:xfrm>
          <a:prstGeom prst="rect">
            <a:avLst/>
          </a:prstGeom>
        </p:spPr>
      </p:pic>
      <p:sp>
        <p:nvSpPr>
          <p:cNvPr id="11" name="Title 1"/>
          <p:cNvSpPr txBox="1">
            <a:spLocks/>
          </p:cNvSpPr>
          <p:nvPr/>
        </p:nvSpPr>
        <p:spPr>
          <a:xfrm>
            <a:off x="319042" y="97574"/>
            <a:ext cx="10022312" cy="973349"/>
          </a:xfrm>
          <a:prstGeom prst="rect">
            <a:avLst/>
          </a:prstGeom>
        </p:spPr>
        <p:txBody>
          <a:bodyPr vert="horz" lIns="104306" tIns="52153" rIns="104306" bIns="52153" rtlCol="0" anchor="ctr">
            <a:norm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dirty="0" err="1" smtClean="0"/>
              <a:t>Lintas</a:t>
            </a:r>
            <a:r>
              <a:rPr lang="en-AU" dirty="0" smtClean="0"/>
              <a:t> </a:t>
            </a:r>
            <a:r>
              <a:rPr lang="en-AU" dirty="0" err="1" smtClean="0"/>
              <a:t>berbagai</a:t>
            </a:r>
            <a:r>
              <a:rPr lang="en-AU" dirty="0" smtClean="0"/>
              <a:t> </a:t>
            </a:r>
            <a:r>
              <a:rPr lang="en-AU" dirty="0" err="1" smtClean="0"/>
              <a:t>skala</a:t>
            </a:r>
            <a:r>
              <a:rPr lang="en-AU" dirty="0" smtClean="0"/>
              <a:t> </a:t>
            </a:r>
            <a:r>
              <a:rPr lang="en-AU" dirty="0" err="1" smtClean="0"/>
              <a:t>pelayanan</a:t>
            </a:r>
            <a:r>
              <a:rPr lang="en-AU" dirty="0" smtClean="0"/>
              <a:t>, </a:t>
            </a:r>
            <a:r>
              <a:rPr lang="en-AU" dirty="0" err="1" smtClean="0"/>
              <a:t>tata</a:t>
            </a:r>
            <a:r>
              <a:rPr lang="en-AU" dirty="0" smtClean="0"/>
              <a:t> </a:t>
            </a:r>
            <a:r>
              <a:rPr lang="en-AU" dirty="0" err="1" smtClean="0"/>
              <a:t>kelola</a:t>
            </a:r>
            <a:r>
              <a:rPr lang="en-AU" dirty="0" smtClean="0"/>
              <a:t> </a:t>
            </a:r>
            <a:r>
              <a:rPr lang="en-AU" dirty="0" err="1" smtClean="0"/>
              <a:t>seringkali</a:t>
            </a:r>
            <a:r>
              <a:rPr lang="en-AU" dirty="0" smtClean="0"/>
              <a:t> </a:t>
            </a:r>
            <a:r>
              <a:rPr lang="en-AU" dirty="0" err="1" smtClean="0"/>
              <a:t>digambarkan</a:t>
            </a:r>
            <a:r>
              <a:rPr lang="en-AU" dirty="0" smtClean="0"/>
              <a:t> </a:t>
            </a:r>
            <a:r>
              <a:rPr lang="en-AU" dirty="0" err="1" smtClean="0"/>
              <a:t>sebagai</a:t>
            </a:r>
            <a:r>
              <a:rPr lang="en-AU" dirty="0" smtClean="0"/>
              <a:t>… </a:t>
            </a:r>
            <a:endParaRPr lang="en-AU" dirty="0"/>
          </a:p>
        </p:txBody>
      </p:sp>
      <p:sp>
        <p:nvSpPr>
          <p:cNvPr id="2" name="TextBox 1"/>
          <p:cNvSpPr txBox="1"/>
          <p:nvPr/>
        </p:nvSpPr>
        <p:spPr>
          <a:xfrm>
            <a:off x="319043" y="1174651"/>
            <a:ext cx="2237693" cy="874766"/>
          </a:xfrm>
          <a:prstGeom prst="rect">
            <a:avLst/>
          </a:prstGeom>
          <a:noFill/>
        </p:spPr>
        <p:txBody>
          <a:bodyPr wrap="square" lIns="104306" tIns="52153" rIns="104306" bIns="52153" rtlCol="0">
            <a:spAutoFit/>
          </a:bodyPr>
          <a:lstStyle/>
          <a:p>
            <a:pPr algn="ctr"/>
            <a:r>
              <a:rPr lang="en-AU" sz="2500" i="1" dirty="0">
                <a:solidFill>
                  <a:schemeClr val="tx1">
                    <a:lumMod val="75000"/>
                    <a:lumOff val="25000"/>
                  </a:schemeClr>
                </a:solidFill>
              </a:rPr>
              <a:t>On site </a:t>
            </a:r>
            <a:r>
              <a:rPr lang="en-AU" sz="2500" dirty="0">
                <a:solidFill>
                  <a:schemeClr val="tx1">
                    <a:lumMod val="75000"/>
                    <a:lumOff val="25000"/>
                  </a:schemeClr>
                </a:solidFill>
              </a:rPr>
              <a:t>= </a:t>
            </a:r>
            <a:r>
              <a:rPr lang="en-AU" sz="2500" dirty="0" err="1">
                <a:solidFill>
                  <a:schemeClr val="tx1">
                    <a:lumMod val="75000"/>
                    <a:lumOff val="25000"/>
                  </a:schemeClr>
                </a:solidFill>
              </a:rPr>
              <a:t>rumah</a:t>
            </a:r>
            <a:r>
              <a:rPr lang="en-AU" sz="2500" dirty="0">
                <a:solidFill>
                  <a:schemeClr val="tx1">
                    <a:lumMod val="75000"/>
                    <a:lumOff val="25000"/>
                  </a:schemeClr>
                </a:solidFill>
              </a:rPr>
              <a:t> </a:t>
            </a:r>
            <a:r>
              <a:rPr lang="en-AU" sz="2500" dirty="0" err="1">
                <a:solidFill>
                  <a:schemeClr val="tx1">
                    <a:lumMod val="75000"/>
                    <a:lumOff val="25000"/>
                  </a:schemeClr>
                </a:solidFill>
              </a:rPr>
              <a:t>tangga</a:t>
            </a:r>
            <a:r>
              <a:rPr lang="en-AU" sz="2500" dirty="0">
                <a:solidFill>
                  <a:schemeClr val="tx1">
                    <a:lumMod val="75000"/>
                    <a:lumOff val="25000"/>
                  </a:schemeClr>
                </a:solidFill>
              </a:rPr>
              <a:t> </a:t>
            </a:r>
          </a:p>
        </p:txBody>
      </p:sp>
      <p:sp>
        <p:nvSpPr>
          <p:cNvPr id="12" name="TextBox 11"/>
          <p:cNvSpPr txBox="1"/>
          <p:nvPr/>
        </p:nvSpPr>
        <p:spPr>
          <a:xfrm>
            <a:off x="2649758" y="1145600"/>
            <a:ext cx="4137501" cy="874766"/>
          </a:xfrm>
          <a:prstGeom prst="rect">
            <a:avLst/>
          </a:prstGeom>
          <a:noFill/>
        </p:spPr>
        <p:txBody>
          <a:bodyPr wrap="square" lIns="104306" tIns="52153" rIns="104306" bIns="52153" rtlCol="0">
            <a:spAutoFit/>
          </a:bodyPr>
          <a:lstStyle/>
          <a:p>
            <a:pPr algn="ctr"/>
            <a:r>
              <a:rPr lang="en-AU" sz="2500" dirty="0" err="1">
                <a:solidFill>
                  <a:schemeClr val="tx1">
                    <a:lumMod val="75000"/>
                    <a:lumOff val="25000"/>
                  </a:schemeClr>
                </a:solidFill>
              </a:rPr>
              <a:t>Skala</a:t>
            </a:r>
            <a:r>
              <a:rPr lang="en-AU" sz="2500" dirty="0">
                <a:solidFill>
                  <a:schemeClr val="tx1">
                    <a:lumMod val="75000"/>
                    <a:lumOff val="25000"/>
                  </a:schemeClr>
                </a:solidFill>
              </a:rPr>
              <a:t> </a:t>
            </a:r>
            <a:r>
              <a:rPr lang="en-AU" sz="2500" dirty="0" err="1">
                <a:solidFill>
                  <a:schemeClr val="tx1">
                    <a:lumMod val="75000"/>
                    <a:lumOff val="25000"/>
                  </a:schemeClr>
                </a:solidFill>
              </a:rPr>
              <a:t>lokal</a:t>
            </a:r>
            <a:r>
              <a:rPr lang="en-AU" sz="2500" dirty="0">
                <a:solidFill>
                  <a:schemeClr val="tx1">
                    <a:lumMod val="75000"/>
                    <a:lumOff val="25000"/>
                  </a:schemeClr>
                </a:solidFill>
              </a:rPr>
              <a:t> = </a:t>
            </a:r>
          </a:p>
          <a:p>
            <a:pPr algn="ctr"/>
            <a:r>
              <a:rPr lang="en-AU" sz="2500" dirty="0">
                <a:solidFill>
                  <a:schemeClr val="tx1">
                    <a:lumMod val="75000"/>
                    <a:lumOff val="25000"/>
                  </a:schemeClr>
                </a:solidFill>
              </a:rPr>
              <a:t>KSM </a:t>
            </a:r>
            <a:r>
              <a:rPr lang="en-AU" sz="2500" dirty="0" err="1">
                <a:solidFill>
                  <a:schemeClr val="tx1">
                    <a:lumMod val="75000"/>
                    <a:lumOff val="25000"/>
                  </a:schemeClr>
                </a:solidFill>
              </a:rPr>
              <a:t>mewakili</a:t>
            </a:r>
            <a:r>
              <a:rPr lang="en-AU" sz="2500" dirty="0">
                <a:solidFill>
                  <a:schemeClr val="tx1">
                    <a:lumMod val="75000"/>
                    <a:lumOff val="25000"/>
                  </a:schemeClr>
                </a:solidFill>
              </a:rPr>
              <a:t> </a:t>
            </a:r>
            <a:r>
              <a:rPr lang="en-AU" sz="2500" dirty="0" err="1">
                <a:solidFill>
                  <a:schemeClr val="tx1">
                    <a:lumMod val="75000"/>
                    <a:lumOff val="25000"/>
                  </a:schemeClr>
                </a:solidFill>
              </a:rPr>
              <a:t>masyarakat</a:t>
            </a:r>
            <a:endParaRPr lang="en-AU" sz="2500" dirty="0">
              <a:solidFill>
                <a:schemeClr val="tx1">
                  <a:lumMod val="75000"/>
                  <a:lumOff val="25000"/>
                </a:schemeClr>
              </a:solidFill>
            </a:endParaRPr>
          </a:p>
        </p:txBody>
      </p:sp>
      <p:sp>
        <p:nvSpPr>
          <p:cNvPr id="13" name="TextBox 12"/>
          <p:cNvSpPr txBox="1"/>
          <p:nvPr/>
        </p:nvSpPr>
        <p:spPr>
          <a:xfrm>
            <a:off x="6949469" y="1145600"/>
            <a:ext cx="3391885" cy="874766"/>
          </a:xfrm>
          <a:prstGeom prst="rect">
            <a:avLst/>
          </a:prstGeom>
          <a:noFill/>
        </p:spPr>
        <p:txBody>
          <a:bodyPr wrap="square" lIns="104306" tIns="52153" rIns="104306" bIns="52153" rtlCol="0">
            <a:spAutoFit/>
          </a:bodyPr>
          <a:lstStyle/>
          <a:p>
            <a:pPr algn="ctr"/>
            <a:r>
              <a:rPr lang="en-AU" sz="2500" dirty="0" err="1">
                <a:solidFill>
                  <a:schemeClr val="tx1">
                    <a:lumMod val="75000"/>
                    <a:lumOff val="25000"/>
                  </a:schemeClr>
                </a:solidFill>
              </a:rPr>
              <a:t>Terpusat</a:t>
            </a:r>
            <a:r>
              <a:rPr lang="en-AU" sz="2500" dirty="0">
                <a:solidFill>
                  <a:schemeClr val="tx1">
                    <a:lumMod val="75000"/>
                    <a:lumOff val="25000"/>
                  </a:schemeClr>
                </a:solidFill>
              </a:rPr>
              <a:t> = </a:t>
            </a:r>
          </a:p>
          <a:p>
            <a:pPr algn="ctr"/>
            <a:r>
              <a:rPr lang="en-AU" sz="2500" dirty="0" err="1">
                <a:solidFill>
                  <a:schemeClr val="tx1">
                    <a:lumMod val="75000"/>
                    <a:lumOff val="25000"/>
                  </a:schemeClr>
                </a:solidFill>
              </a:rPr>
              <a:t>Pemerintah</a:t>
            </a:r>
            <a:r>
              <a:rPr lang="en-AU" sz="2500" dirty="0">
                <a:solidFill>
                  <a:schemeClr val="tx1">
                    <a:lumMod val="75000"/>
                    <a:lumOff val="25000"/>
                  </a:schemeClr>
                </a:solidFill>
              </a:rPr>
              <a:t> Daerah</a:t>
            </a:r>
          </a:p>
        </p:txBody>
      </p:sp>
      <p:sp>
        <p:nvSpPr>
          <p:cNvPr id="14" name="TextBox 13"/>
          <p:cNvSpPr txBox="1"/>
          <p:nvPr/>
        </p:nvSpPr>
        <p:spPr>
          <a:xfrm>
            <a:off x="8059821" y="7228984"/>
            <a:ext cx="2427291" cy="320768"/>
          </a:xfrm>
          <a:prstGeom prst="rect">
            <a:avLst/>
          </a:prstGeom>
          <a:noFill/>
        </p:spPr>
        <p:txBody>
          <a:bodyPr wrap="square" lIns="104306" tIns="52153" rIns="104306" bIns="52153" rtlCol="0">
            <a:spAutoFit/>
          </a:bodyPr>
          <a:lstStyle/>
          <a:p>
            <a:pPr algn="r"/>
            <a:r>
              <a:rPr lang="en-AU" sz="1400" dirty="0">
                <a:solidFill>
                  <a:srgbClr val="7F7F7F"/>
                </a:solidFill>
              </a:rPr>
              <a:t>(</a:t>
            </a:r>
            <a:r>
              <a:rPr lang="en-AU" sz="1400" dirty="0" err="1">
                <a:solidFill>
                  <a:srgbClr val="7F7F7F"/>
                </a:solidFill>
              </a:rPr>
              <a:t>Gambar</a:t>
            </a:r>
            <a:r>
              <a:rPr lang="en-AU" sz="1400" dirty="0">
                <a:solidFill>
                  <a:srgbClr val="7F7F7F"/>
                </a:solidFill>
              </a:rPr>
              <a:t>: T. </a:t>
            </a:r>
            <a:r>
              <a:rPr lang="en-AU" sz="1400" dirty="0" err="1">
                <a:solidFill>
                  <a:srgbClr val="7F7F7F"/>
                </a:solidFill>
              </a:rPr>
              <a:t>Rosenqvist</a:t>
            </a:r>
            <a:r>
              <a:rPr lang="en-AU" sz="1400" dirty="0">
                <a:solidFill>
                  <a:srgbClr val="7F7F7F"/>
                </a:solidFill>
              </a:rPr>
              <a:t>)</a:t>
            </a:r>
          </a:p>
        </p:txBody>
      </p:sp>
    </p:spTree>
    <p:extLst>
      <p:ext uri="{BB962C8B-B14F-4D97-AF65-F5344CB8AC3E}">
        <p14:creationId xmlns:p14="http://schemas.microsoft.com/office/powerpoint/2010/main" val="3919283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err="1" smtClean="0">
                <a:solidFill>
                  <a:srgbClr val="B1005D"/>
                </a:solidFill>
              </a:rPr>
              <a:t>Namun</a:t>
            </a:r>
            <a:r>
              <a:rPr lang="en-AU" dirty="0" smtClean="0">
                <a:solidFill>
                  <a:srgbClr val="B1005D"/>
                </a:solidFill>
              </a:rPr>
              <a:t>, </a:t>
            </a:r>
            <a:r>
              <a:rPr lang="en-AU" dirty="0" err="1" smtClean="0">
                <a:solidFill>
                  <a:srgbClr val="B1005D"/>
                </a:solidFill>
              </a:rPr>
              <a:t>secara</a:t>
            </a:r>
            <a:r>
              <a:rPr lang="en-AU" dirty="0" smtClean="0">
                <a:solidFill>
                  <a:srgbClr val="B1005D"/>
                </a:solidFill>
              </a:rPr>
              <a:t> </a:t>
            </a:r>
            <a:r>
              <a:rPr lang="en-AU" dirty="0" err="1" smtClean="0">
                <a:solidFill>
                  <a:srgbClr val="B1005D"/>
                </a:solidFill>
              </a:rPr>
              <a:t>hukum</a:t>
            </a:r>
            <a:r>
              <a:rPr lang="en-AU" dirty="0" smtClean="0"/>
              <a:t>, </a:t>
            </a:r>
            <a:r>
              <a:rPr lang="en-AU" dirty="0" err="1" smtClean="0"/>
              <a:t>pemerintah</a:t>
            </a:r>
            <a:r>
              <a:rPr lang="en-AU" dirty="0" smtClean="0"/>
              <a:t> </a:t>
            </a:r>
            <a:r>
              <a:rPr lang="en-AU" dirty="0" err="1" smtClean="0"/>
              <a:t>daerah</a:t>
            </a:r>
            <a:r>
              <a:rPr lang="en-AU" dirty="0" smtClean="0"/>
              <a:t> </a:t>
            </a:r>
            <a:r>
              <a:rPr lang="en-AU" dirty="0" err="1" smtClean="0"/>
              <a:t>lah</a:t>
            </a:r>
            <a:r>
              <a:rPr lang="en-AU" dirty="0" smtClean="0"/>
              <a:t> yang </a:t>
            </a:r>
            <a:r>
              <a:rPr lang="en-AU" dirty="0" err="1" smtClean="0"/>
              <a:t>bertanggung</a:t>
            </a:r>
            <a:r>
              <a:rPr lang="en-AU" dirty="0" smtClean="0"/>
              <a:t> </a:t>
            </a:r>
            <a:r>
              <a:rPr lang="en-AU" dirty="0" err="1" smtClean="0"/>
              <a:t>jawab</a:t>
            </a:r>
            <a:r>
              <a:rPr lang="en-AU" dirty="0" smtClean="0"/>
              <a:t>.  </a:t>
            </a:r>
            <a:endParaRPr lang="en-AU" dirty="0"/>
          </a:p>
        </p:txBody>
      </p:sp>
      <p:sp>
        <p:nvSpPr>
          <p:cNvPr id="3" name="Text Placeholder 2"/>
          <p:cNvSpPr>
            <a:spLocks noGrp="1"/>
          </p:cNvSpPr>
          <p:nvPr>
            <p:ph type="body" sz="quarter" idx="10"/>
          </p:nvPr>
        </p:nvSpPr>
        <p:spPr/>
        <p:txBody>
          <a:bodyPr/>
          <a:lstStyle/>
          <a:p>
            <a:r>
              <a:rPr lang="en-AU" dirty="0" err="1" smtClean="0"/>
              <a:t>Sanitasi</a:t>
            </a:r>
            <a:r>
              <a:rPr lang="en-AU" dirty="0" smtClean="0"/>
              <a:t> </a:t>
            </a:r>
            <a:r>
              <a:rPr lang="en-AU" dirty="0" err="1" smtClean="0"/>
              <a:t>dijelaskan</a:t>
            </a:r>
            <a:r>
              <a:rPr lang="en-AU" dirty="0" smtClean="0"/>
              <a:t> </a:t>
            </a:r>
            <a:r>
              <a:rPr lang="en-AU" dirty="0" err="1" smtClean="0"/>
              <a:t>sebagai</a:t>
            </a:r>
            <a:r>
              <a:rPr lang="en-AU" dirty="0" smtClean="0"/>
              <a:t>: </a:t>
            </a:r>
            <a:endParaRPr lang="en-AU" dirty="0"/>
          </a:p>
          <a:p>
            <a:pPr marL="521528" indent="-521528">
              <a:buFont typeface="Arial"/>
              <a:buChar char="•"/>
            </a:pPr>
            <a:r>
              <a:rPr lang="en-AU" dirty="0" err="1" smtClean="0"/>
              <a:t>Layanan</a:t>
            </a:r>
            <a:r>
              <a:rPr lang="en-AU" dirty="0" smtClean="0"/>
              <a:t> </a:t>
            </a:r>
            <a:r>
              <a:rPr lang="en-AU" dirty="0" err="1" smtClean="0"/>
              <a:t>dasar</a:t>
            </a:r>
            <a:r>
              <a:rPr lang="en-AU" dirty="0" smtClean="0"/>
              <a:t> (</a:t>
            </a:r>
            <a:r>
              <a:rPr lang="en-AU" dirty="0" err="1" smtClean="0"/>
              <a:t>harus</a:t>
            </a:r>
            <a:r>
              <a:rPr lang="en-AU" dirty="0" smtClean="0"/>
              <a:t> </a:t>
            </a:r>
            <a:r>
              <a:rPr lang="en-AU" dirty="0" err="1" smtClean="0"/>
              <a:t>disediakan</a:t>
            </a:r>
            <a:r>
              <a:rPr lang="en-AU" dirty="0" smtClean="0"/>
              <a:t> </a:t>
            </a:r>
            <a:r>
              <a:rPr lang="en-AU" dirty="0" err="1" smtClean="0"/>
              <a:t>oleh</a:t>
            </a:r>
            <a:r>
              <a:rPr lang="en-AU" dirty="0" smtClean="0"/>
              <a:t> </a:t>
            </a:r>
            <a:r>
              <a:rPr lang="en-AU" dirty="0" err="1" smtClean="0"/>
              <a:t>pemerintah</a:t>
            </a:r>
            <a:r>
              <a:rPr lang="en-AU" dirty="0" smtClean="0"/>
              <a:t> </a:t>
            </a:r>
            <a:r>
              <a:rPr lang="en-AU" dirty="0" err="1" smtClean="0"/>
              <a:t>daerah</a:t>
            </a:r>
            <a:r>
              <a:rPr lang="en-AU" dirty="0" smtClean="0"/>
              <a:t>)</a:t>
            </a:r>
            <a:endParaRPr lang="en-AU" dirty="0"/>
          </a:p>
          <a:p>
            <a:pPr marL="521528" indent="-521528">
              <a:buFont typeface="Arial"/>
              <a:buChar char="•"/>
            </a:pPr>
            <a:r>
              <a:rPr lang="en-AU" dirty="0" err="1" smtClean="0"/>
              <a:t>Urusan</a:t>
            </a:r>
            <a:r>
              <a:rPr lang="en-AU" dirty="0" smtClean="0"/>
              <a:t> </a:t>
            </a:r>
            <a:r>
              <a:rPr lang="en-AU" dirty="0" err="1"/>
              <a:t>w</a:t>
            </a:r>
            <a:r>
              <a:rPr lang="en-AU" dirty="0" err="1" smtClean="0"/>
              <a:t>ajib</a:t>
            </a:r>
            <a:r>
              <a:rPr lang="en-AU" dirty="0" smtClean="0"/>
              <a:t> (</a:t>
            </a:r>
            <a:r>
              <a:rPr lang="en-AU" dirty="0" err="1" smtClean="0"/>
              <a:t>setiap</a:t>
            </a:r>
            <a:r>
              <a:rPr lang="en-AU" dirty="0" smtClean="0"/>
              <a:t> </a:t>
            </a:r>
            <a:r>
              <a:rPr lang="en-AU" dirty="0" err="1" smtClean="0"/>
              <a:t>daerah</a:t>
            </a:r>
            <a:r>
              <a:rPr lang="en-AU" dirty="0" smtClean="0"/>
              <a:t> </a:t>
            </a:r>
            <a:r>
              <a:rPr lang="en-AU" dirty="0" err="1" smtClean="0"/>
              <a:t>harus</a:t>
            </a:r>
            <a:r>
              <a:rPr lang="en-AU" dirty="0" smtClean="0"/>
              <a:t> </a:t>
            </a:r>
            <a:r>
              <a:rPr lang="en-AU" dirty="0" err="1" smtClean="0"/>
              <a:t>melaksanakannya</a:t>
            </a:r>
            <a:r>
              <a:rPr lang="en-AU" dirty="0" smtClean="0"/>
              <a:t>)</a:t>
            </a:r>
            <a:endParaRPr lang="en-AU" dirty="0"/>
          </a:p>
          <a:p>
            <a:pPr marL="521528" indent="-521528">
              <a:buFont typeface="Arial"/>
              <a:buChar char="•"/>
            </a:pPr>
            <a:r>
              <a:rPr lang="en-AU" dirty="0" err="1" smtClean="0"/>
              <a:t>Urusan</a:t>
            </a:r>
            <a:r>
              <a:rPr lang="en-AU" dirty="0" smtClean="0"/>
              <a:t> </a:t>
            </a:r>
            <a:r>
              <a:rPr lang="en-AU" dirty="0" err="1" smtClean="0"/>
              <a:t>konkuren</a:t>
            </a:r>
            <a:r>
              <a:rPr lang="en-AU" dirty="0" smtClean="0"/>
              <a:t> (</a:t>
            </a:r>
            <a:r>
              <a:rPr lang="en-AU" dirty="0" err="1" smtClean="0"/>
              <a:t>dijalankan</a:t>
            </a:r>
            <a:r>
              <a:rPr lang="en-AU" dirty="0" smtClean="0"/>
              <a:t> </a:t>
            </a:r>
            <a:r>
              <a:rPr lang="en-AU" dirty="0" err="1" smtClean="0"/>
              <a:t>oleh</a:t>
            </a:r>
            <a:r>
              <a:rPr lang="en-AU" dirty="0" smtClean="0"/>
              <a:t> </a:t>
            </a:r>
            <a:r>
              <a:rPr lang="en-AU" dirty="0" err="1" smtClean="0"/>
              <a:t>pemerintah</a:t>
            </a:r>
            <a:r>
              <a:rPr lang="en-AU" dirty="0" smtClean="0"/>
              <a:t> </a:t>
            </a:r>
            <a:r>
              <a:rPr lang="en-AU" dirty="0" err="1" smtClean="0"/>
              <a:t>pusat</a:t>
            </a:r>
            <a:r>
              <a:rPr lang="en-AU" dirty="0" smtClean="0"/>
              <a:t> + </a:t>
            </a:r>
            <a:r>
              <a:rPr lang="en-AU" dirty="0" err="1" smtClean="0"/>
              <a:t>daerah</a:t>
            </a:r>
            <a:r>
              <a:rPr lang="en-AU" dirty="0" smtClean="0"/>
              <a:t>)</a:t>
            </a:r>
          </a:p>
        </p:txBody>
      </p:sp>
      <p:sp>
        <p:nvSpPr>
          <p:cNvPr id="4" name="TextBox 3"/>
          <p:cNvSpPr txBox="1"/>
          <p:nvPr/>
        </p:nvSpPr>
        <p:spPr>
          <a:xfrm>
            <a:off x="142268" y="7120123"/>
            <a:ext cx="4158546" cy="459268"/>
          </a:xfrm>
          <a:prstGeom prst="rect">
            <a:avLst/>
          </a:prstGeom>
          <a:noFill/>
        </p:spPr>
        <p:txBody>
          <a:bodyPr wrap="square" lIns="104306" tIns="52153" rIns="104306" bIns="52153" rtlCol="0">
            <a:spAutoFit/>
          </a:bodyPr>
          <a:lstStyle/>
          <a:p>
            <a:r>
              <a:rPr lang="en-US" sz="2300" dirty="0">
                <a:solidFill>
                  <a:srgbClr val="B1005D"/>
                </a:solidFill>
              </a:rPr>
              <a:t>(Al Afghani et al, 2016)</a:t>
            </a:r>
            <a:endParaRPr lang="en-AU" sz="2300" b="1" dirty="0">
              <a:solidFill>
                <a:srgbClr val="B1005D"/>
              </a:solidFill>
            </a:endParaRPr>
          </a:p>
        </p:txBody>
      </p:sp>
    </p:spTree>
    <p:extLst>
      <p:ext uri="{BB962C8B-B14F-4D97-AF65-F5344CB8AC3E}">
        <p14:creationId xmlns:p14="http://schemas.microsoft.com/office/powerpoint/2010/main" val="36688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151842" cy="5171531"/>
          </a:xfrm>
          <a:solidFill>
            <a:schemeClr val="lt1">
              <a:alpha val="82000"/>
            </a:schemeClr>
          </a:solidFill>
        </p:spPr>
        <p:txBody>
          <a:bodyPr anchor="ctr" anchorCtr="0">
            <a:noAutofit/>
          </a:bodyPr>
          <a:lstStyle/>
          <a:p>
            <a:r>
              <a:rPr lang="en-AU" sz="6800" dirty="0" err="1"/>
              <a:t>Apa</a:t>
            </a:r>
            <a:r>
              <a:rPr lang="en-AU" sz="6800" dirty="0"/>
              <a:t> </a:t>
            </a:r>
            <a:r>
              <a:rPr lang="en-AU" sz="6800" dirty="0" err="1"/>
              <a:t>itu</a:t>
            </a:r>
            <a:r>
              <a:rPr lang="en-AU" sz="6800" dirty="0"/>
              <a:t> Tata </a:t>
            </a:r>
            <a:r>
              <a:rPr lang="en-AU" sz="6800" dirty="0" err="1"/>
              <a:t>Kelola</a:t>
            </a:r>
            <a:r>
              <a:rPr lang="en-AU" sz="6800" dirty="0"/>
              <a:t>? </a:t>
            </a:r>
          </a:p>
        </p:txBody>
      </p:sp>
      <p:sp>
        <p:nvSpPr>
          <p:cNvPr id="3" name="Title 1"/>
          <p:cNvSpPr>
            <a:spLocks noGrp="1"/>
          </p:cNvSpPr>
          <p:nvPr>
            <p:ph type="title"/>
          </p:nvPr>
        </p:nvSpPr>
        <p:spPr>
          <a:xfrm>
            <a:off x="319042" y="526970"/>
            <a:ext cx="10022312" cy="973349"/>
          </a:xfrm>
        </p:spPr>
        <p:txBody>
          <a:bodyPr>
            <a:noAutofit/>
          </a:bodyPr>
          <a:lstStyle/>
          <a:p>
            <a:r>
              <a:rPr lang="en-US" sz="6800" dirty="0"/>
              <a:t>1. PENDAHULUAN</a:t>
            </a:r>
          </a:p>
        </p:txBody>
      </p:sp>
    </p:spTree>
    <p:extLst>
      <p:ext uri="{BB962C8B-B14F-4D97-AF65-F5344CB8AC3E}">
        <p14:creationId xmlns:p14="http://schemas.microsoft.com/office/powerpoint/2010/main" val="41098615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6450.jpg"/>
          <p:cNvPicPr>
            <a:picLocks noChangeAspect="1"/>
          </p:cNvPicPr>
          <p:nvPr/>
        </p:nvPicPr>
        <p:blipFill rotWithShape="1">
          <a:blip r:embed="rId2" cstate="email">
            <a:clrChange>
              <a:clrFrom>
                <a:srgbClr val="D1D3D3"/>
              </a:clrFrom>
              <a:clrTo>
                <a:srgbClr val="D1D3D3">
                  <a:alpha val="0"/>
                </a:srgbClr>
              </a:clrTo>
            </a:clrChang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6875472" y="2117656"/>
            <a:ext cx="3049278" cy="2020339"/>
          </a:xfrm>
          <a:prstGeom prst="rect">
            <a:avLst/>
          </a:prstGeom>
        </p:spPr>
      </p:pic>
      <p:pic>
        <p:nvPicPr>
          <p:cNvPr id="6" name="Picture 5" descr="DSC_6450.jpg"/>
          <p:cNvPicPr>
            <a:picLocks noChangeAspect="1"/>
          </p:cNvPicPr>
          <p:nvPr/>
        </p:nvPicPr>
        <p:blipFill rotWithShape="1">
          <a:blip r:embed="rId4" cstate="email">
            <a:clrChange>
              <a:clrFrom>
                <a:srgbClr val="D1D3D3"/>
              </a:clrFrom>
              <a:clrTo>
                <a:srgbClr val="D1D3D3">
                  <a:alpha val="0"/>
                </a:srgbClr>
              </a:clrTo>
            </a:clrChange>
            <a:extLst>
              <a:ext uri="{BEBA8EAE-BF5A-486C-A8C5-ECC9F3942E4B}">
                <a14:imgProps xmlns:a14="http://schemas.microsoft.com/office/drawing/2010/main">
                  <a14:imgLayer r:embed="rId5">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21365155">
            <a:off x="3441021" y="4593260"/>
            <a:ext cx="2885948" cy="2773486"/>
          </a:xfrm>
          <a:prstGeom prst="rect">
            <a:avLst/>
          </a:prstGeom>
        </p:spPr>
      </p:pic>
      <p:pic>
        <p:nvPicPr>
          <p:cNvPr id="7" name="Picture 6" descr="DSC_6450.jpg"/>
          <p:cNvPicPr>
            <a:picLocks noChangeAspect="1"/>
          </p:cNvPicPr>
          <p:nvPr/>
        </p:nvPicPr>
        <p:blipFill rotWithShape="1">
          <a:blip r:embed="rId6" cstate="email">
            <a:clrChange>
              <a:clrFrom>
                <a:srgbClr val="D1D3D3"/>
              </a:clrFrom>
              <a:clrTo>
                <a:srgbClr val="D1D3D3">
                  <a:alpha val="0"/>
                </a:srgbClr>
              </a:clrTo>
            </a:clrChange>
            <a:extLst>
              <a:ext uri="{BEBA8EAE-BF5A-486C-A8C5-ECC9F3942E4B}">
                <a14:imgProps xmlns:a14="http://schemas.microsoft.com/office/drawing/2010/main">
                  <a14:imgLayer r:embed="rId7">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21336460">
            <a:off x="710985" y="4551324"/>
            <a:ext cx="1431444" cy="2714038"/>
          </a:xfrm>
          <a:prstGeom prst="rect">
            <a:avLst/>
          </a:prstGeom>
        </p:spPr>
      </p:pic>
      <p:pic>
        <p:nvPicPr>
          <p:cNvPr id="8" name="Picture 7" descr="DSC_6453.jpg"/>
          <p:cNvPicPr>
            <a:picLocks noChangeAspect="1"/>
          </p:cNvPicPr>
          <p:nvPr/>
        </p:nvPicPr>
        <p:blipFill rotWithShape="1">
          <a:blip r:embed="rId8" cstate="email">
            <a:biLevel thresh="5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a:ext>
            </a:extLst>
          </a:blip>
          <a:srcRect/>
          <a:stretch/>
        </p:blipFill>
        <p:spPr>
          <a:xfrm rot="10800000">
            <a:off x="6424009" y="5040842"/>
            <a:ext cx="4248174" cy="1557562"/>
          </a:xfrm>
          <a:prstGeom prst="rect">
            <a:avLst/>
          </a:prstGeom>
        </p:spPr>
      </p:pic>
      <p:pic>
        <p:nvPicPr>
          <p:cNvPr id="9" name="Picture 8" descr="DSC_6450.jpg"/>
          <p:cNvPicPr>
            <a:picLocks noChangeAspect="1"/>
          </p:cNvPicPr>
          <p:nvPr/>
        </p:nvPicPr>
        <p:blipFill rotWithShape="1">
          <a:blip r:embed="rId10" cstate="email">
            <a:clrChange>
              <a:clrFrom>
                <a:srgbClr val="D1D3D3"/>
              </a:clrFrom>
              <a:clrTo>
                <a:srgbClr val="D1D3D3">
                  <a:alpha val="0"/>
                </a:srgbClr>
              </a:clrTo>
            </a:clrChange>
            <a:extLst>
              <a:ext uri="{BEBA8EAE-BF5A-486C-A8C5-ECC9F3942E4B}">
                <a14:imgProps xmlns:a14="http://schemas.microsoft.com/office/drawing/2010/main">
                  <a14:imgLayer r:embed="rId11">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539200" y="1937626"/>
            <a:ext cx="1922456" cy="1815789"/>
          </a:xfrm>
          <a:prstGeom prst="rect">
            <a:avLst/>
          </a:prstGeom>
        </p:spPr>
      </p:pic>
      <p:pic>
        <p:nvPicPr>
          <p:cNvPr id="10" name="Picture 9" descr="DSC_6450.jpg"/>
          <p:cNvPicPr>
            <a:picLocks noChangeAspect="1"/>
          </p:cNvPicPr>
          <p:nvPr/>
        </p:nvPicPr>
        <p:blipFill rotWithShape="1">
          <a:blip r:embed="rId12" cstate="email">
            <a:clrChange>
              <a:clrFrom>
                <a:srgbClr val="D1D3D3"/>
              </a:clrFrom>
              <a:clrTo>
                <a:srgbClr val="D1D3D3">
                  <a:alpha val="0"/>
                </a:srgbClr>
              </a:clrTo>
            </a:clrChange>
            <a:extLst>
              <a:ext uri="{BEBA8EAE-BF5A-486C-A8C5-ECC9F3942E4B}">
                <a14:imgProps xmlns:a14="http://schemas.microsoft.com/office/drawing/2010/main">
                  <a14:imgLayer r:embed="rId13">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3988806" y="2237678"/>
            <a:ext cx="1730481" cy="2105925"/>
          </a:xfrm>
          <a:prstGeom prst="rect">
            <a:avLst/>
          </a:prstGeom>
        </p:spPr>
      </p:pic>
      <p:pic>
        <p:nvPicPr>
          <p:cNvPr id="13" name="Picture 12" descr="DSC_6450.jpg"/>
          <p:cNvPicPr>
            <a:picLocks noChangeAspect="1"/>
          </p:cNvPicPr>
          <p:nvPr/>
        </p:nvPicPr>
        <p:blipFill rotWithShape="1">
          <a:blip r:embed="rId14" cstate="email">
            <a:clrChange>
              <a:clrFrom>
                <a:srgbClr val="FFFFFF"/>
              </a:clrFrom>
              <a:clrTo>
                <a:srgbClr val="FFFFFF">
                  <a:alpha val="0"/>
                </a:srgbClr>
              </a:clrTo>
            </a:clrChange>
            <a:extLst>
              <a:ext uri="{BEBA8EAE-BF5A-486C-A8C5-ECC9F3942E4B}">
                <a14:imgProps xmlns:a14="http://schemas.microsoft.com/office/drawing/2010/main">
                  <a14:imgLayer r:embed="rId15">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711701" y="412328"/>
            <a:ext cx="1834824" cy="1215686"/>
          </a:xfrm>
          <a:prstGeom prst="rect">
            <a:avLst/>
          </a:prstGeom>
          <a:ln w="34925">
            <a:solidFill>
              <a:srgbClr val="FF0000"/>
            </a:solidFill>
          </a:ln>
        </p:spPr>
      </p:pic>
      <p:pic>
        <p:nvPicPr>
          <p:cNvPr id="14" name="Picture 13" descr="DSC_6450.jpg"/>
          <p:cNvPicPr>
            <a:picLocks noChangeAspect="1"/>
          </p:cNvPicPr>
          <p:nvPr/>
        </p:nvPicPr>
        <p:blipFill rotWithShape="1">
          <a:blip r:embed="rId14" cstate="email">
            <a:clrChange>
              <a:clrFrom>
                <a:srgbClr val="FFFFFF"/>
              </a:clrFrom>
              <a:clrTo>
                <a:srgbClr val="FFFFFF">
                  <a:alpha val="0"/>
                </a:srgbClr>
              </a:clrTo>
            </a:clrChange>
            <a:extLst>
              <a:ext uri="{BEBA8EAE-BF5A-486C-A8C5-ECC9F3942E4B}">
                <a14:imgProps xmlns:a14="http://schemas.microsoft.com/office/drawing/2010/main">
                  <a14:imgLayer r:embed="rId16">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7594517" y="412328"/>
            <a:ext cx="1834824" cy="1215686"/>
          </a:xfrm>
          <a:prstGeom prst="rect">
            <a:avLst/>
          </a:prstGeom>
          <a:ln w="34925">
            <a:solidFill>
              <a:srgbClr val="FF0000"/>
            </a:solidFill>
          </a:ln>
        </p:spPr>
      </p:pic>
      <p:sp>
        <p:nvSpPr>
          <p:cNvPr id="15" name="TextBox 14"/>
          <p:cNvSpPr txBox="1"/>
          <p:nvPr/>
        </p:nvSpPr>
        <p:spPr>
          <a:xfrm>
            <a:off x="4489990" y="84284"/>
            <a:ext cx="864674" cy="1798096"/>
          </a:xfrm>
          <a:prstGeom prst="rect">
            <a:avLst/>
          </a:prstGeom>
          <a:noFill/>
        </p:spPr>
        <p:txBody>
          <a:bodyPr wrap="none" lIns="104306" tIns="52153" rIns="104306" bIns="52153" rtlCol="0">
            <a:spAutoFit/>
          </a:bodyPr>
          <a:lstStyle/>
          <a:p>
            <a:r>
              <a:rPr lang="en-US" sz="11000" dirty="0">
                <a:solidFill>
                  <a:srgbClr val="FF0000"/>
                </a:solidFill>
              </a:rPr>
              <a:t>?</a:t>
            </a:r>
          </a:p>
        </p:txBody>
      </p:sp>
      <p:sp>
        <p:nvSpPr>
          <p:cNvPr id="11" name="TextBox 10"/>
          <p:cNvSpPr txBox="1"/>
          <p:nvPr/>
        </p:nvSpPr>
        <p:spPr>
          <a:xfrm>
            <a:off x="8059821" y="7228984"/>
            <a:ext cx="2427291" cy="320768"/>
          </a:xfrm>
          <a:prstGeom prst="rect">
            <a:avLst/>
          </a:prstGeom>
          <a:noFill/>
        </p:spPr>
        <p:txBody>
          <a:bodyPr wrap="square" lIns="104306" tIns="52153" rIns="104306" bIns="52153" rtlCol="0">
            <a:spAutoFit/>
          </a:bodyPr>
          <a:lstStyle/>
          <a:p>
            <a:pPr algn="r"/>
            <a:r>
              <a:rPr lang="en-AU" sz="1400" dirty="0">
                <a:solidFill>
                  <a:srgbClr val="7F7F7F"/>
                </a:solidFill>
              </a:rPr>
              <a:t>(</a:t>
            </a:r>
            <a:r>
              <a:rPr lang="en-AU" sz="1400" dirty="0" err="1">
                <a:solidFill>
                  <a:srgbClr val="7F7F7F"/>
                </a:solidFill>
              </a:rPr>
              <a:t>Gambar</a:t>
            </a:r>
            <a:r>
              <a:rPr lang="en-AU" sz="1400" dirty="0">
                <a:solidFill>
                  <a:srgbClr val="7F7F7F"/>
                </a:solidFill>
              </a:rPr>
              <a:t>: T. </a:t>
            </a:r>
            <a:r>
              <a:rPr lang="en-AU" sz="1400" dirty="0" err="1">
                <a:solidFill>
                  <a:srgbClr val="7F7F7F"/>
                </a:solidFill>
              </a:rPr>
              <a:t>Rosenqvist</a:t>
            </a:r>
            <a:r>
              <a:rPr lang="en-AU" sz="1400" dirty="0">
                <a:solidFill>
                  <a:srgbClr val="7F7F7F"/>
                </a:solidFill>
              </a:rPr>
              <a:t>)</a:t>
            </a:r>
          </a:p>
        </p:txBody>
      </p:sp>
    </p:spTree>
    <p:extLst>
      <p:ext uri="{BB962C8B-B14F-4D97-AF65-F5344CB8AC3E}">
        <p14:creationId xmlns:p14="http://schemas.microsoft.com/office/powerpoint/2010/main" val="1862184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7" y="1736291"/>
            <a:ext cx="9887417" cy="5171531"/>
          </a:xfrm>
          <a:solidFill>
            <a:schemeClr val="lt1">
              <a:alpha val="82000"/>
            </a:schemeClr>
          </a:solidFill>
        </p:spPr>
        <p:txBody>
          <a:bodyPr anchor="ctr" anchorCtr="0">
            <a:noAutofit/>
          </a:bodyPr>
          <a:lstStyle/>
          <a:p>
            <a:pPr>
              <a:spcAft>
                <a:spcPts val="1369"/>
              </a:spcAft>
            </a:pPr>
            <a:r>
              <a:rPr lang="en-AU" sz="3900" dirty="0"/>
              <a:t>Tata </a:t>
            </a:r>
            <a:r>
              <a:rPr lang="en-AU" sz="3900" dirty="0" err="1"/>
              <a:t>kelola</a:t>
            </a:r>
            <a:r>
              <a:rPr lang="en-AU" sz="3900" dirty="0"/>
              <a:t> </a:t>
            </a:r>
            <a:r>
              <a:rPr lang="en-AU" sz="3900" dirty="0" err="1"/>
              <a:t>harus</a:t>
            </a:r>
            <a:r>
              <a:rPr lang="en-AU" sz="3900" dirty="0"/>
              <a:t> </a:t>
            </a:r>
            <a:r>
              <a:rPr lang="en-AU" sz="3900" dirty="0" err="1"/>
              <a:t>berkembang</a:t>
            </a:r>
            <a:r>
              <a:rPr lang="en-AU" sz="3900" dirty="0"/>
              <a:t> </a:t>
            </a:r>
            <a:r>
              <a:rPr lang="en-AU" sz="3900" dirty="0" err="1"/>
              <a:t>lebih</a:t>
            </a:r>
            <a:r>
              <a:rPr lang="en-AU" sz="3900" dirty="0"/>
              <a:t> </a:t>
            </a:r>
            <a:r>
              <a:rPr lang="en-AU" sz="3900" dirty="0" err="1"/>
              <a:t>jauh</a:t>
            </a:r>
            <a:r>
              <a:rPr lang="en-AU" sz="3900" dirty="0"/>
              <a:t> </a:t>
            </a:r>
            <a:r>
              <a:rPr lang="en-AU" sz="3900" dirty="0" err="1"/>
              <a:t>dari</a:t>
            </a:r>
            <a:r>
              <a:rPr lang="en-AU" sz="3900" dirty="0"/>
              <a:t> </a:t>
            </a:r>
            <a:r>
              <a:rPr lang="en-AU" sz="3900" dirty="0" err="1"/>
              <a:t>sekadar</a:t>
            </a:r>
            <a:r>
              <a:rPr lang="en-AU" sz="3900" dirty="0"/>
              <a:t> yang </a:t>
            </a:r>
            <a:r>
              <a:rPr lang="en-AU" sz="3900" dirty="0" err="1"/>
              <a:t>dipimpin</a:t>
            </a:r>
            <a:r>
              <a:rPr lang="en-AU" sz="3900" dirty="0"/>
              <a:t> KSM </a:t>
            </a:r>
            <a:r>
              <a:rPr lang="en-AU" sz="3900" dirty="0" err="1"/>
              <a:t>karena</a:t>
            </a:r>
            <a:r>
              <a:rPr lang="en-AU" sz="3900" dirty="0"/>
              <a:t> </a:t>
            </a:r>
            <a:r>
              <a:rPr lang="en-AU" sz="3900" dirty="0" err="1"/>
              <a:t>tanggung</a:t>
            </a:r>
            <a:r>
              <a:rPr lang="en-AU" sz="3900" dirty="0"/>
              <a:t> </a:t>
            </a:r>
            <a:r>
              <a:rPr lang="en-AU" sz="3900" dirty="0" err="1"/>
              <a:t>jawab</a:t>
            </a:r>
            <a:r>
              <a:rPr lang="en-AU" sz="3900" dirty="0"/>
              <a:t> </a:t>
            </a:r>
            <a:r>
              <a:rPr lang="en-AU" sz="3900" dirty="0" err="1"/>
              <a:t>hukum</a:t>
            </a:r>
            <a:r>
              <a:rPr lang="en-AU" sz="3900" dirty="0"/>
              <a:t> </a:t>
            </a:r>
            <a:r>
              <a:rPr lang="en-AU" sz="3900" dirty="0" err="1"/>
              <a:t>ada</a:t>
            </a:r>
            <a:r>
              <a:rPr lang="en-AU" sz="3900" dirty="0"/>
              <a:t> di </a:t>
            </a:r>
            <a:r>
              <a:rPr lang="en-AU" sz="3900" dirty="0" err="1"/>
              <a:t>Pemerintah</a:t>
            </a:r>
            <a:r>
              <a:rPr lang="en-AU" sz="3900" dirty="0"/>
              <a:t> Daerah. </a:t>
            </a:r>
          </a:p>
          <a:p>
            <a:r>
              <a:rPr lang="en-AU" sz="3900" dirty="0" err="1"/>
              <a:t>Oleh</a:t>
            </a:r>
            <a:r>
              <a:rPr lang="en-AU" sz="3900" dirty="0"/>
              <a:t> </a:t>
            </a:r>
            <a:r>
              <a:rPr lang="en-AU" sz="3900" dirty="0" err="1"/>
              <a:t>karena</a:t>
            </a:r>
            <a:r>
              <a:rPr lang="en-AU" sz="3900" dirty="0"/>
              <a:t> </a:t>
            </a:r>
            <a:r>
              <a:rPr lang="en-AU" sz="3900" dirty="0" err="1"/>
              <a:t>itu</a:t>
            </a:r>
            <a:r>
              <a:rPr lang="en-AU" sz="3900" dirty="0"/>
              <a:t> </a:t>
            </a:r>
            <a:r>
              <a:rPr lang="en-AU" sz="3900" dirty="0" err="1"/>
              <a:t>Pemerintah</a:t>
            </a:r>
            <a:r>
              <a:rPr lang="en-AU" sz="3900" dirty="0"/>
              <a:t> Daerah </a:t>
            </a:r>
            <a:r>
              <a:rPr lang="en-AU" sz="3900" dirty="0" err="1"/>
              <a:t>harus</a:t>
            </a:r>
            <a:r>
              <a:rPr lang="en-AU" sz="3900" dirty="0"/>
              <a:t> </a:t>
            </a:r>
            <a:r>
              <a:rPr lang="en-AU" sz="3900" dirty="0" err="1"/>
              <a:t>menjadi</a:t>
            </a:r>
            <a:r>
              <a:rPr lang="en-AU" sz="3900" dirty="0"/>
              <a:t> “</a:t>
            </a:r>
            <a:r>
              <a:rPr lang="en-AU" sz="3900" dirty="0" err="1"/>
              <a:t>penjamin</a:t>
            </a:r>
            <a:r>
              <a:rPr lang="en-AU" sz="3900" dirty="0"/>
              <a:t>”, </a:t>
            </a:r>
            <a:r>
              <a:rPr lang="en-AU" sz="3900" dirty="0" err="1"/>
              <a:t>memastikan</a:t>
            </a:r>
            <a:r>
              <a:rPr lang="en-AU" sz="3900" dirty="0"/>
              <a:t> </a:t>
            </a:r>
            <a:r>
              <a:rPr lang="en-AU" sz="3900" dirty="0" err="1"/>
              <a:t>bahwa</a:t>
            </a:r>
            <a:r>
              <a:rPr lang="en-AU" sz="3900" dirty="0"/>
              <a:t> </a:t>
            </a:r>
            <a:r>
              <a:rPr lang="en-AU" sz="3900" dirty="0" err="1"/>
              <a:t>layanan</a:t>
            </a:r>
            <a:r>
              <a:rPr lang="en-AU" sz="3900" dirty="0"/>
              <a:t> </a:t>
            </a:r>
            <a:r>
              <a:rPr lang="en-AU" sz="3900" dirty="0" err="1"/>
              <a:t>terjadi</a:t>
            </a:r>
            <a:r>
              <a:rPr lang="en-AU" sz="3900" dirty="0"/>
              <a:t>. </a:t>
            </a:r>
            <a:r>
              <a:rPr lang="en-AU" sz="3900" dirty="0" err="1"/>
              <a:t>Tanggung</a:t>
            </a:r>
            <a:r>
              <a:rPr lang="en-AU" sz="3900" dirty="0"/>
              <a:t> </a:t>
            </a:r>
            <a:r>
              <a:rPr lang="en-AU" sz="3900" dirty="0" err="1"/>
              <a:t>jawab</a:t>
            </a:r>
            <a:r>
              <a:rPr lang="en-AU" sz="3900" dirty="0"/>
              <a:t> </a:t>
            </a:r>
            <a:r>
              <a:rPr lang="en-AU" sz="3900" dirty="0" err="1"/>
              <a:t>ini</a:t>
            </a:r>
            <a:r>
              <a:rPr lang="en-AU" sz="3900" dirty="0"/>
              <a:t> </a:t>
            </a:r>
            <a:r>
              <a:rPr lang="en-AU" sz="3900" dirty="0" err="1"/>
              <a:t>tidak</a:t>
            </a:r>
            <a:r>
              <a:rPr lang="en-AU" sz="3900" dirty="0"/>
              <a:t> </a:t>
            </a:r>
            <a:r>
              <a:rPr lang="en-AU" sz="3900" dirty="0" err="1"/>
              <a:t>seharusnya</a:t>
            </a:r>
            <a:r>
              <a:rPr lang="en-AU" sz="3900" dirty="0"/>
              <a:t> </a:t>
            </a:r>
            <a:r>
              <a:rPr lang="en-AU" sz="3900" dirty="0" err="1"/>
              <a:t>dibiarkan</a:t>
            </a:r>
            <a:r>
              <a:rPr lang="en-AU" sz="3900" dirty="0"/>
              <a:t> </a:t>
            </a:r>
            <a:r>
              <a:rPr lang="en-AU" sz="3900" dirty="0" err="1"/>
              <a:t>hanya</a:t>
            </a:r>
            <a:r>
              <a:rPr lang="en-AU" sz="3900" dirty="0"/>
              <a:t> </a:t>
            </a:r>
            <a:r>
              <a:rPr lang="en-AU" sz="3900" dirty="0" err="1"/>
              <a:t>pada</a:t>
            </a:r>
            <a:r>
              <a:rPr lang="en-AU" sz="3900" dirty="0"/>
              <a:t> </a:t>
            </a:r>
            <a:r>
              <a:rPr lang="en-AU" sz="3900" dirty="0" err="1"/>
              <a:t>masyarakat</a:t>
            </a:r>
            <a:r>
              <a:rPr lang="en-AU" sz="3900" dirty="0"/>
              <a:t>. </a:t>
            </a:r>
          </a:p>
        </p:txBody>
      </p:sp>
      <p:sp>
        <p:nvSpPr>
          <p:cNvPr id="3" name="Title 1"/>
          <p:cNvSpPr>
            <a:spLocks noGrp="1"/>
          </p:cNvSpPr>
          <p:nvPr>
            <p:ph type="title"/>
          </p:nvPr>
        </p:nvSpPr>
        <p:spPr>
          <a:xfrm>
            <a:off x="319042" y="172251"/>
            <a:ext cx="10022312" cy="973349"/>
          </a:xfrm>
        </p:spPr>
        <p:txBody>
          <a:bodyPr>
            <a:normAutofit/>
          </a:bodyPr>
          <a:lstStyle/>
          <a:p>
            <a:r>
              <a:rPr lang="en-AU" dirty="0" smtClean="0"/>
              <a:t>PESAN UTAMA</a:t>
            </a:r>
            <a:endParaRPr lang="en-AU" dirty="0"/>
          </a:p>
        </p:txBody>
      </p:sp>
    </p:spTree>
    <p:extLst>
      <p:ext uri="{BB962C8B-B14F-4D97-AF65-F5344CB8AC3E}">
        <p14:creationId xmlns:p14="http://schemas.microsoft.com/office/powerpoint/2010/main" val="31188933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Paling </a:t>
            </a:r>
            <a:r>
              <a:rPr lang="en-AU" dirty="0" err="1" smtClean="0"/>
              <a:t>tidak</a:t>
            </a:r>
            <a:r>
              <a:rPr lang="en-AU" dirty="0" smtClean="0"/>
              <a:t>, </a:t>
            </a:r>
            <a:r>
              <a:rPr lang="en-AU" dirty="0" err="1" smtClean="0"/>
              <a:t>semua</a:t>
            </a:r>
            <a:r>
              <a:rPr lang="en-AU" dirty="0" smtClean="0"/>
              <a:t> </a:t>
            </a:r>
            <a:r>
              <a:rPr lang="en-AU" dirty="0" err="1" smtClean="0"/>
              <a:t>Pemerintah</a:t>
            </a:r>
            <a:r>
              <a:rPr lang="en-AU" dirty="0" smtClean="0"/>
              <a:t> Daerah </a:t>
            </a:r>
            <a:r>
              <a:rPr lang="en-AU" dirty="0" err="1" smtClean="0"/>
              <a:t>harus</a:t>
            </a:r>
            <a:r>
              <a:rPr lang="en-AU" dirty="0" smtClean="0"/>
              <a:t>: </a:t>
            </a:r>
            <a:endParaRPr lang="en-AU" dirty="0"/>
          </a:p>
        </p:txBody>
      </p:sp>
      <p:sp>
        <p:nvSpPr>
          <p:cNvPr id="3" name="Text Placeholder 2"/>
          <p:cNvSpPr>
            <a:spLocks noGrp="1"/>
          </p:cNvSpPr>
          <p:nvPr>
            <p:ph type="body" sz="quarter" idx="10"/>
          </p:nvPr>
        </p:nvSpPr>
        <p:spPr>
          <a:xfrm>
            <a:off x="319318" y="1218204"/>
            <a:ext cx="10240415" cy="6077015"/>
          </a:xfrm>
        </p:spPr>
        <p:txBody>
          <a:bodyPr/>
          <a:lstStyle/>
          <a:p>
            <a:pPr>
              <a:spcAft>
                <a:spcPts val="1141"/>
              </a:spcAft>
            </a:pPr>
            <a:r>
              <a:rPr lang="en-US" sz="3000" dirty="0"/>
              <a:t>1. </a:t>
            </a:r>
            <a:r>
              <a:rPr lang="en-US" sz="3000" b="1" dirty="0" err="1"/>
              <a:t>Memetakan</a:t>
            </a:r>
            <a:r>
              <a:rPr lang="en-US" sz="3000" b="1" dirty="0"/>
              <a:t> status </a:t>
            </a:r>
            <a:r>
              <a:rPr lang="en-US" sz="3000" dirty="0" err="1"/>
              <a:t>kinerja</a:t>
            </a:r>
            <a:r>
              <a:rPr lang="en-US" sz="3000" dirty="0"/>
              <a:t> </a:t>
            </a:r>
            <a:r>
              <a:rPr lang="en-US" sz="3000" dirty="0" err="1"/>
              <a:t>teknis</a:t>
            </a:r>
            <a:r>
              <a:rPr lang="en-US" sz="3000" dirty="0"/>
              <a:t>, </a:t>
            </a:r>
            <a:r>
              <a:rPr lang="en-US" sz="3000" dirty="0" err="1"/>
              <a:t>keuangan</a:t>
            </a:r>
            <a:r>
              <a:rPr lang="en-US" sz="3000" dirty="0"/>
              <a:t>, </a:t>
            </a:r>
            <a:r>
              <a:rPr lang="en-US" sz="3000" dirty="0" err="1"/>
              <a:t>pengelolaan</a:t>
            </a:r>
            <a:r>
              <a:rPr lang="en-US" sz="3000" dirty="0"/>
              <a:t> </a:t>
            </a:r>
            <a:r>
              <a:rPr lang="en-US" sz="3000" dirty="0" err="1"/>
              <a:t>dan</a:t>
            </a:r>
            <a:r>
              <a:rPr lang="en-US" sz="3000" dirty="0"/>
              <a:t> </a:t>
            </a:r>
            <a:r>
              <a:rPr lang="en-US" sz="3000" dirty="0" err="1"/>
              <a:t>kepuasan</a:t>
            </a:r>
            <a:r>
              <a:rPr lang="en-US" sz="3000" dirty="0"/>
              <a:t> </a:t>
            </a:r>
            <a:r>
              <a:rPr lang="en-US" sz="3000" dirty="0" err="1"/>
              <a:t>pengguna</a:t>
            </a:r>
            <a:r>
              <a:rPr lang="en-US" sz="3000" dirty="0"/>
              <a:t> </a:t>
            </a:r>
            <a:r>
              <a:rPr lang="en-US" sz="3000" dirty="0" err="1"/>
              <a:t>atas</a:t>
            </a:r>
            <a:r>
              <a:rPr lang="en-US" sz="3000" dirty="0"/>
              <a:t> </a:t>
            </a:r>
            <a:r>
              <a:rPr lang="en-US" sz="3000" dirty="0" err="1"/>
              <a:t>sistem</a:t>
            </a:r>
            <a:r>
              <a:rPr lang="en-US" sz="3000" dirty="0"/>
              <a:t> </a:t>
            </a:r>
            <a:r>
              <a:rPr lang="en-US" sz="3000" dirty="0" err="1"/>
              <a:t>skala</a:t>
            </a:r>
            <a:r>
              <a:rPr lang="en-US" sz="3000" dirty="0"/>
              <a:t> </a:t>
            </a:r>
            <a:r>
              <a:rPr lang="en-US" sz="3000" dirty="0" err="1"/>
              <a:t>lokal</a:t>
            </a:r>
            <a:r>
              <a:rPr lang="en-US" sz="3000" dirty="0"/>
              <a:t> yang </a:t>
            </a:r>
            <a:r>
              <a:rPr lang="en-US" sz="3000" dirty="0" err="1"/>
              <a:t>ada</a:t>
            </a:r>
            <a:endParaRPr lang="en-AU" sz="3000" dirty="0"/>
          </a:p>
          <a:p>
            <a:pPr>
              <a:spcAft>
                <a:spcPts val="1141"/>
              </a:spcAft>
            </a:pPr>
            <a:r>
              <a:rPr lang="en-US" sz="3000" dirty="0"/>
              <a:t>2. </a:t>
            </a:r>
            <a:r>
              <a:rPr lang="en-US" sz="3000" dirty="0" err="1"/>
              <a:t>Memastikan</a:t>
            </a:r>
            <a:r>
              <a:rPr lang="en-US" sz="3000" dirty="0"/>
              <a:t> </a:t>
            </a:r>
            <a:r>
              <a:rPr lang="en-US" sz="3000" b="1" dirty="0" err="1"/>
              <a:t>dukungan</a:t>
            </a:r>
            <a:r>
              <a:rPr lang="en-US" sz="3000" b="1" dirty="0"/>
              <a:t> (</a:t>
            </a:r>
            <a:r>
              <a:rPr lang="en-US" sz="3000" b="1" dirty="0" err="1"/>
              <a:t>keuangan</a:t>
            </a:r>
            <a:r>
              <a:rPr lang="en-US" sz="3000" b="1" dirty="0"/>
              <a:t>, </a:t>
            </a:r>
            <a:r>
              <a:rPr lang="en-US" sz="3000" b="1" dirty="0" err="1"/>
              <a:t>teknis</a:t>
            </a:r>
            <a:r>
              <a:rPr lang="en-US" sz="3000" b="1" dirty="0"/>
              <a:t>, </a:t>
            </a:r>
            <a:r>
              <a:rPr lang="en-US" sz="3000" b="1" dirty="0" err="1"/>
              <a:t>fisik</a:t>
            </a:r>
            <a:r>
              <a:rPr lang="en-US" sz="3000" b="1" dirty="0"/>
              <a:t>) </a:t>
            </a:r>
            <a:r>
              <a:rPr lang="en-US" sz="3000" dirty="0" err="1"/>
              <a:t>diberikan</a:t>
            </a:r>
            <a:r>
              <a:rPr lang="en-US" sz="3000" dirty="0"/>
              <a:t> </a:t>
            </a:r>
            <a:r>
              <a:rPr lang="en-US" sz="3000" dirty="0" err="1"/>
              <a:t>bagi</a:t>
            </a:r>
            <a:r>
              <a:rPr lang="en-US" sz="3000" dirty="0"/>
              <a:t> </a:t>
            </a:r>
            <a:r>
              <a:rPr lang="en-US" sz="3000" dirty="0" err="1"/>
              <a:t>sistem</a:t>
            </a:r>
            <a:r>
              <a:rPr lang="en-US" sz="3000" dirty="0"/>
              <a:t> </a:t>
            </a:r>
            <a:r>
              <a:rPr lang="en-US" sz="3000" dirty="0" err="1"/>
              <a:t>skala</a:t>
            </a:r>
            <a:r>
              <a:rPr lang="en-US" sz="3000" dirty="0"/>
              <a:t> </a:t>
            </a:r>
            <a:r>
              <a:rPr lang="en-US" sz="3000" dirty="0" err="1"/>
              <a:t>lokal</a:t>
            </a:r>
            <a:r>
              <a:rPr lang="en-US" sz="3000" dirty="0"/>
              <a:t> </a:t>
            </a:r>
            <a:r>
              <a:rPr lang="en-US" sz="3000" dirty="0" err="1"/>
              <a:t>untuk</a:t>
            </a:r>
            <a:r>
              <a:rPr lang="en-US" sz="3000" dirty="0"/>
              <a:t> </a:t>
            </a:r>
            <a:r>
              <a:rPr lang="en-US" sz="3000" dirty="0" err="1"/>
              <a:t>optimisasi</a:t>
            </a:r>
            <a:r>
              <a:rPr lang="en-US" sz="3000" dirty="0"/>
              <a:t> (</a:t>
            </a:r>
            <a:r>
              <a:rPr lang="en-US" sz="3000" dirty="0" err="1"/>
              <a:t>misalnya</a:t>
            </a:r>
            <a:r>
              <a:rPr lang="en-US" sz="3000" dirty="0"/>
              <a:t> 100% </a:t>
            </a:r>
            <a:r>
              <a:rPr lang="en-US" sz="3000" dirty="0" err="1"/>
              <a:t>kapasitas</a:t>
            </a:r>
            <a:r>
              <a:rPr lang="en-US" sz="3000" dirty="0"/>
              <a:t>, retrofit </a:t>
            </a:r>
            <a:r>
              <a:rPr lang="en-US" sz="3000" dirty="0" err="1"/>
              <a:t>komunal</a:t>
            </a:r>
            <a:r>
              <a:rPr lang="en-US" sz="3000" dirty="0"/>
              <a:t>, </a:t>
            </a:r>
            <a:r>
              <a:rPr lang="en-US" sz="3000" dirty="0" err="1"/>
              <a:t>pemantauan</a:t>
            </a:r>
            <a:r>
              <a:rPr lang="en-US" sz="3000" dirty="0"/>
              <a:t> </a:t>
            </a:r>
            <a:r>
              <a:rPr lang="en-US" sz="3000" dirty="0" err="1"/>
              <a:t>efluen</a:t>
            </a:r>
            <a:r>
              <a:rPr lang="en-US" sz="3000" dirty="0"/>
              <a:t>, </a:t>
            </a:r>
            <a:r>
              <a:rPr lang="en-US" sz="3000" dirty="0" err="1"/>
              <a:t>penyedotan</a:t>
            </a:r>
            <a:r>
              <a:rPr lang="en-US" sz="3000" dirty="0"/>
              <a:t> </a:t>
            </a:r>
            <a:r>
              <a:rPr lang="en-US" sz="3000" dirty="0" err="1"/>
              <a:t>tinja</a:t>
            </a:r>
            <a:r>
              <a:rPr lang="en-US" sz="3000" dirty="0"/>
              <a:t>, </a:t>
            </a:r>
            <a:r>
              <a:rPr lang="en-US" sz="3000" dirty="0" err="1"/>
              <a:t>perbaikan</a:t>
            </a:r>
            <a:r>
              <a:rPr lang="en-US" sz="3000" dirty="0"/>
              <a:t> </a:t>
            </a:r>
            <a:r>
              <a:rPr lang="en-US" sz="3000" dirty="0" err="1"/>
              <a:t>besar</a:t>
            </a:r>
            <a:r>
              <a:rPr lang="en-US" sz="3000" dirty="0"/>
              <a:t>, </a:t>
            </a:r>
            <a:r>
              <a:rPr lang="en-US" sz="3000" dirty="0" err="1"/>
              <a:t>dll</a:t>
            </a:r>
            <a:r>
              <a:rPr lang="en-US" sz="3000" dirty="0"/>
              <a:t>)</a:t>
            </a:r>
            <a:endParaRPr lang="en-AU" sz="3000" dirty="0"/>
          </a:p>
          <a:p>
            <a:pPr>
              <a:spcAft>
                <a:spcPts val="1141"/>
              </a:spcAft>
            </a:pPr>
            <a:r>
              <a:rPr lang="en-US" sz="3000" dirty="0"/>
              <a:t>3. </a:t>
            </a:r>
            <a:r>
              <a:rPr lang="en-US" sz="3000" b="1" dirty="0" err="1"/>
              <a:t>Formalisasi</a:t>
            </a:r>
            <a:r>
              <a:rPr lang="en-US" sz="3000" b="1" dirty="0"/>
              <a:t> </a:t>
            </a:r>
            <a:r>
              <a:rPr lang="en-US" sz="3000" b="1" dirty="0" err="1"/>
              <a:t>penetapan</a:t>
            </a:r>
            <a:r>
              <a:rPr lang="en-US" sz="3000" b="1" dirty="0"/>
              <a:t> </a:t>
            </a:r>
            <a:r>
              <a:rPr lang="en-US" sz="3000" b="1" dirty="0" err="1"/>
              <a:t>iuran</a:t>
            </a:r>
            <a:r>
              <a:rPr lang="en-US" sz="3000" b="1" dirty="0"/>
              <a:t> </a:t>
            </a:r>
            <a:r>
              <a:rPr lang="en-US" sz="3000" b="1" dirty="0" err="1"/>
              <a:t>dan</a:t>
            </a:r>
            <a:r>
              <a:rPr lang="en-US" sz="3000" b="1" dirty="0"/>
              <a:t> </a:t>
            </a:r>
            <a:r>
              <a:rPr lang="en-US" sz="3000" b="1" dirty="0" err="1"/>
              <a:t>pemungutan</a:t>
            </a:r>
            <a:r>
              <a:rPr lang="en-US" sz="3000" b="1" dirty="0"/>
              <a:t> </a:t>
            </a:r>
            <a:r>
              <a:rPr lang="en-US" sz="3000" b="1" dirty="0" err="1"/>
              <a:t>iuran</a:t>
            </a:r>
            <a:r>
              <a:rPr lang="en-US" sz="3000" b="1" dirty="0"/>
              <a:t> </a:t>
            </a:r>
            <a:r>
              <a:rPr lang="en-US" sz="3000" dirty="0" err="1"/>
              <a:t>sejalan</a:t>
            </a:r>
            <a:r>
              <a:rPr lang="en-US" sz="3000" dirty="0"/>
              <a:t> </a:t>
            </a:r>
            <a:r>
              <a:rPr lang="en-US" sz="3000" dirty="0" err="1"/>
              <a:t>dengan</a:t>
            </a:r>
            <a:r>
              <a:rPr lang="en-US" sz="3000" dirty="0"/>
              <a:t> </a:t>
            </a:r>
            <a:r>
              <a:rPr lang="en-US" sz="3000" dirty="0" err="1"/>
              <a:t>prinsip-prinsip</a:t>
            </a:r>
            <a:r>
              <a:rPr lang="en-US" sz="3000" dirty="0"/>
              <a:t> </a:t>
            </a:r>
            <a:r>
              <a:rPr lang="en-US" sz="3000" dirty="0" err="1"/>
              <a:t>pengembalian</a:t>
            </a:r>
            <a:r>
              <a:rPr lang="en-US" sz="3000" dirty="0"/>
              <a:t> </a:t>
            </a:r>
            <a:r>
              <a:rPr lang="en-US" sz="3000" dirty="0" err="1"/>
              <a:t>biaya</a:t>
            </a:r>
            <a:r>
              <a:rPr lang="en-US" sz="3000" dirty="0"/>
              <a:t> (</a:t>
            </a:r>
            <a:r>
              <a:rPr lang="en-US" sz="3000" i="1" dirty="0"/>
              <a:t>cost recovery</a:t>
            </a:r>
            <a:r>
              <a:rPr lang="en-US" sz="3000" dirty="0"/>
              <a:t>)</a:t>
            </a:r>
          </a:p>
          <a:p>
            <a:pPr>
              <a:spcAft>
                <a:spcPts val="1141"/>
              </a:spcAft>
            </a:pPr>
            <a:r>
              <a:rPr lang="en-US" sz="3000" dirty="0"/>
              <a:t>4. </a:t>
            </a:r>
            <a:r>
              <a:rPr lang="en-US" sz="3000" dirty="0" err="1"/>
              <a:t>Mengembangkan</a:t>
            </a:r>
            <a:r>
              <a:rPr lang="en-US" sz="3000" dirty="0"/>
              <a:t> </a:t>
            </a:r>
            <a:r>
              <a:rPr lang="en-US" sz="3000" dirty="0" err="1"/>
              <a:t>suatu</a:t>
            </a:r>
            <a:r>
              <a:rPr lang="en-US" sz="3000" dirty="0"/>
              <a:t> </a:t>
            </a:r>
            <a:r>
              <a:rPr lang="en-US" sz="3000" b="1" dirty="0" err="1"/>
              <a:t>daftar</a:t>
            </a:r>
            <a:r>
              <a:rPr lang="en-US" sz="3000" b="1" dirty="0"/>
              <a:t> </a:t>
            </a:r>
            <a:r>
              <a:rPr lang="en-US" sz="3000" b="1" dirty="0" err="1"/>
              <a:t>prioritas</a:t>
            </a:r>
            <a:r>
              <a:rPr lang="en-US" sz="3000" b="1" dirty="0"/>
              <a:t> </a:t>
            </a:r>
            <a:r>
              <a:rPr lang="en-US" sz="3000" dirty="0" err="1"/>
              <a:t>investasi</a:t>
            </a:r>
            <a:r>
              <a:rPr lang="en-US" sz="3000" dirty="0"/>
              <a:t> </a:t>
            </a:r>
            <a:r>
              <a:rPr lang="en-US" sz="3000" dirty="0" err="1"/>
              <a:t>baru</a:t>
            </a:r>
            <a:r>
              <a:rPr lang="en-US" sz="3000" dirty="0"/>
              <a:t> </a:t>
            </a:r>
            <a:r>
              <a:rPr lang="en-US" sz="3000" dirty="0" err="1"/>
              <a:t>dan</a:t>
            </a:r>
            <a:r>
              <a:rPr lang="en-US" sz="3000" dirty="0"/>
              <a:t> </a:t>
            </a:r>
            <a:r>
              <a:rPr lang="en-US" sz="3000" dirty="0" err="1"/>
              <a:t>tindakan</a:t>
            </a:r>
            <a:r>
              <a:rPr lang="en-US" sz="3000" dirty="0"/>
              <a:t> </a:t>
            </a:r>
            <a:r>
              <a:rPr lang="en-US" sz="3000" dirty="0" err="1"/>
              <a:t>korektif</a:t>
            </a:r>
            <a:r>
              <a:rPr lang="en-US" sz="3000" dirty="0"/>
              <a:t> </a:t>
            </a:r>
            <a:r>
              <a:rPr lang="en-US" sz="3000" dirty="0" err="1"/>
              <a:t>untuk</a:t>
            </a:r>
            <a:r>
              <a:rPr lang="en-US" sz="3000" dirty="0"/>
              <a:t> </a:t>
            </a:r>
            <a:r>
              <a:rPr lang="en-US" sz="3000" dirty="0" err="1"/>
              <a:t>sistem</a:t>
            </a:r>
            <a:r>
              <a:rPr lang="en-US" sz="3000" dirty="0"/>
              <a:t>/</a:t>
            </a:r>
            <a:r>
              <a:rPr lang="en-US" sz="3000" dirty="0" err="1"/>
              <a:t>wilayah</a:t>
            </a:r>
            <a:r>
              <a:rPr lang="en-US" sz="3000" dirty="0"/>
              <a:t> yang </a:t>
            </a:r>
            <a:r>
              <a:rPr lang="en-US" sz="3000" dirty="0" err="1"/>
              <a:t>memiliki</a:t>
            </a:r>
            <a:r>
              <a:rPr lang="en-US" sz="3000" dirty="0"/>
              <a:t> </a:t>
            </a:r>
            <a:r>
              <a:rPr lang="en-US" sz="3000" dirty="0" err="1"/>
              <a:t>Bahaya</a:t>
            </a:r>
            <a:r>
              <a:rPr lang="en-US" sz="3000" dirty="0"/>
              <a:t> </a:t>
            </a:r>
            <a:r>
              <a:rPr lang="en-US" sz="3000" dirty="0" err="1"/>
              <a:t>Patogen</a:t>
            </a:r>
            <a:r>
              <a:rPr lang="en-US" sz="3000" dirty="0"/>
              <a:t> yang </a:t>
            </a:r>
            <a:r>
              <a:rPr lang="en-US" sz="3000" dirty="0" err="1"/>
              <a:t>tinggi</a:t>
            </a:r>
            <a:r>
              <a:rPr lang="en-US" sz="3000" dirty="0"/>
              <a:t> </a:t>
            </a:r>
            <a:r>
              <a:rPr lang="en-US" sz="2100" dirty="0"/>
              <a:t>(</a:t>
            </a:r>
            <a:r>
              <a:rPr lang="en-US" sz="2100" dirty="0" err="1"/>
              <a:t>lihat</a:t>
            </a:r>
            <a:r>
              <a:rPr lang="en-US" sz="2100" dirty="0"/>
              <a:t> Mitchell et al 2016, Waterlines)</a:t>
            </a:r>
            <a:endParaRPr lang="en-AU" sz="2100" dirty="0"/>
          </a:p>
          <a:p>
            <a:pPr>
              <a:spcAft>
                <a:spcPts val="1141"/>
              </a:spcAft>
            </a:pPr>
            <a:endParaRPr lang="en-AU" sz="2700" dirty="0"/>
          </a:p>
        </p:txBody>
      </p:sp>
    </p:spTree>
    <p:extLst>
      <p:ext uri="{BB962C8B-B14F-4D97-AF65-F5344CB8AC3E}">
        <p14:creationId xmlns:p14="http://schemas.microsoft.com/office/powerpoint/2010/main" val="2943812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400" dirty="0" err="1"/>
              <a:t>Alasan</a:t>
            </a:r>
            <a:r>
              <a:rPr lang="en-AU" sz="6400" dirty="0"/>
              <a:t> </a:t>
            </a:r>
            <a:r>
              <a:rPr lang="en-AU" sz="6400" dirty="0" err="1"/>
              <a:t>kelembagaan</a:t>
            </a:r>
            <a:r>
              <a:rPr lang="en-AU" sz="6400" dirty="0"/>
              <a:t> </a:t>
            </a:r>
            <a:r>
              <a:rPr lang="en-AU" sz="6400" dirty="0" err="1"/>
              <a:t>untuk</a:t>
            </a:r>
            <a:r>
              <a:rPr lang="en-AU" sz="6400" dirty="0"/>
              <a:t> </a:t>
            </a:r>
            <a:r>
              <a:rPr lang="en-AU" sz="6400" dirty="0" err="1"/>
              <a:t>meningkatkan</a:t>
            </a:r>
            <a:r>
              <a:rPr lang="en-AU" sz="6400" dirty="0"/>
              <a:t> </a:t>
            </a:r>
            <a:r>
              <a:rPr lang="en-AU" sz="6400" dirty="0" err="1"/>
              <a:t>peran</a:t>
            </a:r>
            <a:r>
              <a:rPr lang="en-AU" sz="6400" dirty="0"/>
              <a:t> </a:t>
            </a:r>
            <a:r>
              <a:rPr lang="en-AU" sz="6400" dirty="0" err="1"/>
              <a:t>Pemda</a:t>
            </a:r>
            <a:endParaRPr lang="en-AU" sz="6400" dirty="0"/>
          </a:p>
        </p:txBody>
      </p:sp>
    </p:spTree>
    <p:extLst>
      <p:ext uri="{BB962C8B-B14F-4D97-AF65-F5344CB8AC3E}">
        <p14:creationId xmlns:p14="http://schemas.microsoft.com/office/powerpoint/2010/main" val="51006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6346572" y="3435239"/>
            <a:ext cx="4173007" cy="1997668"/>
          </a:xfrm>
          <a:prstGeom prst="homePlate">
            <a:avLst/>
          </a:prstGeom>
          <a:solidFill>
            <a:srgbClr val="E2856F">
              <a:alpha val="60000"/>
            </a:srgbClr>
          </a:solidFill>
          <a:ln>
            <a:noFill/>
          </a:ln>
        </p:spPr>
        <p:style>
          <a:lnRef idx="2">
            <a:schemeClr val="accent6"/>
          </a:lnRef>
          <a:fillRef idx="1">
            <a:schemeClr val="lt1"/>
          </a:fillRef>
          <a:effectRef idx="0">
            <a:schemeClr val="accent6"/>
          </a:effectRef>
          <a:fontRef idx="minor">
            <a:schemeClr val="dk1"/>
          </a:fontRef>
        </p:style>
        <p:txBody>
          <a:bodyPr vert="horz" lIns="104306" tIns="52153" rIns="104306" bIns="52153" rtlCol="0" anchor="ctr"/>
          <a:lstStyle/>
          <a:p>
            <a:pPr algn="r"/>
            <a:r>
              <a:rPr lang="en-GB" sz="2700" dirty="0" err="1"/>
              <a:t>Ekspektasi</a:t>
            </a:r>
            <a:r>
              <a:rPr lang="en-GB" sz="2700" dirty="0"/>
              <a:t> </a:t>
            </a:r>
            <a:r>
              <a:rPr lang="en-GB" sz="2700" dirty="0" err="1"/>
              <a:t>sebagai</a:t>
            </a:r>
            <a:r>
              <a:rPr lang="en-GB" sz="2700" dirty="0"/>
              <a:t> </a:t>
            </a:r>
            <a:r>
              <a:rPr lang="en-GB" sz="2700" dirty="0" err="1"/>
              <a:t>akibat</a:t>
            </a:r>
            <a:r>
              <a:rPr lang="en-GB" sz="2700" dirty="0"/>
              <a:t> </a:t>
            </a:r>
            <a:r>
              <a:rPr lang="en-GB" sz="2700" dirty="0" err="1"/>
              <a:t>keterlibatan</a:t>
            </a:r>
            <a:r>
              <a:rPr lang="en-GB" sz="2700" dirty="0"/>
              <a:t> </a:t>
            </a:r>
            <a:r>
              <a:rPr lang="en-GB" sz="2700" dirty="0" err="1"/>
              <a:t>Pemda</a:t>
            </a:r>
            <a:r>
              <a:rPr lang="en-GB" sz="2700" dirty="0"/>
              <a:t> </a:t>
            </a:r>
            <a:r>
              <a:rPr lang="en-GB" sz="2700" dirty="0" err="1"/>
              <a:t>dalam</a:t>
            </a:r>
            <a:r>
              <a:rPr lang="en-GB" sz="2700" dirty="0"/>
              <a:t> </a:t>
            </a:r>
            <a:r>
              <a:rPr lang="en-GB" sz="2700" dirty="0" err="1"/>
              <a:t>penyusunan</a:t>
            </a:r>
            <a:r>
              <a:rPr lang="en-GB" sz="2700" dirty="0"/>
              <a:t> </a:t>
            </a:r>
            <a:r>
              <a:rPr lang="en-GB" sz="2700" dirty="0" err="1"/>
              <a:t>skema</a:t>
            </a:r>
            <a:endParaRPr lang="en-GB" sz="2700" dirty="0"/>
          </a:p>
        </p:txBody>
      </p:sp>
      <p:sp>
        <p:nvSpPr>
          <p:cNvPr id="7" name="Pentagon 6"/>
          <p:cNvSpPr/>
          <p:nvPr/>
        </p:nvSpPr>
        <p:spPr>
          <a:xfrm>
            <a:off x="86944" y="3435241"/>
            <a:ext cx="3996758" cy="1997667"/>
          </a:xfrm>
          <a:prstGeom prst="homePlate">
            <a:avLst/>
          </a:prstGeom>
          <a:solidFill>
            <a:srgbClr val="E2856F">
              <a:alpha val="60000"/>
            </a:srgbClr>
          </a:solidFill>
          <a:ln>
            <a:noFill/>
          </a:ln>
        </p:spPr>
        <p:style>
          <a:lnRef idx="2">
            <a:schemeClr val="accent6"/>
          </a:lnRef>
          <a:fillRef idx="1">
            <a:schemeClr val="lt1"/>
          </a:fillRef>
          <a:effectRef idx="0">
            <a:schemeClr val="accent6"/>
          </a:effectRef>
          <a:fontRef idx="minor">
            <a:schemeClr val="dk1"/>
          </a:fontRef>
        </p:style>
        <p:txBody>
          <a:bodyPr vert="horz" lIns="104306" tIns="52153" rIns="104306" bIns="52153" rtlCol="0" anchor="ctr"/>
          <a:lstStyle/>
          <a:p>
            <a:r>
              <a:rPr lang="en-GB" sz="2700" dirty="0" err="1"/>
              <a:t>Ekspektasi</a:t>
            </a:r>
            <a:r>
              <a:rPr lang="en-GB" sz="2700" dirty="0"/>
              <a:t> </a:t>
            </a:r>
            <a:r>
              <a:rPr lang="en-GB" sz="2700" dirty="0" err="1"/>
              <a:t>bahwa</a:t>
            </a:r>
            <a:r>
              <a:rPr lang="en-GB" sz="2700" dirty="0"/>
              <a:t> </a:t>
            </a:r>
            <a:r>
              <a:rPr lang="en-GB" sz="2700" dirty="0" err="1"/>
              <a:t>Pemda</a:t>
            </a:r>
            <a:r>
              <a:rPr lang="en-GB" sz="2700" dirty="0"/>
              <a:t> </a:t>
            </a:r>
            <a:r>
              <a:rPr lang="en-GB" sz="2700" dirty="0" err="1"/>
              <a:t>merupakan</a:t>
            </a:r>
            <a:r>
              <a:rPr lang="en-GB" sz="2700" dirty="0"/>
              <a:t> </a:t>
            </a:r>
            <a:r>
              <a:rPr lang="en-GB" sz="2700" dirty="0" err="1"/>
              <a:t>penjamin</a:t>
            </a:r>
            <a:r>
              <a:rPr lang="en-GB" sz="2700" dirty="0"/>
              <a:t> </a:t>
            </a:r>
            <a:r>
              <a:rPr lang="en-GB" sz="2700" dirty="0" err="1"/>
              <a:t>penyediaan</a:t>
            </a:r>
            <a:r>
              <a:rPr lang="en-GB" sz="2700" dirty="0"/>
              <a:t> </a:t>
            </a:r>
            <a:r>
              <a:rPr lang="en-GB" sz="2700" dirty="0" err="1"/>
              <a:t>layanan</a:t>
            </a:r>
            <a:endParaRPr lang="en-GB" sz="2700" dirty="0"/>
          </a:p>
        </p:txBody>
      </p:sp>
      <p:sp>
        <p:nvSpPr>
          <p:cNvPr id="10" name="Down Arrow 9"/>
          <p:cNvSpPr/>
          <p:nvPr/>
        </p:nvSpPr>
        <p:spPr>
          <a:xfrm>
            <a:off x="873575" y="1586933"/>
            <a:ext cx="8893625" cy="2311505"/>
          </a:xfrm>
          <a:prstGeom prst="downArrow">
            <a:avLst/>
          </a:prstGeom>
          <a:solidFill>
            <a:srgbClr val="E2856F">
              <a:alpha val="60000"/>
            </a:srgbClr>
          </a:solidFill>
          <a:ln>
            <a:noFill/>
          </a:ln>
        </p:spPr>
        <p:style>
          <a:lnRef idx="2">
            <a:schemeClr val="accent6"/>
          </a:lnRef>
          <a:fillRef idx="1">
            <a:schemeClr val="lt1"/>
          </a:fillRef>
          <a:effectRef idx="0">
            <a:schemeClr val="accent6"/>
          </a:effectRef>
          <a:fontRef idx="minor">
            <a:schemeClr val="dk1"/>
          </a:fontRef>
        </p:style>
        <p:txBody>
          <a:bodyPr lIns="104306" tIns="52153" rIns="104306" bIns="52153" rtlCol="0" anchor="ctr"/>
          <a:lstStyle/>
          <a:p>
            <a:pPr algn="ctr"/>
            <a:r>
              <a:rPr lang="en-GB" sz="2700" dirty="0" err="1"/>
              <a:t>Dorongan</a:t>
            </a:r>
            <a:r>
              <a:rPr lang="en-GB" sz="2700" dirty="0"/>
              <a:t> </a:t>
            </a:r>
            <a:r>
              <a:rPr lang="en-GB" sz="2700" dirty="0" err="1"/>
              <a:t>politik</a:t>
            </a:r>
            <a:r>
              <a:rPr lang="en-GB" sz="2700" dirty="0"/>
              <a:t> </a:t>
            </a:r>
            <a:r>
              <a:rPr lang="en-GB" sz="2700" dirty="0" err="1"/>
              <a:t>untuk</a:t>
            </a:r>
            <a:r>
              <a:rPr lang="en-GB" sz="2700" dirty="0"/>
              <a:t> </a:t>
            </a:r>
            <a:r>
              <a:rPr lang="en-GB" sz="2700" dirty="0" err="1"/>
              <a:t>sanitasi</a:t>
            </a:r>
            <a:r>
              <a:rPr lang="en-GB" sz="2700" dirty="0"/>
              <a:t> </a:t>
            </a:r>
            <a:r>
              <a:rPr lang="en-GB" sz="2700" dirty="0" err="1"/>
              <a:t>berkelanjutan</a:t>
            </a:r>
            <a:r>
              <a:rPr lang="en-GB" sz="2700" dirty="0"/>
              <a:t> </a:t>
            </a:r>
            <a:r>
              <a:rPr lang="en-GB" sz="2700" dirty="0" err="1"/>
              <a:t>dari</a:t>
            </a:r>
            <a:r>
              <a:rPr lang="en-GB" sz="2700" dirty="0"/>
              <a:t> </a:t>
            </a:r>
            <a:r>
              <a:rPr lang="en-GB" sz="2700" dirty="0" err="1"/>
              <a:t>para</a:t>
            </a:r>
            <a:r>
              <a:rPr lang="en-GB" sz="2700" dirty="0"/>
              <a:t> </a:t>
            </a:r>
            <a:r>
              <a:rPr lang="en-GB" sz="2700" dirty="0" err="1"/>
              <a:t>pemimpin</a:t>
            </a:r>
            <a:r>
              <a:rPr lang="en-GB" sz="2700" dirty="0"/>
              <a:t> </a:t>
            </a:r>
            <a:r>
              <a:rPr lang="en-GB" sz="2700" dirty="0" err="1"/>
              <a:t>nasional</a:t>
            </a:r>
            <a:r>
              <a:rPr lang="en-GB" sz="2700" dirty="0"/>
              <a:t>, </a:t>
            </a:r>
            <a:r>
              <a:rPr lang="en-GB" sz="2700" dirty="0" err="1"/>
              <a:t>provinsi</a:t>
            </a:r>
            <a:r>
              <a:rPr lang="en-GB" sz="2700" dirty="0"/>
              <a:t> </a:t>
            </a:r>
            <a:r>
              <a:rPr lang="en-GB" sz="2700" dirty="0" err="1"/>
              <a:t>dan</a:t>
            </a:r>
            <a:r>
              <a:rPr lang="en-GB" sz="2700" dirty="0"/>
              <a:t> </a:t>
            </a:r>
            <a:r>
              <a:rPr lang="en-GB" sz="2700" dirty="0" err="1"/>
              <a:t>daerah</a:t>
            </a:r>
            <a:endParaRPr lang="en-GB" sz="2700" dirty="0"/>
          </a:p>
        </p:txBody>
      </p:sp>
      <p:sp>
        <p:nvSpPr>
          <p:cNvPr id="11" name="Up Arrow 10"/>
          <p:cNvSpPr/>
          <p:nvPr/>
        </p:nvSpPr>
        <p:spPr>
          <a:xfrm>
            <a:off x="873575" y="4987733"/>
            <a:ext cx="8893625" cy="2312153"/>
          </a:xfrm>
          <a:prstGeom prst="upArrow">
            <a:avLst/>
          </a:prstGeom>
          <a:solidFill>
            <a:srgbClr val="E2856F">
              <a:alpha val="60000"/>
            </a:srgbClr>
          </a:solidFill>
          <a:ln>
            <a:noFill/>
          </a:ln>
        </p:spPr>
        <p:style>
          <a:lnRef idx="2">
            <a:schemeClr val="accent6"/>
          </a:lnRef>
          <a:fillRef idx="1">
            <a:schemeClr val="lt1"/>
          </a:fillRef>
          <a:effectRef idx="0">
            <a:schemeClr val="accent6"/>
          </a:effectRef>
          <a:fontRef idx="minor">
            <a:schemeClr val="dk1"/>
          </a:fontRef>
        </p:style>
        <p:txBody>
          <a:bodyPr lIns="104306" tIns="52153" rIns="104306" bIns="52153" rtlCol="0" anchor="ctr"/>
          <a:lstStyle/>
          <a:p>
            <a:pPr algn="ctr"/>
            <a:r>
              <a:rPr lang="en-GB" sz="2700" dirty="0" err="1"/>
              <a:t>Ketidakmampuan</a:t>
            </a:r>
            <a:r>
              <a:rPr lang="en-GB" sz="2700" dirty="0"/>
              <a:t> KSM </a:t>
            </a:r>
            <a:r>
              <a:rPr lang="en-GB" sz="2700" dirty="0" err="1"/>
              <a:t>untuk</a:t>
            </a:r>
            <a:r>
              <a:rPr lang="en-GB" sz="2700" dirty="0"/>
              <a:t> </a:t>
            </a:r>
            <a:r>
              <a:rPr lang="en-GB" sz="2700" dirty="0" err="1"/>
              <a:t>mempertahankan</a:t>
            </a:r>
            <a:r>
              <a:rPr lang="en-GB" sz="2700" dirty="0"/>
              <a:t> </a:t>
            </a:r>
            <a:r>
              <a:rPr lang="en-GB" sz="2700" dirty="0" err="1"/>
              <a:t>layanan</a:t>
            </a:r>
            <a:r>
              <a:rPr lang="en-GB" sz="2700" dirty="0"/>
              <a:t> </a:t>
            </a:r>
            <a:r>
              <a:rPr lang="en-GB" sz="2700" dirty="0" err="1"/>
              <a:t>skala</a:t>
            </a:r>
            <a:r>
              <a:rPr lang="en-GB" sz="2700" dirty="0"/>
              <a:t> </a:t>
            </a:r>
            <a:r>
              <a:rPr lang="en-GB" sz="2700" dirty="0" err="1"/>
              <a:t>lokal</a:t>
            </a:r>
            <a:r>
              <a:rPr lang="en-GB" sz="2700" dirty="0"/>
              <a:t> </a:t>
            </a:r>
            <a:r>
              <a:rPr lang="en-GB" sz="2700" dirty="0" err="1"/>
              <a:t>berkualitas</a:t>
            </a:r>
            <a:r>
              <a:rPr lang="en-GB" sz="2700" dirty="0"/>
              <a:t> </a:t>
            </a:r>
            <a:r>
              <a:rPr lang="en-GB" sz="2700" dirty="0" err="1"/>
              <a:t>dalam</a:t>
            </a:r>
            <a:r>
              <a:rPr lang="en-GB" sz="2700" dirty="0"/>
              <a:t> </a:t>
            </a:r>
            <a:r>
              <a:rPr lang="en-GB" sz="2700" dirty="0" err="1"/>
              <a:t>jangka</a:t>
            </a:r>
            <a:r>
              <a:rPr lang="en-GB" sz="2700" dirty="0"/>
              <a:t> </a:t>
            </a:r>
            <a:r>
              <a:rPr lang="en-GB" sz="2700" dirty="0" err="1"/>
              <a:t>panjang</a:t>
            </a:r>
            <a:endParaRPr lang="en-GB" sz="2700" dirty="0"/>
          </a:p>
        </p:txBody>
      </p:sp>
      <p:sp>
        <p:nvSpPr>
          <p:cNvPr id="12" name="Rounded Rectangle 11"/>
          <p:cNvSpPr/>
          <p:nvPr/>
        </p:nvSpPr>
        <p:spPr>
          <a:xfrm>
            <a:off x="4083700" y="3979091"/>
            <a:ext cx="2262875" cy="971303"/>
          </a:xfrm>
          <a:prstGeom prst="roundRect">
            <a:avLst/>
          </a:prstGeom>
          <a:solidFill>
            <a:srgbClr val="9FCE65">
              <a:alpha val="60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GB" sz="3200" dirty="0"/>
              <a:t>PEMDA</a:t>
            </a:r>
          </a:p>
        </p:txBody>
      </p:sp>
      <p:sp>
        <p:nvSpPr>
          <p:cNvPr id="3" name="Title 2"/>
          <p:cNvSpPr>
            <a:spLocks noGrp="1"/>
          </p:cNvSpPr>
          <p:nvPr>
            <p:ph type="title"/>
          </p:nvPr>
        </p:nvSpPr>
        <p:spPr>
          <a:xfrm>
            <a:off x="273108" y="172252"/>
            <a:ext cx="10235739" cy="1133679"/>
          </a:xfrm>
        </p:spPr>
        <p:txBody>
          <a:bodyPr>
            <a:noAutofit/>
          </a:bodyPr>
          <a:lstStyle/>
          <a:p>
            <a:r>
              <a:rPr lang="en-GB" dirty="0" err="1" smtClean="0"/>
              <a:t>Dalam</a:t>
            </a:r>
            <a:r>
              <a:rPr lang="en-GB" dirty="0" smtClean="0"/>
              <a:t> </a:t>
            </a:r>
            <a:r>
              <a:rPr lang="en-GB" dirty="0" err="1" smtClean="0"/>
              <a:t>jangka</a:t>
            </a:r>
            <a:r>
              <a:rPr lang="en-GB" dirty="0" smtClean="0"/>
              <a:t> </a:t>
            </a:r>
            <a:r>
              <a:rPr lang="en-GB" dirty="0" err="1" smtClean="0"/>
              <a:t>menengah</a:t>
            </a:r>
            <a:r>
              <a:rPr lang="en-GB" dirty="0" smtClean="0"/>
              <a:t>, </a:t>
            </a:r>
            <a:r>
              <a:rPr lang="en-GB" dirty="0" err="1" smtClean="0"/>
              <a:t>penataan</a:t>
            </a:r>
            <a:r>
              <a:rPr lang="en-GB" dirty="0" smtClean="0"/>
              <a:t> </a:t>
            </a:r>
            <a:r>
              <a:rPr lang="en-GB" dirty="0" err="1" smtClean="0"/>
              <a:t>kelembagaan</a:t>
            </a:r>
            <a:r>
              <a:rPr lang="en-GB" dirty="0" smtClean="0"/>
              <a:t> </a:t>
            </a:r>
            <a:r>
              <a:rPr lang="en-GB" dirty="0" err="1" smtClean="0"/>
              <a:t>akan</a:t>
            </a:r>
            <a:r>
              <a:rPr lang="en-GB" dirty="0" smtClean="0"/>
              <a:t> </a:t>
            </a:r>
            <a:r>
              <a:rPr lang="en-GB" dirty="0" err="1" smtClean="0"/>
              <a:t>menempatkan</a:t>
            </a:r>
            <a:r>
              <a:rPr lang="en-GB" dirty="0" smtClean="0"/>
              <a:t> </a:t>
            </a:r>
            <a:r>
              <a:rPr lang="en-GB" dirty="0" err="1" smtClean="0"/>
              <a:t>Pemerintah</a:t>
            </a:r>
            <a:r>
              <a:rPr lang="en-GB" dirty="0" smtClean="0"/>
              <a:t> Daerah </a:t>
            </a:r>
            <a:r>
              <a:rPr lang="en-GB" dirty="0" err="1" smtClean="0"/>
              <a:t>dalam</a:t>
            </a:r>
            <a:r>
              <a:rPr lang="en-GB" dirty="0" smtClean="0"/>
              <a:t> </a:t>
            </a:r>
            <a:r>
              <a:rPr lang="en-GB" dirty="0" err="1" smtClean="0"/>
              <a:t>posisi</a:t>
            </a:r>
            <a:r>
              <a:rPr lang="en-GB" dirty="0" smtClean="0"/>
              <a:t> yang </a:t>
            </a:r>
            <a:r>
              <a:rPr lang="en-GB" dirty="0" err="1" smtClean="0"/>
              <a:t>mau</a:t>
            </a:r>
            <a:r>
              <a:rPr lang="en-GB" dirty="0" smtClean="0"/>
              <a:t> </a:t>
            </a:r>
            <a:r>
              <a:rPr lang="en-GB" dirty="0" err="1" smtClean="0"/>
              <a:t>tidak</a:t>
            </a:r>
            <a:r>
              <a:rPr lang="en-GB" dirty="0" smtClean="0"/>
              <a:t> </a:t>
            </a:r>
            <a:r>
              <a:rPr lang="en-GB" dirty="0" err="1" smtClean="0"/>
              <a:t>mau</a:t>
            </a:r>
            <a:r>
              <a:rPr lang="en-GB" dirty="0" smtClean="0"/>
              <a:t> </a:t>
            </a:r>
            <a:r>
              <a:rPr lang="en-GB" dirty="0" err="1" smtClean="0"/>
              <a:t>harus</a:t>
            </a:r>
            <a:r>
              <a:rPr lang="en-GB" dirty="0" smtClean="0"/>
              <a:t> </a:t>
            </a:r>
            <a:r>
              <a:rPr lang="en-GB" dirty="0" err="1" smtClean="0"/>
              <a:t>mendukung</a:t>
            </a:r>
            <a:r>
              <a:rPr lang="en-GB" dirty="0" smtClean="0"/>
              <a:t> </a:t>
            </a:r>
            <a:r>
              <a:rPr lang="en-GB" dirty="0" err="1" smtClean="0"/>
              <a:t>layanan</a:t>
            </a:r>
            <a:r>
              <a:rPr lang="en-GB" dirty="0" smtClean="0"/>
              <a:t> </a:t>
            </a:r>
            <a:r>
              <a:rPr lang="en-GB" dirty="0" err="1" smtClean="0"/>
              <a:t>skala</a:t>
            </a:r>
            <a:r>
              <a:rPr lang="en-GB" dirty="0" smtClean="0"/>
              <a:t> </a:t>
            </a:r>
            <a:r>
              <a:rPr lang="en-GB" dirty="0" err="1" smtClean="0"/>
              <a:t>lokal</a:t>
            </a:r>
            <a:endParaRPr lang="en-GB" dirty="0"/>
          </a:p>
        </p:txBody>
      </p:sp>
      <p:sp>
        <p:nvSpPr>
          <p:cNvPr id="8" name="TextBox 7"/>
          <p:cNvSpPr txBox="1"/>
          <p:nvPr/>
        </p:nvSpPr>
        <p:spPr>
          <a:xfrm rot="16200000">
            <a:off x="9263963" y="5933681"/>
            <a:ext cx="2380398" cy="874766"/>
          </a:xfrm>
          <a:prstGeom prst="rect">
            <a:avLst/>
          </a:prstGeom>
          <a:noFill/>
        </p:spPr>
        <p:txBody>
          <a:bodyPr wrap="square" lIns="104306" tIns="52153" rIns="104306" bIns="52153" rtlCol="0">
            <a:spAutoFit/>
          </a:bodyPr>
          <a:lstStyle/>
          <a:p>
            <a:pPr algn="r"/>
            <a:r>
              <a:rPr lang="en-AU" sz="2500" dirty="0">
                <a:solidFill>
                  <a:schemeClr val="tx1">
                    <a:lumMod val="75000"/>
                    <a:lumOff val="25000"/>
                  </a:schemeClr>
                </a:solidFill>
              </a:rPr>
              <a:t>Mason et al 2015</a:t>
            </a:r>
          </a:p>
        </p:txBody>
      </p:sp>
    </p:spTree>
    <p:extLst>
      <p:ext uri="{BB962C8B-B14F-4D97-AF65-F5344CB8AC3E}">
        <p14:creationId xmlns:p14="http://schemas.microsoft.com/office/powerpoint/2010/main" val="1919905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400" dirty="0" err="1"/>
              <a:t>Alasan</a:t>
            </a:r>
            <a:r>
              <a:rPr lang="en-AU" sz="6400" dirty="0"/>
              <a:t> </a:t>
            </a:r>
            <a:r>
              <a:rPr lang="en-AU" sz="6400" dirty="0" err="1"/>
              <a:t>keadilan</a:t>
            </a:r>
            <a:r>
              <a:rPr lang="en-AU" sz="6400" dirty="0"/>
              <a:t> </a:t>
            </a:r>
            <a:r>
              <a:rPr lang="en-AU" sz="6400" dirty="0" err="1"/>
              <a:t>untuk</a:t>
            </a:r>
            <a:r>
              <a:rPr lang="en-AU" sz="6400" dirty="0"/>
              <a:t> </a:t>
            </a:r>
            <a:r>
              <a:rPr lang="en-AU" sz="6400" dirty="0" err="1"/>
              <a:t>meningkatkan</a:t>
            </a:r>
            <a:r>
              <a:rPr lang="en-AU" sz="6400" dirty="0"/>
              <a:t> </a:t>
            </a:r>
            <a:r>
              <a:rPr lang="en-AU" sz="6400" dirty="0" err="1"/>
              <a:t>peran</a:t>
            </a:r>
            <a:r>
              <a:rPr lang="en-AU" sz="6400" dirty="0"/>
              <a:t> </a:t>
            </a:r>
            <a:r>
              <a:rPr lang="en-AU" sz="6400" dirty="0" err="1"/>
              <a:t>Pemda</a:t>
            </a:r>
            <a:endParaRPr lang="en-AU" sz="6400" dirty="0"/>
          </a:p>
        </p:txBody>
      </p:sp>
    </p:spTree>
    <p:extLst>
      <p:ext uri="{BB962C8B-B14F-4D97-AF65-F5344CB8AC3E}">
        <p14:creationId xmlns:p14="http://schemas.microsoft.com/office/powerpoint/2010/main" val="413887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05971" y="1672296"/>
            <a:ext cx="1493423" cy="331205"/>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Lahan</a:t>
            </a:r>
            <a:endParaRPr lang="en-US" sz="1400" b="1" dirty="0">
              <a:solidFill>
                <a:schemeClr val="accent2">
                  <a:lumMod val="50000"/>
                </a:schemeClr>
              </a:solidFill>
            </a:endParaRPr>
          </a:p>
        </p:txBody>
      </p:sp>
      <p:sp>
        <p:nvSpPr>
          <p:cNvPr id="21" name="Rectangle 20"/>
          <p:cNvSpPr/>
          <p:nvPr/>
        </p:nvSpPr>
        <p:spPr>
          <a:xfrm>
            <a:off x="905969" y="4264471"/>
            <a:ext cx="1663418" cy="474622"/>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Prasarana</a:t>
            </a:r>
            <a:r>
              <a:rPr lang="en-US" sz="1400" b="1" dirty="0">
                <a:solidFill>
                  <a:schemeClr val="accent2">
                    <a:lumMod val="50000"/>
                  </a:schemeClr>
                </a:solidFill>
              </a:rPr>
              <a:t> </a:t>
            </a:r>
            <a:r>
              <a:rPr lang="en-US" sz="1400" b="1" dirty="0" err="1">
                <a:solidFill>
                  <a:schemeClr val="accent2">
                    <a:lumMod val="50000"/>
                  </a:schemeClr>
                </a:solidFill>
              </a:rPr>
              <a:t>pada</a:t>
            </a:r>
            <a:r>
              <a:rPr lang="en-US" sz="1400" b="1" dirty="0">
                <a:solidFill>
                  <a:schemeClr val="accent2">
                    <a:lumMod val="50000"/>
                  </a:schemeClr>
                </a:solidFill>
              </a:rPr>
              <a:t> </a:t>
            </a:r>
            <a:r>
              <a:rPr lang="en-US" sz="1400" b="1" dirty="0" err="1">
                <a:solidFill>
                  <a:schemeClr val="accent2">
                    <a:lumMod val="50000"/>
                  </a:schemeClr>
                </a:solidFill>
              </a:rPr>
              <a:t>alokasi</a:t>
            </a:r>
            <a:endParaRPr lang="en-US" sz="1400" b="1" dirty="0">
              <a:solidFill>
                <a:schemeClr val="accent2">
                  <a:lumMod val="50000"/>
                </a:schemeClr>
              </a:solidFill>
            </a:endParaRPr>
          </a:p>
        </p:txBody>
      </p:sp>
      <p:sp>
        <p:nvSpPr>
          <p:cNvPr id="22" name="Rectangle 21"/>
          <p:cNvSpPr/>
          <p:nvPr/>
        </p:nvSpPr>
        <p:spPr>
          <a:xfrm>
            <a:off x="712896" y="2225740"/>
            <a:ext cx="2034716" cy="357237"/>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a:solidFill>
                  <a:schemeClr val="accent2">
                    <a:lumMod val="50000"/>
                  </a:schemeClr>
                </a:solidFill>
              </a:rPr>
              <a:t>‘</a:t>
            </a:r>
            <a:r>
              <a:rPr lang="en-US" sz="1400" b="1" dirty="0" err="1">
                <a:solidFill>
                  <a:schemeClr val="accent2">
                    <a:lumMod val="50000"/>
                  </a:schemeClr>
                </a:solidFill>
              </a:rPr>
              <a:t>Sosialisasi</a:t>
            </a:r>
            <a:r>
              <a:rPr lang="en-US" sz="1400" b="1" dirty="0">
                <a:solidFill>
                  <a:schemeClr val="accent2">
                    <a:lumMod val="50000"/>
                  </a:schemeClr>
                </a:solidFill>
              </a:rPr>
              <a:t>’ (jam)</a:t>
            </a:r>
          </a:p>
        </p:txBody>
      </p:sp>
      <p:sp>
        <p:nvSpPr>
          <p:cNvPr id="23" name="Rectangle 22"/>
          <p:cNvSpPr/>
          <p:nvPr/>
        </p:nvSpPr>
        <p:spPr>
          <a:xfrm>
            <a:off x="972807" y="6376197"/>
            <a:ext cx="1339148" cy="369336"/>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Penyedotan</a:t>
            </a:r>
            <a:r>
              <a:rPr lang="en-US" sz="1400" b="1" dirty="0">
                <a:solidFill>
                  <a:schemeClr val="accent2">
                    <a:lumMod val="50000"/>
                  </a:schemeClr>
                </a:solidFill>
              </a:rPr>
              <a:t> </a:t>
            </a:r>
            <a:r>
              <a:rPr lang="en-US" sz="1400" b="1" dirty="0" err="1">
                <a:solidFill>
                  <a:schemeClr val="accent2">
                    <a:lumMod val="50000"/>
                  </a:schemeClr>
                </a:solidFill>
              </a:rPr>
              <a:t>tinja</a:t>
            </a:r>
            <a:endParaRPr lang="en-US" sz="1400" b="1" dirty="0">
              <a:solidFill>
                <a:schemeClr val="accent2">
                  <a:lumMod val="50000"/>
                </a:schemeClr>
              </a:solidFill>
            </a:endParaRPr>
          </a:p>
        </p:txBody>
      </p:sp>
      <p:sp>
        <p:nvSpPr>
          <p:cNvPr id="27" name="Rectangle 26"/>
          <p:cNvSpPr/>
          <p:nvPr/>
        </p:nvSpPr>
        <p:spPr>
          <a:xfrm>
            <a:off x="4506765" y="1672296"/>
            <a:ext cx="1285495" cy="331205"/>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3">
                    <a:lumMod val="50000"/>
                  </a:schemeClr>
                </a:solidFill>
              </a:rPr>
              <a:t>Lahan</a:t>
            </a:r>
            <a:endParaRPr lang="en-US" sz="1400" b="1" dirty="0">
              <a:solidFill>
                <a:schemeClr val="accent3">
                  <a:lumMod val="50000"/>
                </a:schemeClr>
              </a:solidFill>
            </a:endParaRPr>
          </a:p>
        </p:txBody>
      </p:sp>
      <p:sp>
        <p:nvSpPr>
          <p:cNvPr id="28" name="Rectangle 27"/>
          <p:cNvSpPr/>
          <p:nvPr/>
        </p:nvSpPr>
        <p:spPr>
          <a:xfrm>
            <a:off x="8234603" y="1672296"/>
            <a:ext cx="1493423" cy="331205"/>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tx2">
                    <a:lumMod val="50000"/>
                  </a:schemeClr>
                </a:solidFill>
              </a:rPr>
              <a:t>Lahan</a:t>
            </a:r>
            <a:endParaRPr lang="en-US" sz="1400" b="1" dirty="0">
              <a:solidFill>
                <a:schemeClr val="tx2">
                  <a:lumMod val="50000"/>
                </a:schemeClr>
              </a:solidFill>
            </a:endParaRPr>
          </a:p>
        </p:txBody>
      </p:sp>
      <p:sp>
        <p:nvSpPr>
          <p:cNvPr id="29" name="Rectangle 28"/>
          <p:cNvSpPr/>
          <p:nvPr/>
        </p:nvSpPr>
        <p:spPr>
          <a:xfrm>
            <a:off x="3900973" y="4317660"/>
            <a:ext cx="1663418" cy="506816"/>
          </a:xfrm>
          <a:prstGeom prst="rect">
            <a:avLst/>
          </a:prstGeom>
          <a:gradFill flip="none" rotWithShape="1">
            <a:gsLst>
              <a:gs pos="32000">
                <a:schemeClr val="accent2">
                  <a:lumMod val="60000"/>
                  <a:lumOff val="40000"/>
                </a:schemeClr>
              </a:gs>
              <a:gs pos="100000">
                <a:srgbClr val="FFFFFF"/>
              </a:gs>
              <a:gs pos="99000">
                <a:schemeClr val="accent5">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Prasarana</a:t>
            </a:r>
            <a:r>
              <a:rPr lang="en-US" sz="1400" b="1" dirty="0">
                <a:solidFill>
                  <a:schemeClr val="accent2">
                    <a:lumMod val="50000"/>
                  </a:schemeClr>
                </a:solidFill>
              </a:rPr>
              <a:t> </a:t>
            </a:r>
            <a:r>
              <a:rPr lang="en-US" sz="1400" b="1" dirty="0" err="1">
                <a:solidFill>
                  <a:schemeClr val="accent2">
                    <a:lumMod val="50000"/>
                  </a:schemeClr>
                </a:solidFill>
              </a:rPr>
              <a:t>pada</a:t>
            </a:r>
            <a:r>
              <a:rPr lang="en-US" sz="1400" b="1" dirty="0">
                <a:solidFill>
                  <a:schemeClr val="accent2">
                    <a:lumMod val="50000"/>
                  </a:schemeClr>
                </a:solidFill>
              </a:rPr>
              <a:t> </a:t>
            </a:r>
            <a:r>
              <a:rPr lang="en-US" sz="1400" b="1" dirty="0" err="1">
                <a:solidFill>
                  <a:schemeClr val="accent2">
                    <a:lumMod val="50000"/>
                  </a:schemeClr>
                </a:solidFill>
              </a:rPr>
              <a:t>alokasi</a:t>
            </a:r>
            <a:endParaRPr lang="en-US" sz="1400" b="1" dirty="0">
              <a:solidFill>
                <a:schemeClr val="accent2">
                  <a:lumMod val="50000"/>
                </a:schemeClr>
              </a:solidFill>
            </a:endParaRPr>
          </a:p>
        </p:txBody>
      </p:sp>
      <p:sp>
        <p:nvSpPr>
          <p:cNvPr id="31" name="Rectangle 30"/>
          <p:cNvSpPr/>
          <p:nvPr/>
        </p:nvSpPr>
        <p:spPr>
          <a:xfrm>
            <a:off x="3193108" y="2672886"/>
            <a:ext cx="2290398" cy="516621"/>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3">
                    <a:lumMod val="50000"/>
                  </a:schemeClr>
                </a:solidFill>
              </a:rPr>
              <a:t>Perencanaan</a:t>
            </a:r>
            <a:r>
              <a:rPr lang="en-US" sz="1400" b="1" dirty="0">
                <a:solidFill>
                  <a:schemeClr val="accent3">
                    <a:lumMod val="50000"/>
                  </a:schemeClr>
                </a:solidFill>
              </a:rPr>
              <a:t>, </a:t>
            </a:r>
            <a:r>
              <a:rPr lang="en-US" sz="1400" b="1" dirty="0" err="1">
                <a:solidFill>
                  <a:schemeClr val="accent3">
                    <a:lumMod val="50000"/>
                  </a:schemeClr>
                </a:solidFill>
              </a:rPr>
              <a:t>pengelolaan</a:t>
            </a:r>
            <a:r>
              <a:rPr lang="en-US" sz="1400" b="1" dirty="0">
                <a:solidFill>
                  <a:schemeClr val="accent3">
                    <a:lumMod val="50000"/>
                  </a:schemeClr>
                </a:solidFill>
              </a:rPr>
              <a:t>, </a:t>
            </a:r>
            <a:r>
              <a:rPr lang="en-US" sz="1400" b="1" dirty="0" err="1">
                <a:solidFill>
                  <a:schemeClr val="accent3">
                    <a:lumMod val="50000"/>
                  </a:schemeClr>
                </a:solidFill>
              </a:rPr>
              <a:t>konstruksi</a:t>
            </a:r>
            <a:r>
              <a:rPr lang="en-US" sz="1400" b="1" dirty="0">
                <a:solidFill>
                  <a:schemeClr val="accent3">
                    <a:lumMod val="50000"/>
                  </a:schemeClr>
                </a:solidFill>
              </a:rPr>
              <a:t> (jam)</a:t>
            </a:r>
          </a:p>
        </p:txBody>
      </p:sp>
      <p:sp>
        <p:nvSpPr>
          <p:cNvPr id="33" name="Rectangle 32"/>
          <p:cNvSpPr/>
          <p:nvPr/>
        </p:nvSpPr>
        <p:spPr>
          <a:xfrm>
            <a:off x="3193108" y="2166034"/>
            <a:ext cx="2127026" cy="338568"/>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3">
                    <a:lumMod val="50000"/>
                  </a:schemeClr>
                </a:solidFill>
              </a:rPr>
              <a:t>Sosialisasi</a:t>
            </a:r>
            <a:r>
              <a:rPr lang="en-US" sz="1400" b="1" dirty="0">
                <a:solidFill>
                  <a:schemeClr val="accent3">
                    <a:lumMod val="50000"/>
                  </a:schemeClr>
                </a:solidFill>
              </a:rPr>
              <a:t> (jam)</a:t>
            </a:r>
          </a:p>
        </p:txBody>
      </p:sp>
      <p:sp>
        <p:nvSpPr>
          <p:cNvPr id="34" name="Rectangle 33"/>
          <p:cNvSpPr/>
          <p:nvPr/>
        </p:nvSpPr>
        <p:spPr>
          <a:xfrm>
            <a:off x="7772452" y="4254670"/>
            <a:ext cx="1663418" cy="474622"/>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Infrastruktur</a:t>
            </a:r>
            <a:r>
              <a:rPr lang="en-US" sz="1400" b="1" dirty="0">
                <a:solidFill>
                  <a:schemeClr val="accent2">
                    <a:lumMod val="50000"/>
                  </a:schemeClr>
                </a:solidFill>
              </a:rPr>
              <a:t> </a:t>
            </a:r>
            <a:r>
              <a:rPr lang="en-US" sz="1400" b="1" dirty="0" err="1">
                <a:solidFill>
                  <a:schemeClr val="accent2">
                    <a:lumMod val="50000"/>
                  </a:schemeClr>
                </a:solidFill>
              </a:rPr>
              <a:t>pada</a:t>
            </a:r>
            <a:r>
              <a:rPr lang="en-US" sz="1400" b="1" dirty="0">
                <a:solidFill>
                  <a:schemeClr val="accent2">
                    <a:lumMod val="50000"/>
                  </a:schemeClr>
                </a:solidFill>
              </a:rPr>
              <a:t> </a:t>
            </a:r>
            <a:r>
              <a:rPr lang="en-US" sz="1400" b="1" dirty="0" err="1">
                <a:solidFill>
                  <a:schemeClr val="accent2">
                    <a:lumMod val="50000"/>
                  </a:schemeClr>
                </a:solidFill>
              </a:rPr>
              <a:t>alokasi</a:t>
            </a:r>
            <a:endParaRPr lang="en-US" sz="1400" b="1" dirty="0">
              <a:solidFill>
                <a:schemeClr val="accent2">
                  <a:lumMod val="50000"/>
                </a:schemeClr>
              </a:solidFill>
            </a:endParaRPr>
          </a:p>
        </p:txBody>
      </p:sp>
      <p:sp>
        <p:nvSpPr>
          <p:cNvPr id="35" name="Rectangle 34"/>
          <p:cNvSpPr/>
          <p:nvPr/>
        </p:nvSpPr>
        <p:spPr>
          <a:xfrm>
            <a:off x="9499529" y="4370366"/>
            <a:ext cx="1058531" cy="350058"/>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100" b="1" dirty="0" err="1">
                <a:solidFill>
                  <a:schemeClr val="accent2">
                    <a:lumMod val="50000"/>
                  </a:schemeClr>
                </a:solidFill>
              </a:rPr>
              <a:t>Biaya</a:t>
            </a:r>
            <a:r>
              <a:rPr lang="en-US" sz="1100" b="1" dirty="0">
                <a:solidFill>
                  <a:schemeClr val="accent2">
                    <a:lumMod val="50000"/>
                  </a:schemeClr>
                </a:solidFill>
              </a:rPr>
              <a:t> </a:t>
            </a:r>
            <a:r>
              <a:rPr lang="en-US" sz="1100" b="1" dirty="0" err="1">
                <a:solidFill>
                  <a:schemeClr val="accent2">
                    <a:lumMod val="50000"/>
                  </a:schemeClr>
                </a:solidFill>
              </a:rPr>
              <a:t>sambungan</a:t>
            </a:r>
            <a:r>
              <a:rPr lang="en-US" sz="1100" b="1" dirty="0">
                <a:solidFill>
                  <a:schemeClr val="accent2">
                    <a:lumMod val="50000"/>
                  </a:schemeClr>
                </a:solidFill>
              </a:rPr>
              <a:t>?</a:t>
            </a:r>
          </a:p>
        </p:txBody>
      </p:sp>
      <p:sp>
        <p:nvSpPr>
          <p:cNvPr id="36" name="Rectangle 35"/>
          <p:cNvSpPr/>
          <p:nvPr/>
        </p:nvSpPr>
        <p:spPr>
          <a:xfrm>
            <a:off x="5029858" y="3350332"/>
            <a:ext cx="2321047" cy="437629"/>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3">
                    <a:lumMod val="50000"/>
                  </a:schemeClr>
                </a:solidFill>
              </a:rPr>
              <a:t>Tenaga</a:t>
            </a:r>
            <a:r>
              <a:rPr lang="en-US" sz="1400" b="1" dirty="0">
                <a:solidFill>
                  <a:schemeClr val="accent3">
                    <a:lumMod val="50000"/>
                  </a:schemeClr>
                </a:solidFill>
              </a:rPr>
              <a:t> </a:t>
            </a:r>
            <a:r>
              <a:rPr lang="en-US" sz="1400" b="1" dirty="0" err="1">
                <a:solidFill>
                  <a:schemeClr val="accent3">
                    <a:lumMod val="50000"/>
                  </a:schemeClr>
                </a:solidFill>
              </a:rPr>
              <a:t>kerja</a:t>
            </a:r>
            <a:r>
              <a:rPr lang="en-US" sz="1400" b="1" dirty="0">
                <a:solidFill>
                  <a:schemeClr val="accent3">
                    <a:lumMod val="50000"/>
                  </a:schemeClr>
                </a:solidFill>
              </a:rPr>
              <a:t> </a:t>
            </a:r>
            <a:r>
              <a:rPr lang="en-US" sz="1400" b="1" dirty="0" err="1">
                <a:solidFill>
                  <a:schemeClr val="accent3">
                    <a:lumMod val="50000"/>
                  </a:schemeClr>
                </a:solidFill>
              </a:rPr>
              <a:t>sukarela</a:t>
            </a:r>
            <a:r>
              <a:rPr lang="en-US" sz="1400" b="1" dirty="0">
                <a:solidFill>
                  <a:schemeClr val="accent3">
                    <a:lumMod val="50000"/>
                  </a:schemeClr>
                </a:solidFill>
              </a:rPr>
              <a:t> (jam)</a:t>
            </a:r>
          </a:p>
        </p:txBody>
      </p:sp>
      <p:sp>
        <p:nvSpPr>
          <p:cNvPr id="37" name="Rectangle 36"/>
          <p:cNvSpPr/>
          <p:nvPr/>
        </p:nvSpPr>
        <p:spPr>
          <a:xfrm>
            <a:off x="3193108" y="5147599"/>
            <a:ext cx="1767446" cy="524906"/>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a:solidFill>
                  <a:schemeClr val="accent3">
                    <a:lumMod val="50000"/>
                  </a:schemeClr>
                </a:solidFill>
              </a:rPr>
              <a:t>O&amp;M </a:t>
            </a:r>
            <a:r>
              <a:rPr lang="en-US" sz="1400" b="1" dirty="0" err="1">
                <a:solidFill>
                  <a:schemeClr val="accent3">
                    <a:lumMod val="50000"/>
                  </a:schemeClr>
                </a:solidFill>
              </a:rPr>
              <a:t>dan</a:t>
            </a:r>
            <a:r>
              <a:rPr lang="en-US" sz="1400" b="1" dirty="0">
                <a:solidFill>
                  <a:schemeClr val="accent3">
                    <a:lumMod val="50000"/>
                  </a:schemeClr>
                </a:solidFill>
              </a:rPr>
              <a:t> </a:t>
            </a:r>
            <a:r>
              <a:rPr lang="en-US" sz="1400" b="1" dirty="0" err="1">
                <a:solidFill>
                  <a:schemeClr val="accent3">
                    <a:lumMod val="50000"/>
                  </a:schemeClr>
                </a:solidFill>
              </a:rPr>
              <a:t>manajemen</a:t>
            </a:r>
            <a:r>
              <a:rPr lang="en-US" sz="1400" b="1" dirty="0">
                <a:solidFill>
                  <a:schemeClr val="accent3">
                    <a:lumMod val="50000"/>
                  </a:schemeClr>
                </a:solidFill>
              </a:rPr>
              <a:t> (jam)</a:t>
            </a:r>
          </a:p>
        </p:txBody>
      </p:sp>
      <p:sp>
        <p:nvSpPr>
          <p:cNvPr id="38" name="Rectangle 37"/>
          <p:cNvSpPr/>
          <p:nvPr/>
        </p:nvSpPr>
        <p:spPr>
          <a:xfrm>
            <a:off x="5220982" y="5156279"/>
            <a:ext cx="1889475" cy="516223"/>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3">
                    <a:lumMod val="50000"/>
                  </a:schemeClr>
                </a:solidFill>
              </a:rPr>
              <a:t>Tenaga</a:t>
            </a:r>
            <a:r>
              <a:rPr lang="en-US" sz="1400" b="1" dirty="0">
                <a:solidFill>
                  <a:schemeClr val="accent3">
                    <a:lumMod val="50000"/>
                  </a:schemeClr>
                </a:solidFill>
              </a:rPr>
              <a:t> </a:t>
            </a:r>
            <a:r>
              <a:rPr lang="en-US" sz="1400" b="1" dirty="0" err="1">
                <a:solidFill>
                  <a:schemeClr val="accent3">
                    <a:lumMod val="50000"/>
                  </a:schemeClr>
                </a:solidFill>
              </a:rPr>
              <a:t>kerja</a:t>
            </a:r>
            <a:r>
              <a:rPr lang="en-US" sz="1400" b="1" dirty="0">
                <a:solidFill>
                  <a:schemeClr val="accent3">
                    <a:lumMod val="50000"/>
                  </a:schemeClr>
                </a:solidFill>
              </a:rPr>
              <a:t> </a:t>
            </a:r>
            <a:r>
              <a:rPr lang="en-US" sz="1400" b="1" dirty="0" err="1">
                <a:solidFill>
                  <a:schemeClr val="accent3">
                    <a:lumMod val="50000"/>
                  </a:schemeClr>
                </a:solidFill>
              </a:rPr>
              <a:t>relawan</a:t>
            </a:r>
            <a:r>
              <a:rPr lang="en-US" sz="1400" b="1" dirty="0">
                <a:solidFill>
                  <a:schemeClr val="accent3">
                    <a:lumMod val="50000"/>
                  </a:schemeClr>
                </a:solidFill>
              </a:rPr>
              <a:t> (jam)</a:t>
            </a:r>
          </a:p>
        </p:txBody>
      </p:sp>
      <p:sp>
        <p:nvSpPr>
          <p:cNvPr id="41" name="Rectangle 40"/>
          <p:cNvSpPr/>
          <p:nvPr/>
        </p:nvSpPr>
        <p:spPr>
          <a:xfrm>
            <a:off x="8565393" y="5203128"/>
            <a:ext cx="1493423" cy="331205"/>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a:solidFill>
                  <a:schemeClr val="tx2">
                    <a:lumMod val="50000"/>
                  </a:schemeClr>
                </a:solidFill>
              </a:rPr>
              <a:t>O&amp;M</a:t>
            </a:r>
          </a:p>
        </p:txBody>
      </p:sp>
      <p:sp>
        <p:nvSpPr>
          <p:cNvPr id="42" name="Rectangle 41"/>
          <p:cNvSpPr/>
          <p:nvPr/>
        </p:nvSpPr>
        <p:spPr>
          <a:xfrm>
            <a:off x="4387913" y="5728892"/>
            <a:ext cx="1283891" cy="357237"/>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Tarif</a:t>
            </a:r>
            <a:endParaRPr lang="en-US" sz="1400" b="1" dirty="0">
              <a:solidFill>
                <a:schemeClr val="accent2">
                  <a:lumMod val="50000"/>
                </a:schemeClr>
              </a:solidFill>
            </a:endParaRPr>
          </a:p>
        </p:txBody>
      </p:sp>
      <p:sp>
        <p:nvSpPr>
          <p:cNvPr id="43" name="Rectangle 42"/>
          <p:cNvSpPr/>
          <p:nvPr/>
        </p:nvSpPr>
        <p:spPr>
          <a:xfrm>
            <a:off x="8565391" y="5747339"/>
            <a:ext cx="1283891" cy="357237"/>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Tarif</a:t>
            </a:r>
            <a:endParaRPr lang="en-US" sz="1400" b="1" dirty="0">
              <a:solidFill>
                <a:schemeClr val="accent2">
                  <a:lumMod val="50000"/>
                </a:schemeClr>
              </a:solidFill>
            </a:endParaRPr>
          </a:p>
        </p:txBody>
      </p:sp>
      <p:sp>
        <p:nvSpPr>
          <p:cNvPr id="44" name="Rectangle 43"/>
          <p:cNvSpPr/>
          <p:nvPr/>
        </p:nvSpPr>
        <p:spPr>
          <a:xfrm>
            <a:off x="3227829" y="3350332"/>
            <a:ext cx="1653515" cy="870678"/>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a:solidFill>
                  <a:schemeClr val="tx2">
                    <a:lumMod val="50000"/>
                  </a:schemeClr>
                </a:solidFill>
              </a:rPr>
              <a:t>Modal – material </a:t>
            </a:r>
            <a:r>
              <a:rPr lang="en-US" sz="1400" b="1" dirty="0" err="1">
                <a:solidFill>
                  <a:schemeClr val="tx2">
                    <a:lumMod val="50000"/>
                  </a:schemeClr>
                </a:solidFill>
              </a:rPr>
              <a:t>dan</a:t>
            </a:r>
            <a:r>
              <a:rPr lang="en-US" sz="1400" b="1" dirty="0">
                <a:solidFill>
                  <a:schemeClr val="tx2">
                    <a:lumMod val="50000"/>
                  </a:schemeClr>
                </a:solidFill>
              </a:rPr>
              <a:t> </a:t>
            </a:r>
            <a:r>
              <a:rPr lang="en-US" sz="1400" b="1" dirty="0" err="1">
                <a:solidFill>
                  <a:schemeClr val="tx2">
                    <a:lumMod val="50000"/>
                  </a:schemeClr>
                </a:solidFill>
              </a:rPr>
              <a:t>tenaga</a:t>
            </a:r>
            <a:r>
              <a:rPr lang="en-US" sz="1400" b="1" dirty="0">
                <a:solidFill>
                  <a:schemeClr val="tx2">
                    <a:lumMod val="50000"/>
                  </a:schemeClr>
                </a:solidFill>
              </a:rPr>
              <a:t> </a:t>
            </a:r>
            <a:r>
              <a:rPr lang="en-US" sz="1400" b="1" dirty="0" err="1">
                <a:solidFill>
                  <a:schemeClr val="tx2">
                    <a:lumMod val="50000"/>
                  </a:schemeClr>
                </a:solidFill>
              </a:rPr>
              <a:t>kerja</a:t>
            </a:r>
            <a:endParaRPr lang="en-US" sz="1400" b="1" dirty="0">
              <a:solidFill>
                <a:schemeClr val="tx2">
                  <a:lumMod val="50000"/>
                </a:schemeClr>
              </a:solidFill>
            </a:endParaRPr>
          </a:p>
        </p:txBody>
      </p:sp>
      <p:sp>
        <p:nvSpPr>
          <p:cNvPr id="48" name="Rounded Rectangle 47"/>
          <p:cNvSpPr/>
          <p:nvPr/>
        </p:nvSpPr>
        <p:spPr>
          <a:xfrm>
            <a:off x="514870" y="1187665"/>
            <a:ext cx="10070454" cy="5757497"/>
          </a:xfrm>
          <a:prstGeom prst="roundRect">
            <a:avLst>
              <a:gd name="adj" fmla="val 7766"/>
            </a:avLst>
          </a:prstGeom>
          <a:no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US"/>
          </a:p>
        </p:txBody>
      </p:sp>
      <p:cxnSp>
        <p:nvCxnSpPr>
          <p:cNvPr id="50" name="Straight Connector 49"/>
          <p:cNvCxnSpPr/>
          <p:nvPr/>
        </p:nvCxnSpPr>
        <p:spPr>
          <a:xfrm>
            <a:off x="2950577" y="1232386"/>
            <a:ext cx="0" cy="571277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628949" y="1187665"/>
            <a:ext cx="0" cy="575749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876359" y="6346206"/>
            <a:ext cx="2168384" cy="372363"/>
          </a:xfrm>
          <a:prstGeom prst="rect">
            <a:avLst/>
          </a:prstGeom>
          <a:solidFill>
            <a:schemeClr val="bg1">
              <a:lumMod val="6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bg1"/>
                </a:solidFill>
              </a:rPr>
              <a:t>Pengeluaran</a:t>
            </a:r>
            <a:r>
              <a:rPr lang="en-US" sz="1400" b="1" dirty="0">
                <a:solidFill>
                  <a:schemeClr val="bg1"/>
                </a:solidFill>
              </a:rPr>
              <a:t> </a:t>
            </a:r>
            <a:r>
              <a:rPr lang="en-US" sz="1400" b="1" dirty="0" err="1">
                <a:solidFill>
                  <a:schemeClr val="bg1"/>
                </a:solidFill>
              </a:rPr>
              <a:t>berkala</a:t>
            </a:r>
            <a:endParaRPr lang="en-US" sz="1400" b="1" dirty="0">
              <a:solidFill>
                <a:schemeClr val="bg1"/>
              </a:solidFill>
            </a:endParaRPr>
          </a:p>
        </p:txBody>
      </p:sp>
      <p:sp>
        <p:nvSpPr>
          <p:cNvPr id="52" name="Rectangle 51"/>
          <p:cNvSpPr/>
          <p:nvPr/>
        </p:nvSpPr>
        <p:spPr>
          <a:xfrm>
            <a:off x="8136357" y="6289358"/>
            <a:ext cx="2168384" cy="372363"/>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tx2">
                    <a:lumMod val="50000"/>
                  </a:schemeClr>
                </a:solidFill>
              </a:rPr>
              <a:t>Pengeluaran</a:t>
            </a:r>
            <a:r>
              <a:rPr lang="en-US" sz="1400" b="1" dirty="0">
                <a:solidFill>
                  <a:schemeClr val="tx2">
                    <a:lumMod val="50000"/>
                  </a:schemeClr>
                </a:solidFill>
              </a:rPr>
              <a:t> </a:t>
            </a:r>
            <a:r>
              <a:rPr lang="en-US" sz="1400" b="1" dirty="0" err="1">
                <a:solidFill>
                  <a:schemeClr val="tx2">
                    <a:lumMod val="50000"/>
                  </a:schemeClr>
                </a:solidFill>
              </a:rPr>
              <a:t>berkala</a:t>
            </a:r>
            <a:endParaRPr lang="en-US" sz="1400" b="1" dirty="0">
              <a:solidFill>
                <a:schemeClr val="tx2">
                  <a:lumMod val="50000"/>
                </a:schemeClr>
              </a:solidFill>
            </a:endParaRPr>
          </a:p>
        </p:txBody>
      </p:sp>
      <p:sp>
        <p:nvSpPr>
          <p:cNvPr id="53" name="Rectangle 52"/>
          <p:cNvSpPr/>
          <p:nvPr/>
        </p:nvSpPr>
        <p:spPr>
          <a:xfrm>
            <a:off x="5452337" y="2207070"/>
            <a:ext cx="1898568" cy="297531"/>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tx2">
                    <a:lumMod val="50000"/>
                  </a:schemeClr>
                </a:solidFill>
              </a:rPr>
              <a:t>Fasilitator</a:t>
            </a:r>
            <a:endParaRPr lang="en-US" sz="1400" b="1" dirty="0">
              <a:solidFill>
                <a:schemeClr val="tx2">
                  <a:lumMod val="50000"/>
                </a:schemeClr>
              </a:solidFill>
            </a:endParaRPr>
          </a:p>
        </p:txBody>
      </p:sp>
      <p:sp>
        <p:nvSpPr>
          <p:cNvPr id="54" name="Rectangle 53"/>
          <p:cNvSpPr/>
          <p:nvPr/>
        </p:nvSpPr>
        <p:spPr>
          <a:xfrm>
            <a:off x="7956462" y="2672887"/>
            <a:ext cx="2102352" cy="500201"/>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tx2">
                    <a:lumMod val="50000"/>
                  </a:schemeClr>
                </a:solidFill>
              </a:rPr>
              <a:t>Perencanaan</a:t>
            </a:r>
            <a:r>
              <a:rPr lang="en-US" sz="1400" b="1" dirty="0">
                <a:solidFill>
                  <a:schemeClr val="tx2">
                    <a:lumMod val="50000"/>
                  </a:schemeClr>
                </a:solidFill>
              </a:rPr>
              <a:t>, </a:t>
            </a:r>
            <a:r>
              <a:rPr lang="en-US" sz="1400" b="1" dirty="0" err="1">
                <a:solidFill>
                  <a:schemeClr val="tx2">
                    <a:lumMod val="50000"/>
                  </a:schemeClr>
                </a:solidFill>
              </a:rPr>
              <a:t>mengelola</a:t>
            </a:r>
            <a:r>
              <a:rPr lang="en-US" sz="1400" b="1" dirty="0">
                <a:solidFill>
                  <a:schemeClr val="tx2">
                    <a:lumMod val="50000"/>
                  </a:schemeClr>
                </a:solidFill>
              </a:rPr>
              <a:t> </a:t>
            </a:r>
            <a:r>
              <a:rPr lang="en-US" sz="1400" b="1" dirty="0" err="1">
                <a:solidFill>
                  <a:schemeClr val="tx2">
                    <a:lumMod val="50000"/>
                  </a:schemeClr>
                </a:solidFill>
              </a:rPr>
              <a:t>konstruksi</a:t>
            </a:r>
            <a:endParaRPr lang="en-US" sz="1400" b="1" dirty="0">
              <a:solidFill>
                <a:schemeClr val="tx2">
                  <a:lumMod val="50000"/>
                </a:schemeClr>
              </a:solidFill>
            </a:endParaRPr>
          </a:p>
        </p:txBody>
      </p:sp>
      <p:sp>
        <p:nvSpPr>
          <p:cNvPr id="55" name="Rectangle 54"/>
          <p:cNvSpPr/>
          <p:nvPr/>
        </p:nvSpPr>
        <p:spPr>
          <a:xfrm>
            <a:off x="5564390" y="2689307"/>
            <a:ext cx="1786516" cy="500201"/>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tx2">
                    <a:lumMod val="50000"/>
                  </a:schemeClr>
                </a:solidFill>
              </a:rPr>
              <a:t>Konsultan</a:t>
            </a:r>
            <a:r>
              <a:rPr lang="en-US" sz="1400" b="1" dirty="0">
                <a:solidFill>
                  <a:schemeClr val="tx2">
                    <a:lumMod val="50000"/>
                  </a:schemeClr>
                </a:solidFill>
              </a:rPr>
              <a:t> / </a:t>
            </a:r>
            <a:r>
              <a:rPr lang="en-US" sz="1400" b="1" dirty="0" err="1">
                <a:solidFill>
                  <a:schemeClr val="tx2">
                    <a:lumMod val="50000"/>
                  </a:schemeClr>
                </a:solidFill>
              </a:rPr>
              <a:t>Pengawas</a:t>
            </a:r>
            <a:endParaRPr lang="en-US" sz="1400" b="1" dirty="0">
              <a:solidFill>
                <a:schemeClr val="tx2">
                  <a:lumMod val="50000"/>
                </a:schemeClr>
              </a:solidFill>
            </a:endParaRPr>
          </a:p>
        </p:txBody>
      </p:sp>
      <p:sp>
        <p:nvSpPr>
          <p:cNvPr id="56" name="Rectangle 55"/>
          <p:cNvSpPr/>
          <p:nvPr/>
        </p:nvSpPr>
        <p:spPr>
          <a:xfrm>
            <a:off x="7731241" y="3410564"/>
            <a:ext cx="2573502" cy="640226"/>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a:solidFill>
                  <a:schemeClr val="tx2">
                    <a:lumMod val="50000"/>
                  </a:schemeClr>
                </a:solidFill>
              </a:rPr>
              <a:t>Modal - material </a:t>
            </a:r>
            <a:r>
              <a:rPr lang="en-US" sz="1400" b="1" dirty="0" err="1">
                <a:solidFill>
                  <a:schemeClr val="tx2">
                    <a:lumMod val="50000"/>
                  </a:schemeClr>
                </a:solidFill>
              </a:rPr>
              <a:t>dan</a:t>
            </a:r>
            <a:r>
              <a:rPr lang="en-US" sz="1400" b="1" dirty="0">
                <a:solidFill>
                  <a:schemeClr val="tx2">
                    <a:lumMod val="50000"/>
                  </a:schemeClr>
                </a:solidFill>
              </a:rPr>
              <a:t> </a:t>
            </a:r>
            <a:r>
              <a:rPr lang="en-US" sz="1400" b="1" dirty="0" err="1">
                <a:solidFill>
                  <a:schemeClr val="tx2">
                    <a:lumMod val="50000"/>
                  </a:schemeClr>
                </a:solidFill>
              </a:rPr>
              <a:t>tenaga</a:t>
            </a:r>
            <a:r>
              <a:rPr lang="en-US" sz="1400" b="1" dirty="0">
                <a:solidFill>
                  <a:schemeClr val="tx2">
                    <a:lumMod val="50000"/>
                  </a:schemeClr>
                </a:solidFill>
              </a:rPr>
              <a:t> </a:t>
            </a:r>
            <a:r>
              <a:rPr lang="en-US" sz="1400" b="1" dirty="0" err="1">
                <a:solidFill>
                  <a:schemeClr val="tx2">
                    <a:lumMod val="50000"/>
                  </a:schemeClr>
                </a:solidFill>
              </a:rPr>
              <a:t>kerja</a:t>
            </a:r>
            <a:endParaRPr lang="en-US" sz="1400" b="1" dirty="0">
              <a:solidFill>
                <a:schemeClr val="tx2">
                  <a:lumMod val="50000"/>
                </a:schemeClr>
              </a:solidFill>
            </a:endParaRPr>
          </a:p>
        </p:txBody>
      </p:sp>
      <p:sp>
        <p:nvSpPr>
          <p:cNvPr id="57" name="Rectangle 56"/>
          <p:cNvSpPr/>
          <p:nvPr/>
        </p:nvSpPr>
        <p:spPr>
          <a:xfrm>
            <a:off x="7957297" y="2120048"/>
            <a:ext cx="2102352" cy="500201"/>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tx2">
                    <a:lumMod val="50000"/>
                  </a:schemeClr>
                </a:solidFill>
              </a:rPr>
              <a:t>Konsultan</a:t>
            </a:r>
            <a:r>
              <a:rPr lang="en-US" sz="1400" b="1" dirty="0">
                <a:solidFill>
                  <a:schemeClr val="tx2">
                    <a:lumMod val="50000"/>
                  </a:schemeClr>
                </a:solidFill>
              </a:rPr>
              <a:t> / </a:t>
            </a:r>
            <a:r>
              <a:rPr lang="en-US" sz="1400" b="1" dirty="0" err="1">
                <a:solidFill>
                  <a:schemeClr val="tx2">
                    <a:lumMod val="50000"/>
                  </a:schemeClr>
                </a:solidFill>
              </a:rPr>
              <a:t>pengawas</a:t>
            </a:r>
            <a:endParaRPr lang="en-US" sz="1400" b="1" dirty="0">
              <a:solidFill>
                <a:schemeClr val="tx2">
                  <a:lumMod val="50000"/>
                </a:schemeClr>
              </a:solidFill>
            </a:endParaRPr>
          </a:p>
        </p:txBody>
      </p:sp>
      <p:sp>
        <p:nvSpPr>
          <p:cNvPr id="58" name="Rounded Rectangle 57"/>
          <p:cNvSpPr/>
          <p:nvPr/>
        </p:nvSpPr>
        <p:spPr>
          <a:xfrm>
            <a:off x="74263" y="2176056"/>
            <a:ext cx="440608" cy="1686583"/>
          </a:xfrm>
          <a:prstGeom prst="roundRect">
            <a:avLst/>
          </a:prstGeom>
          <a:solidFill>
            <a:schemeClr val="accent1">
              <a:lumMod val="75000"/>
              <a:alpha val="82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vert="vert270" lIns="104306" tIns="52153" rIns="104306" bIns="52153" rtlCol="0" anchor="ctr"/>
          <a:lstStyle/>
          <a:p>
            <a:pPr algn="ctr"/>
            <a:r>
              <a:rPr lang="en-US" dirty="0" err="1" smtClean="0">
                <a:solidFill>
                  <a:schemeClr val="tx1"/>
                </a:solidFill>
              </a:rPr>
              <a:t>Konstruksi</a:t>
            </a:r>
            <a:endParaRPr lang="en-US" dirty="0">
              <a:solidFill>
                <a:schemeClr val="tx1"/>
              </a:solidFill>
            </a:endParaRPr>
          </a:p>
        </p:txBody>
      </p:sp>
      <p:sp>
        <p:nvSpPr>
          <p:cNvPr id="59" name="Rectangle 58"/>
          <p:cNvSpPr/>
          <p:nvPr/>
        </p:nvSpPr>
        <p:spPr>
          <a:xfrm>
            <a:off x="823481" y="2689307"/>
            <a:ext cx="1686498" cy="500201"/>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err="1">
                <a:solidFill>
                  <a:schemeClr val="accent2">
                    <a:lumMod val="50000"/>
                  </a:schemeClr>
                </a:solidFill>
              </a:rPr>
              <a:t>Perencanaan</a:t>
            </a:r>
            <a:r>
              <a:rPr lang="en-US" sz="1400" b="1" dirty="0">
                <a:solidFill>
                  <a:schemeClr val="accent2">
                    <a:lumMod val="50000"/>
                  </a:schemeClr>
                </a:solidFill>
              </a:rPr>
              <a:t>, </a:t>
            </a:r>
            <a:r>
              <a:rPr lang="en-US" sz="1400" b="1" dirty="0" err="1">
                <a:solidFill>
                  <a:schemeClr val="accent2">
                    <a:lumMod val="50000"/>
                  </a:schemeClr>
                </a:solidFill>
              </a:rPr>
              <a:t>pengelolaan</a:t>
            </a:r>
            <a:r>
              <a:rPr lang="en-US" sz="1400" b="1" dirty="0">
                <a:solidFill>
                  <a:schemeClr val="accent2">
                    <a:lumMod val="50000"/>
                  </a:schemeClr>
                </a:solidFill>
              </a:rPr>
              <a:t> </a:t>
            </a:r>
            <a:r>
              <a:rPr lang="en-US" sz="1400" b="1" dirty="0" err="1">
                <a:solidFill>
                  <a:schemeClr val="accent2">
                    <a:lumMod val="50000"/>
                  </a:schemeClr>
                </a:solidFill>
              </a:rPr>
              <a:t>konstruksi</a:t>
            </a:r>
            <a:endParaRPr lang="en-US" sz="1400" b="1" dirty="0">
              <a:solidFill>
                <a:schemeClr val="accent2">
                  <a:lumMod val="50000"/>
                </a:schemeClr>
              </a:solidFill>
            </a:endParaRPr>
          </a:p>
        </p:txBody>
      </p:sp>
      <p:sp>
        <p:nvSpPr>
          <p:cNvPr id="60" name="Rectangle 59"/>
          <p:cNvSpPr/>
          <p:nvPr/>
        </p:nvSpPr>
        <p:spPr>
          <a:xfrm>
            <a:off x="5029859" y="3938772"/>
            <a:ext cx="2321046" cy="322880"/>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400" b="1" dirty="0">
                <a:solidFill>
                  <a:schemeClr val="accent3">
                    <a:lumMod val="50000"/>
                  </a:schemeClr>
                </a:solidFill>
              </a:rPr>
              <a:t>Material</a:t>
            </a:r>
          </a:p>
        </p:txBody>
      </p:sp>
      <p:sp>
        <p:nvSpPr>
          <p:cNvPr id="61" name="Rounded Rectangle 60"/>
          <p:cNvSpPr/>
          <p:nvPr/>
        </p:nvSpPr>
        <p:spPr>
          <a:xfrm>
            <a:off x="74263" y="5007792"/>
            <a:ext cx="440608" cy="1396410"/>
          </a:xfrm>
          <a:prstGeom prst="roundRect">
            <a:avLst/>
          </a:prstGeom>
          <a:solidFill>
            <a:schemeClr val="accent3">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vert="vert270" lIns="104306" tIns="52153" rIns="104306" bIns="52153" rtlCol="0" anchor="ctr"/>
          <a:lstStyle/>
          <a:p>
            <a:pPr algn="ctr"/>
            <a:r>
              <a:rPr lang="en-US" dirty="0" err="1" smtClean="0">
                <a:solidFill>
                  <a:schemeClr val="tx1"/>
                </a:solidFill>
              </a:rPr>
              <a:t>Operasional</a:t>
            </a:r>
            <a:endParaRPr lang="en-US" dirty="0">
              <a:solidFill>
                <a:schemeClr val="tx1"/>
              </a:solidFill>
            </a:endParaRPr>
          </a:p>
        </p:txBody>
      </p:sp>
      <p:sp>
        <p:nvSpPr>
          <p:cNvPr id="45" name="Rounded Rectangle 44"/>
          <p:cNvSpPr/>
          <p:nvPr/>
        </p:nvSpPr>
        <p:spPr>
          <a:xfrm>
            <a:off x="905969" y="1019639"/>
            <a:ext cx="1841641" cy="422985"/>
          </a:xfrm>
          <a:prstGeom prst="round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dirty="0" err="1" smtClean="0">
                <a:solidFill>
                  <a:schemeClr val="tx1"/>
                </a:solidFill>
              </a:rPr>
              <a:t>Sistem</a:t>
            </a:r>
            <a:r>
              <a:rPr lang="en-US" dirty="0" smtClean="0">
                <a:solidFill>
                  <a:schemeClr val="tx1"/>
                </a:solidFill>
              </a:rPr>
              <a:t> </a:t>
            </a:r>
            <a:r>
              <a:rPr lang="en-US" i="1" dirty="0" smtClean="0">
                <a:solidFill>
                  <a:schemeClr val="tx1"/>
                </a:solidFill>
              </a:rPr>
              <a:t>onsite</a:t>
            </a:r>
            <a:endParaRPr lang="en-US" dirty="0">
              <a:solidFill>
                <a:schemeClr val="tx1"/>
              </a:solidFill>
            </a:endParaRPr>
          </a:p>
        </p:txBody>
      </p:sp>
      <p:sp>
        <p:nvSpPr>
          <p:cNvPr id="46" name="Rounded Rectangle 45"/>
          <p:cNvSpPr/>
          <p:nvPr/>
        </p:nvSpPr>
        <p:spPr>
          <a:xfrm>
            <a:off x="3460576" y="1019639"/>
            <a:ext cx="3649879" cy="422985"/>
          </a:xfrm>
          <a:prstGeom prst="round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dirty="0" err="1">
                <a:solidFill>
                  <a:schemeClr val="tx1"/>
                </a:solidFill>
              </a:rPr>
              <a:t>Sistem</a:t>
            </a:r>
            <a:r>
              <a:rPr lang="en-US" dirty="0">
                <a:solidFill>
                  <a:schemeClr val="tx1"/>
                </a:solidFill>
              </a:rPr>
              <a:t> </a:t>
            </a:r>
            <a:r>
              <a:rPr lang="en-US" dirty="0" err="1" smtClean="0">
                <a:solidFill>
                  <a:schemeClr val="tx1"/>
                </a:solidFill>
              </a:rPr>
              <a:t>komunal</a:t>
            </a:r>
            <a:r>
              <a:rPr lang="en-US" dirty="0" smtClean="0">
                <a:solidFill>
                  <a:schemeClr val="tx1"/>
                </a:solidFill>
              </a:rPr>
              <a:t> (</a:t>
            </a:r>
            <a:r>
              <a:rPr lang="en-US" dirty="0" err="1">
                <a:solidFill>
                  <a:schemeClr val="tx1"/>
                </a:solidFill>
              </a:rPr>
              <a:t>lokal</a:t>
            </a:r>
            <a:r>
              <a:rPr lang="en-US" dirty="0">
                <a:solidFill>
                  <a:schemeClr val="tx1"/>
                </a:solidFill>
              </a:rPr>
              <a:t>)</a:t>
            </a:r>
          </a:p>
        </p:txBody>
      </p:sp>
      <p:sp>
        <p:nvSpPr>
          <p:cNvPr id="47" name="Rounded Rectangle 46"/>
          <p:cNvSpPr/>
          <p:nvPr/>
        </p:nvSpPr>
        <p:spPr>
          <a:xfrm>
            <a:off x="7731241" y="1020893"/>
            <a:ext cx="2573502" cy="422985"/>
          </a:xfrm>
          <a:prstGeom prst="round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dirty="0" err="1" smtClean="0">
                <a:solidFill>
                  <a:schemeClr val="tx1"/>
                </a:solidFill>
              </a:rPr>
              <a:t>Sistem</a:t>
            </a:r>
            <a:r>
              <a:rPr lang="en-US" dirty="0" smtClean="0">
                <a:solidFill>
                  <a:schemeClr val="tx1"/>
                </a:solidFill>
              </a:rPr>
              <a:t> </a:t>
            </a:r>
            <a:r>
              <a:rPr lang="en-US" dirty="0" err="1" smtClean="0">
                <a:solidFill>
                  <a:schemeClr val="tx1"/>
                </a:solidFill>
              </a:rPr>
              <a:t>terpusat</a:t>
            </a:r>
            <a:endParaRPr lang="en-US" dirty="0">
              <a:solidFill>
                <a:schemeClr val="tx1"/>
              </a:solidFill>
            </a:endParaRPr>
          </a:p>
        </p:txBody>
      </p:sp>
      <p:grpSp>
        <p:nvGrpSpPr>
          <p:cNvPr id="16" name="Group 15"/>
          <p:cNvGrpSpPr/>
          <p:nvPr/>
        </p:nvGrpSpPr>
        <p:grpSpPr>
          <a:xfrm>
            <a:off x="1215390" y="5222084"/>
            <a:ext cx="777247" cy="386925"/>
            <a:chOff x="1039286" y="4324496"/>
            <a:chExt cx="664629" cy="350938"/>
          </a:xfrm>
        </p:grpSpPr>
        <p:sp>
          <p:nvSpPr>
            <p:cNvPr id="63" name="Rectangle 62"/>
            <p:cNvSpPr/>
            <p:nvPr/>
          </p:nvSpPr>
          <p:spPr>
            <a:xfrm>
              <a:off x="1039286" y="4357809"/>
              <a:ext cx="664628" cy="317625"/>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2">
                      <a:lumMod val="50000"/>
                    </a:schemeClr>
                  </a:solidFill>
                </a:rPr>
                <a:t>O&amp;M </a:t>
              </a:r>
            </a:p>
          </p:txBody>
        </p:sp>
        <p:sp>
          <p:nvSpPr>
            <p:cNvPr id="64" name="Rectangle 63"/>
            <p:cNvSpPr/>
            <p:nvPr/>
          </p:nvSpPr>
          <p:spPr>
            <a:xfrm>
              <a:off x="1039286" y="4324496"/>
              <a:ext cx="664629" cy="317624"/>
            </a:xfrm>
            <a:prstGeom prst="rect">
              <a:avLst/>
            </a:prstGeom>
            <a:solidFill>
              <a:schemeClr val="accent2">
                <a:lumMod val="40000"/>
                <a:lumOff val="60000"/>
                <a:alpha val="5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accent2">
                    <a:lumMod val="50000"/>
                  </a:schemeClr>
                </a:solidFill>
              </a:endParaRPr>
            </a:p>
          </p:txBody>
        </p:sp>
      </p:grpSp>
      <p:cxnSp>
        <p:nvCxnSpPr>
          <p:cNvPr id="19" name="Straight Connector 18"/>
          <p:cNvCxnSpPr/>
          <p:nvPr/>
        </p:nvCxnSpPr>
        <p:spPr>
          <a:xfrm>
            <a:off x="514869" y="4942446"/>
            <a:ext cx="10023391"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5" name="Title 1"/>
          <p:cNvSpPr>
            <a:spLocks noGrp="1"/>
          </p:cNvSpPr>
          <p:nvPr>
            <p:ph type="title"/>
          </p:nvPr>
        </p:nvSpPr>
        <p:spPr>
          <a:xfrm>
            <a:off x="319041" y="22898"/>
            <a:ext cx="10374358" cy="973349"/>
          </a:xfrm>
        </p:spPr>
        <p:txBody>
          <a:bodyPr>
            <a:noAutofit/>
          </a:bodyPr>
          <a:lstStyle/>
          <a:p>
            <a:r>
              <a:rPr lang="en-AU" dirty="0" err="1"/>
              <a:t>Warga</a:t>
            </a:r>
            <a:r>
              <a:rPr lang="en-AU" dirty="0"/>
              <a:t> </a:t>
            </a:r>
            <a:r>
              <a:rPr lang="en-AU" dirty="0" err="1"/>
              <a:t>miskin</a:t>
            </a:r>
            <a:r>
              <a:rPr lang="en-AU" dirty="0"/>
              <a:t> </a:t>
            </a:r>
            <a:r>
              <a:rPr lang="en-AU" dirty="0" err="1"/>
              <a:t>biasanya</a:t>
            </a:r>
            <a:r>
              <a:rPr lang="en-AU" dirty="0"/>
              <a:t> </a:t>
            </a:r>
            <a:r>
              <a:rPr lang="en-AU" dirty="0" err="1"/>
              <a:t>diminta</a:t>
            </a:r>
            <a:r>
              <a:rPr lang="en-AU" dirty="0"/>
              <a:t> </a:t>
            </a:r>
            <a:r>
              <a:rPr lang="en-AU" dirty="0" err="1"/>
              <a:t>untuk</a:t>
            </a:r>
            <a:r>
              <a:rPr lang="en-AU" dirty="0"/>
              <a:t> </a:t>
            </a:r>
            <a:r>
              <a:rPr lang="en-AU" dirty="0" err="1"/>
              <a:t>berkontribusi</a:t>
            </a:r>
            <a:r>
              <a:rPr lang="en-AU" dirty="0"/>
              <a:t> </a:t>
            </a:r>
            <a:r>
              <a:rPr lang="en-AU" dirty="0" err="1"/>
              <a:t>lebih</a:t>
            </a:r>
            <a:r>
              <a:rPr lang="en-AU" dirty="0"/>
              <a:t>.</a:t>
            </a:r>
            <a:endParaRPr lang="en-AU" dirty="0">
              <a:solidFill>
                <a:srgbClr val="FF0000"/>
              </a:solidFill>
            </a:endParaRPr>
          </a:p>
        </p:txBody>
      </p:sp>
      <p:sp>
        <p:nvSpPr>
          <p:cNvPr id="67" name="TextBox 66"/>
          <p:cNvSpPr txBox="1"/>
          <p:nvPr/>
        </p:nvSpPr>
        <p:spPr>
          <a:xfrm>
            <a:off x="827845" y="7133623"/>
            <a:ext cx="1713358" cy="428490"/>
          </a:xfrm>
          <a:prstGeom prst="rect">
            <a:avLst/>
          </a:prstGeom>
          <a:noFill/>
        </p:spPr>
        <p:txBody>
          <a:bodyPr wrap="square" lIns="104306" tIns="52153" rIns="104306" bIns="52153" rtlCol="0">
            <a:spAutoFit/>
          </a:bodyPr>
          <a:lstStyle/>
          <a:p>
            <a:r>
              <a:rPr lang="en-US" dirty="0" err="1" smtClean="0"/>
              <a:t>Kode</a:t>
            </a:r>
            <a:r>
              <a:rPr lang="en-US" dirty="0" smtClean="0"/>
              <a:t> </a:t>
            </a:r>
            <a:r>
              <a:rPr lang="en-US" dirty="0" err="1" smtClean="0"/>
              <a:t>warna</a:t>
            </a:r>
            <a:endParaRPr lang="en-US" dirty="0"/>
          </a:p>
        </p:txBody>
      </p:sp>
      <p:sp>
        <p:nvSpPr>
          <p:cNvPr id="68" name="Rectangle 67"/>
          <p:cNvSpPr/>
          <p:nvPr/>
        </p:nvSpPr>
        <p:spPr>
          <a:xfrm>
            <a:off x="2541205" y="7176797"/>
            <a:ext cx="1493423" cy="320132"/>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800" b="1" dirty="0" err="1">
                <a:solidFill>
                  <a:schemeClr val="tx2">
                    <a:lumMod val="50000"/>
                  </a:schemeClr>
                </a:solidFill>
              </a:rPr>
              <a:t>Pemerintah</a:t>
            </a:r>
            <a:endParaRPr lang="en-US" sz="1800" b="1" dirty="0">
              <a:solidFill>
                <a:schemeClr val="tx2">
                  <a:lumMod val="50000"/>
                </a:schemeClr>
              </a:solidFill>
            </a:endParaRPr>
          </a:p>
        </p:txBody>
      </p:sp>
      <p:sp>
        <p:nvSpPr>
          <p:cNvPr id="70" name="Rectangle 69"/>
          <p:cNvSpPr/>
          <p:nvPr/>
        </p:nvSpPr>
        <p:spPr>
          <a:xfrm>
            <a:off x="4298741" y="7165722"/>
            <a:ext cx="1305376" cy="331205"/>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800" b="1" dirty="0" err="1">
                <a:solidFill>
                  <a:schemeClr val="accent2">
                    <a:lumMod val="50000"/>
                  </a:schemeClr>
                </a:solidFill>
              </a:rPr>
              <a:t>Pengguna</a:t>
            </a:r>
            <a:endParaRPr lang="en-US" sz="1800" b="1" dirty="0">
              <a:solidFill>
                <a:schemeClr val="accent2">
                  <a:lumMod val="50000"/>
                </a:schemeClr>
              </a:solidFill>
            </a:endParaRPr>
          </a:p>
        </p:txBody>
      </p:sp>
      <p:sp>
        <p:nvSpPr>
          <p:cNvPr id="71" name="Rectangle 70"/>
          <p:cNvSpPr/>
          <p:nvPr/>
        </p:nvSpPr>
        <p:spPr>
          <a:xfrm>
            <a:off x="6045530" y="7165722"/>
            <a:ext cx="1305376" cy="33120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800" b="1" dirty="0">
                <a:solidFill>
                  <a:schemeClr val="accent3">
                    <a:lumMod val="50000"/>
                  </a:schemeClr>
                </a:solidFill>
              </a:rPr>
              <a:t>KSM</a:t>
            </a:r>
          </a:p>
        </p:txBody>
      </p:sp>
      <p:sp>
        <p:nvSpPr>
          <p:cNvPr id="72" name="Rectangle 71"/>
          <p:cNvSpPr/>
          <p:nvPr/>
        </p:nvSpPr>
        <p:spPr>
          <a:xfrm>
            <a:off x="7828355" y="7165722"/>
            <a:ext cx="1390510" cy="331205"/>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r>
              <a:rPr lang="en-US" sz="1800" b="1" dirty="0" err="1">
                <a:solidFill>
                  <a:schemeClr val="accent3">
                    <a:lumMod val="50000"/>
                  </a:schemeClr>
                </a:solidFill>
              </a:rPr>
              <a:t>Masyarakat</a:t>
            </a:r>
            <a:endParaRPr lang="en-US" sz="1800" b="1" dirty="0">
              <a:solidFill>
                <a:schemeClr val="accent3">
                  <a:lumMod val="50000"/>
                </a:schemeClr>
              </a:solidFill>
            </a:endParaRPr>
          </a:p>
        </p:txBody>
      </p:sp>
      <p:sp>
        <p:nvSpPr>
          <p:cNvPr id="69" name="Rectangle 68"/>
          <p:cNvSpPr/>
          <p:nvPr/>
        </p:nvSpPr>
        <p:spPr>
          <a:xfrm>
            <a:off x="972807" y="6376196"/>
            <a:ext cx="1339148" cy="369336"/>
          </a:xfrm>
          <a:prstGeom prst="rect">
            <a:avLst/>
          </a:prstGeom>
          <a:solidFill>
            <a:schemeClr val="accent2">
              <a:lumMod val="40000"/>
              <a:lumOff val="60000"/>
              <a:alpha val="5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ctr"/>
          <a:lstStyle/>
          <a:p>
            <a:pPr algn="ctr"/>
            <a:endParaRPr lang="en-US" sz="1400" b="1" dirty="0">
              <a:solidFill>
                <a:schemeClr val="accent2">
                  <a:lumMod val="50000"/>
                </a:schemeClr>
              </a:solidFill>
            </a:endParaRPr>
          </a:p>
        </p:txBody>
      </p:sp>
    </p:spTree>
    <p:extLst>
      <p:ext uri="{BB962C8B-B14F-4D97-AF65-F5344CB8AC3E}">
        <p14:creationId xmlns:p14="http://schemas.microsoft.com/office/powerpoint/2010/main" val="3897420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319042" y="1360347"/>
            <a:ext cx="3285031" cy="3725245"/>
          </a:xfrm>
        </p:spPr>
        <p:txBody>
          <a:bodyPr>
            <a:noAutofit/>
          </a:bodyPr>
          <a:lstStyle/>
          <a:p>
            <a:r>
              <a:rPr lang="en-AU" dirty="0" err="1"/>
              <a:t>Warga</a:t>
            </a:r>
            <a:r>
              <a:rPr lang="en-AU" dirty="0"/>
              <a:t> </a:t>
            </a:r>
            <a:r>
              <a:rPr lang="en-AU" dirty="0" err="1"/>
              <a:t>miskin</a:t>
            </a:r>
            <a:r>
              <a:rPr lang="en-AU" dirty="0"/>
              <a:t> </a:t>
            </a:r>
            <a:r>
              <a:rPr lang="en-AU" dirty="0" err="1" smtClean="0"/>
              <a:t>menerima</a:t>
            </a:r>
            <a:r>
              <a:rPr lang="en-AU" dirty="0" smtClean="0"/>
              <a:t> </a:t>
            </a:r>
            <a:r>
              <a:rPr lang="en-AU" dirty="0" err="1"/>
              <a:t>dukungan</a:t>
            </a:r>
            <a:r>
              <a:rPr lang="en-AU" dirty="0"/>
              <a:t> modal yang </a:t>
            </a:r>
            <a:r>
              <a:rPr lang="en-AU" dirty="0" err="1"/>
              <a:t>lebih</a:t>
            </a:r>
            <a:r>
              <a:rPr lang="en-AU" dirty="0"/>
              <a:t> </a:t>
            </a:r>
            <a:r>
              <a:rPr lang="en-AU" dirty="0" err="1"/>
              <a:t>sedikit</a:t>
            </a:r>
            <a:r>
              <a:rPr lang="en-AU" dirty="0"/>
              <a:t> </a:t>
            </a:r>
            <a:r>
              <a:rPr lang="en-AU" dirty="0" err="1"/>
              <a:t>dan</a:t>
            </a:r>
            <a:r>
              <a:rPr lang="en-AU" dirty="0"/>
              <a:t> </a:t>
            </a:r>
            <a:r>
              <a:rPr lang="en-AU" dirty="0" err="1"/>
              <a:t>diminta</a:t>
            </a:r>
            <a:r>
              <a:rPr lang="en-AU" dirty="0"/>
              <a:t> </a:t>
            </a:r>
            <a:r>
              <a:rPr lang="en-AU" dirty="0" err="1"/>
              <a:t>untuk</a:t>
            </a:r>
            <a:r>
              <a:rPr lang="en-AU" dirty="0"/>
              <a:t> </a:t>
            </a:r>
            <a:r>
              <a:rPr lang="en-AU" dirty="0" err="1"/>
              <a:t>memberi</a:t>
            </a:r>
            <a:r>
              <a:rPr lang="en-AU" dirty="0"/>
              <a:t> </a:t>
            </a:r>
            <a:r>
              <a:rPr lang="en-AU" dirty="0" err="1"/>
              <a:t>lebih</a:t>
            </a:r>
            <a:r>
              <a:rPr lang="en-AU" dirty="0"/>
              <a:t>.</a:t>
            </a:r>
            <a:endParaRPr lang="en-AU"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92" y="-14003"/>
            <a:ext cx="6409265" cy="746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359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319041" y="1360347"/>
            <a:ext cx="3943467" cy="3725245"/>
          </a:xfrm>
        </p:spPr>
        <p:txBody>
          <a:bodyPr>
            <a:noAutofit/>
          </a:bodyPr>
          <a:lstStyle/>
          <a:p>
            <a:r>
              <a:rPr lang="en-AU" dirty="0" err="1" smtClean="0"/>
              <a:t>Biaya</a:t>
            </a:r>
            <a:r>
              <a:rPr lang="en-AU" dirty="0" smtClean="0"/>
              <a:t> </a:t>
            </a:r>
            <a:r>
              <a:rPr lang="en-AU" dirty="0" err="1" smtClean="0"/>
              <a:t>Operasional</a:t>
            </a:r>
            <a:r>
              <a:rPr lang="en-AU" dirty="0" smtClean="0"/>
              <a:t> </a:t>
            </a:r>
            <a:r>
              <a:rPr lang="en-AU" dirty="0" err="1" smtClean="0"/>
              <a:t>dan</a:t>
            </a:r>
            <a:r>
              <a:rPr lang="en-AU" dirty="0" smtClean="0"/>
              <a:t> </a:t>
            </a:r>
            <a:r>
              <a:rPr lang="en-AU" dirty="0" err="1" smtClean="0"/>
              <a:t>Pemeliharaan</a:t>
            </a:r>
            <a:r>
              <a:rPr lang="en-AU" dirty="0" smtClean="0"/>
              <a:t> (O+M) </a:t>
            </a:r>
            <a:r>
              <a:rPr lang="en-AU" dirty="0" err="1" smtClean="0"/>
              <a:t>serupa</a:t>
            </a:r>
            <a:r>
              <a:rPr lang="en-AU" dirty="0" smtClean="0"/>
              <a:t> </a:t>
            </a:r>
            <a:r>
              <a:rPr lang="en-AU" dirty="0" err="1" smtClean="0"/>
              <a:t>untuk</a:t>
            </a:r>
            <a:r>
              <a:rPr lang="en-AU" dirty="0" smtClean="0"/>
              <a:t> </a:t>
            </a:r>
            <a:r>
              <a:rPr lang="en-AU" dirty="0" err="1" smtClean="0"/>
              <a:t>sistem</a:t>
            </a:r>
            <a:r>
              <a:rPr lang="en-AU" dirty="0" smtClean="0"/>
              <a:t> MCK </a:t>
            </a:r>
            <a:r>
              <a:rPr lang="en-AU" dirty="0" err="1" smtClean="0"/>
              <a:t>dan</a:t>
            </a:r>
            <a:r>
              <a:rPr lang="en-AU" dirty="0" smtClean="0"/>
              <a:t> </a:t>
            </a:r>
            <a:r>
              <a:rPr lang="en-AU" dirty="0" err="1" smtClean="0"/>
              <a:t>terpusat</a:t>
            </a:r>
            <a:r>
              <a:rPr lang="en-AU" dirty="0" smtClean="0"/>
              <a:t>, </a:t>
            </a:r>
            <a:r>
              <a:rPr lang="en-AU" dirty="0" err="1" smtClean="0"/>
              <a:t>tapi</a:t>
            </a:r>
            <a:r>
              <a:rPr lang="en-AU" dirty="0" smtClean="0"/>
              <a:t> </a:t>
            </a:r>
            <a:r>
              <a:rPr lang="en-AU" dirty="0" err="1" smtClean="0"/>
              <a:t>masyarakat</a:t>
            </a:r>
            <a:r>
              <a:rPr lang="en-AU" dirty="0" smtClean="0"/>
              <a:t> </a:t>
            </a:r>
            <a:r>
              <a:rPr lang="en-AU" dirty="0" err="1" smtClean="0"/>
              <a:t>miskin</a:t>
            </a:r>
            <a:r>
              <a:rPr lang="en-AU" dirty="0" smtClean="0"/>
              <a:t> </a:t>
            </a:r>
            <a:r>
              <a:rPr lang="en-AU" dirty="0" err="1"/>
              <a:t>diharapkan</a:t>
            </a:r>
            <a:r>
              <a:rPr lang="en-AU" dirty="0"/>
              <a:t> </a:t>
            </a:r>
            <a:r>
              <a:rPr lang="en-AU" dirty="0" err="1"/>
              <a:t>untuk</a:t>
            </a:r>
            <a:r>
              <a:rPr lang="en-AU" dirty="0"/>
              <a:t> </a:t>
            </a:r>
            <a:r>
              <a:rPr lang="en-AU" dirty="0" err="1"/>
              <a:t>menutup</a:t>
            </a:r>
            <a:r>
              <a:rPr lang="en-AU" dirty="0"/>
              <a:t> </a:t>
            </a:r>
            <a:r>
              <a:rPr lang="en-AU" dirty="0" err="1"/>
              <a:t>senjang</a:t>
            </a:r>
            <a:r>
              <a:rPr lang="en-AU" dirty="0"/>
              <a:t> </a:t>
            </a:r>
            <a:r>
              <a:rPr lang="en-AU" dirty="0" err="1"/>
              <a:t>pendapatan-biaya</a:t>
            </a:r>
            <a:r>
              <a:rPr lang="en-AU" dirty="0"/>
              <a:t>.</a:t>
            </a:r>
            <a:endParaRPr lang="en-AU"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73" y="126021"/>
            <a:ext cx="6005903" cy="723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6713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9042" y="172251"/>
            <a:ext cx="10022312" cy="973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728" tIns="134728" rIns="134728" bIns="134728" numCol="1" spcCol="1449" anchor="ctr" anchorCtr="0">
            <a:noAutofit/>
          </a:bodyPr>
          <a:lstStyle/>
          <a:p>
            <a:pPr algn="ctr" defTabSz="1571828">
              <a:lnSpc>
                <a:spcPct val="90000"/>
              </a:lnSpc>
              <a:spcBef>
                <a:spcPct val="0"/>
              </a:spcBef>
              <a:spcAft>
                <a:spcPct val="35000"/>
              </a:spcAft>
            </a:pPr>
            <a:r>
              <a:rPr lang="en-AU" sz="3500" dirty="0"/>
              <a:t>Co-management via partnerships</a:t>
            </a:r>
          </a:p>
        </p:txBody>
      </p:sp>
      <p:sp>
        <p:nvSpPr>
          <p:cNvPr id="2" name="TextBox 1"/>
          <p:cNvSpPr txBox="1"/>
          <p:nvPr/>
        </p:nvSpPr>
        <p:spPr>
          <a:xfrm>
            <a:off x="319042" y="1817882"/>
            <a:ext cx="10022312" cy="5229291"/>
          </a:xfrm>
          <a:prstGeom prst="rect">
            <a:avLst/>
          </a:prstGeom>
          <a:noFill/>
        </p:spPr>
        <p:txBody>
          <a:bodyPr wrap="square" lIns="104306" tIns="52153" rIns="104306" bIns="52153" rtlCol="0">
            <a:spAutoFit/>
          </a:bodyPr>
          <a:lstStyle/>
          <a:p>
            <a:pPr>
              <a:lnSpc>
                <a:spcPct val="130000"/>
              </a:lnSpc>
              <a:spcBef>
                <a:spcPts val="228"/>
              </a:spcBef>
              <a:spcAft>
                <a:spcPts val="228"/>
              </a:spcAft>
            </a:pPr>
            <a:r>
              <a:rPr lang="en-AU" sz="3200" b="1" dirty="0">
                <a:solidFill>
                  <a:srgbClr val="595959"/>
                </a:solidFill>
              </a:rPr>
              <a:t>  </a:t>
            </a:r>
            <a:r>
              <a:rPr lang="en-AU" sz="3200" dirty="0">
                <a:solidFill>
                  <a:srgbClr val="595959"/>
                </a:solidFill>
              </a:rPr>
              <a:t>“…</a:t>
            </a:r>
            <a:r>
              <a:rPr lang="en-US" sz="3200" i="1" dirty="0">
                <a:solidFill>
                  <a:srgbClr val="595959"/>
                </a:solidFill>
              </a:rPr>
              <a:t> </a:t>
            </a:r>
            <a:r>
              <a:rPr lang="en-US" sz="3200" i="1" dirty="0" err="1">
                <a:solidFill>
                  <a:srgbClr val="595959"/>
                </a:solidFill>
              </a:rPr>
              <a:t>masyarakat</a:t>
            </a:r>
            <a:r>
              <a:rPr lang="en-US" sz="3200" i="1" dirty="0">
                <a:solidFill>
                  <a:srgbClr val="595959"/>
                </a:solidFill>
              </a:rPr>
              <a:t> yang </a:t>
            </a:r>
            <a:r>
              <a:rPr lang="en-US" sz="3200" i="1" dirty="0" err="1">
                <a:solidFill>
                  <a:srgbClr val="595959"/>
                </a:solidFill>
              </a:rPr>
              <a:t>terlibat</a:t>
            </a:r>
            <a:r>
              <a:rPr lang="en-US" sz="3200" i="1" dirty="0">
                <a:solidFill>
                  <a:srgbClr val="595959"/>
                </a:solidFill>
              </a:rPr>
              <a:t> [</a:t>
            </a:r>
            <a:r>
              <a:rPr lang="en-US" sz="3200" i="1" dirty="0" err="1">
                <a:solidFill>
                  <a:srgbClr val="595959"/>
                </a:solidFill>
              </a:rPr>
              <a:t>dalam</a:t>
            </a:r>
            <a:r>
              <a:rPr lang="en-US" sz="3200" i="1" dirty="0">
                <a:solidFill>
                  <a:srgbClr val="595959"/>
                </a:solidFill>
              </a:rPr>
              <a:t> </a:t>
            </a:r>
            <a:r>
              <a:rPr lang="en-US" sz="3200" i="1" dirty="0" err="1">
                <a:solidFill>
                  <a:srgbClr val="595959"/>
                </a:solidFill>
              </a:rPr>
              <a:t>operasional</a:t>
            </a:r>
            <a:r>
              <a:rPr lang="en-US" sz="3200" i="1" dirty="0">
                <a:solidFill>
                  <a:srgbClr val="595959"/>
                </a:solidFill>
              </a:rPr>
              <a:t> </a:t>
            </a:r>
            <a:r>
              <a:rPr lang="en-US" sz="3200" i="1" dirty="0" err="1">
                <a:solidFill>
                  <a:srgbClr val="595959"/>
                </a:solidFill>
              </a:rPr>
              <a:t>dan</a:t>
            </a:r>
            <a:r>
              <a:rPr lang="en-US" sz="3200" i="1" dirty="0">
                <a:solidFill>
                  <a:srgbClr val="595959"/>
                </a:solidFill>
              </a:rPr>
              <a:t> </a:t>
            </a:r>
            <a:r>
              <a:rPr lang="en-US" sz="3200" i="1" dirty="0" err="1">
                <a:solidFill>
                  <a:srgbClr val="595959"/>
                </a:solidFill>
              </a:rPr>
              <a:t>pengelolaan</a:t>
            </a:r>
            <a:r>
              <a:rPr lang="en-US" sz="3200" i="1" dirty="0">
                <a:solidFill>
                  <a:srgbClr val="595959"/>
                </a:solidFill>
              </a:rPr>
              <a:t> </a:t>
            </a:r>
            <a:r>
              <a:rPr lang="en-US" sz="3200" i="1" dirty="0" err="1">
                <a:solidFill>
                  <a:srgbClr val="595959"/>
                </a:solidFill>
              </a:rPr>
              <a:t>sanitasi</a:t>
            </a:r>
            <a:r>
              <a:rPr lang="en-US" sz="3200" i="1" dirty="0">
                <a:solidFill>
                  <a:srgbClr val="595959"/>
                </a:solidFill>
              </a:rPr>
              <a:t> </a:t>
            </a:r>
            <a:r>
              <a:rPr lang="en-US" sz="3200" i="1" dirty="0" err="1">
                <a:solidFill>
                  <a:srgbClr val="595959"/>
                </a:solidFill>
              </a:rPr>
              <a:t>berbasis</a:t>
            </a:r>
            <a:r>
              <a:rPr lang="en-US" sz="3200" i="1" dirty="0">
                <a:solidFill>
                  <a:srgbClr val="595959"/>
                </a:solidFill>
              </a:rPr>
              <a:t> </a:t>
            </a:r>
            <a:r>
              <a:rPr lang="en-US" sz="3200" i="1" dirty="0" err="1">
                <a:solidFill>
                  <a:srgbClr val="595959"/>
                </a:solidFill>
              </a:rPr>
              <a:t>masyarakat</a:t>
            </a:r>
            <a:r>
              <a:rPr lang="en-US" sz="3200" i="1" dirty="0">
                <a:solidFill>
                  <a:srgbClr val="595959"/>
                </a:solidFill>
              </a:rPr>
              <a:t>] </a:t>
            </a:r>
            <a:r>
              <a:rPr lang="en-US" sz="3200" i="1" dirty="0" err="1">
                <a:solidFill>
                  <a:srgbClr val="595959"/>
                </a:solidFill>
              </a:rPr>
              <a:t>tidak</a:t>
            </a:r>
            <a:r>
              <a:rPr lang="en-US" sz="3200" i="1" dirty="0">
                <a:solidFill>
                  <a:srgbClr val="595959"/>
                </a:solidFill>
              </a:rPr>
              <a:t> </a:t>
            </a:r>
            <a:r>
              <a:rPr lang="en-US" sz="3200" i="1" dirty="0" err="1">
                <a:solidFill>
                  <a:srgbClr val="595959"/>
                </a:solidFill>
              </a:rPr>
              <a:t>selalu</a:t>
            </a:r>
            <a:r>
              <a:rPr lang="en-US" sz="3200" i="1" dirty="0">
                <a:solidFill>
                  <a:srgbClr val="595959"/>
                </a:solidFill>
              </a:rPr>
              <a:t> orang yang </a:t>
            </a:r>
            <a:r>
              <a:rPr lang="en-US" sz="3200" i="1" dirty="0" err="1">
                <a:solidFill>
                  <a:srgbClr val="595959"/>
                </a:solidFill>
              </a:rPr>
              <a:t>sepenuhnya</a:t>
            </a:r>
            <a:r>
              <a:rPr lang="en-US" sz="3200" i="1" dirty="0">
                <a:solidFill>
                  <a:srgbClr val="595959"/>
                </a:solidFill>
              </a:rPr>
              <a:t> </a:t>
            </a:r>
            <a:r>
              <a:rPr lang="en-US" sz="3200" i="1" dirty="0" err="1">
                <a:solidFill>
                  <a:srgbClr val="595959"/>
                </a:solidFill>
              </a:rPr>
              <a:t>peduli</a:t>
            </a:r>
            <a:r>
              <a:rPr lang="en-US" sz="3200" i="1" dirty="0">
                <a:solidFill>
                  <a:srgbClr val="595959"/>
                </a:solidFill>
              </a:rPr>
              <a:t> </a:t>
            </a:r>
            <a:r>
              <a:rPr lang="en-US" sz="3200" i="1" dirty="0" err="1">
                <a:solidFill>
                  <a:srgbClr val="595959"/>
                </a:solidFill>
              </a:rPr>
              <a:t>tentang</a:t>
            </a:r>
            <a:r>
              <a:rPr lang="en-US" sz="3200" i="1" dirty="0">
                <a:solidFill>
                  <a:srgbClr val="595959"/>
                </a:solidFill>
              </a:rPr>
              <a:t> </a:t>
            </a:r>
            <a:r>
              <a:rPr lang="en-US" sz="3200" i="1" dirty="0" err="1">
                <a:solidFill>
                  <a:srgbClr val="595959"/>
                </a:solidFill>
              </a:rPr>
              <a:t>masalah</a:t>
            </a:r>
            <a:r>
              <a:rPr lang="en-US" sz="3200" i="1" dirty="0">
                <a:solidFill>
                  <a:srgbClr val="595959"/>
                </a:solidFill>
              </a:rPr>
              <a:t> </a:t>
            </a:r>
            <a:r>
              <a:rPr lang="en-US" sz="3200" i="1" dirty="0" err="1">
                <a:solidFill>
                  <a:srgbClr val="595959"/>
                </a:solidFill>
              </a:rPr>
              <a:t>ini</a:t>
            </a:r>
            <a:r>
              <a:rPr lang="en-US" sz="3200" i="1" dirty="0">
                <a:solidFill>
                  <a:srgbClr val="595959"/>
                </a:solidFill>
              </a:rPr>
              <a:t>. </a:t>
            </a:r>
            <a:r>
              <a:rPr lang="en-US" sz="3200" i="1" dirty="0" err="1">
                <a:solidFill>
                  <a:srgbClr val="595959"/>
                </a:solidFill>
              </a:rPr>
              <a:t>Mereka</a:t>
            </a:r>
            <a:r>
              <a:rPr lang="en-US" sz="3200" i="1" dirty="0">
                <a:solidFill>
                  <a:srgbClr val="595959"/>
                </a:solidFill>
              </a:rPr>
              <a:t> </a:t>
            </a:r>
            <a:r>
              <a:rPr lang="en-US" sz="3200" i="1" dirty="0" err="1">
                <a:solidFill>
                  <a:srgbClr val="595959"/>
                </a:solidFill>
              </a:rPr>
              <a:t>tidak</a:t>
            </a:r>
            <a:r>
              <a:rPr lang="en-US" sz="3200" i="1" dirty="0">
                <a:solidFill>
                  <a:srgbClr val="595959"/>
                </a:solidFill>
              </a:rPr>
              <a:t> </a:t>
            </a:r>
            <a:r>
              <a:rPr lang="en-US" sz="3200" i="1" dirty="0" err="1">
                <a:solidFill>
                  <a:srgbClr val="595959"/>
                </a:solidFill>
              </a:rPr>
              <a:t>bisa</a:t>
            </a:r>
            <a:r>
              <a:rPr lang="en-US" sz="3200" i="1" dirty="0">
                <a:solidFill>
                  <a:srgbClr val="595959"/>
                </a:solidFill>
              </a:rPr>
              <a:t> </a:t>
            </a:r>
            <a:r>
              <a:rPr lang="en-US" sz="3200" i="1" dirty="0" err="1">
                <a:solidFill>
                  <a:srgbClr val="595959"/>
                </a:solidFill>
              </a:rPr>
              <a:t>fokus</a:t>
            </a:r>
            <a:r>
              <a:rPr lang="en-US" sz="3200" i="1" dirty="0">
                <a:solidFill>
                  <a:srgbClr val="595959"/>
                </a:solidFill>
              </a:rPr>
              <a:t> </a:t>
            </a:r>
            <a:r>
              <a:rPr lang="en-US" sz="3200" i="1" dirty="0" err="1">
                <a:solidFill>
                  <a:srgbClr val="595959"/>
                </a:solidFill>
              </a:rPr>
              <a:t>mengurus</a:t>
            </a:r>
            <a:r>
              <a:rPr lang="en-US" sz="3200" i="1" dirty="0">
                <a:solidFill>
                  <a:srgbClr val="595959"/>
                </a:solidFill>
              </a:rPr>
              <a:t> </a:t>
            </a:r>
            <a:r>
              <a:rPr lang="en-US" sz="3200" i="1" dirty="0" err="1">
                <a:solidFill>
                  <a:srgbClr val="595959"/>
                </a:solidFill>
              </a:rPr>
              <a:t>ini</a:t>
            </a:r>
            <a:r>
              <a:rPr lang="en-US" sz="3200" i="1" dirty="0">
                <a:solidFill>
                  <a:srgbClr val="595959"/>
                </a:solidFill>
              </a:rPr>
              <a:t>. </a:t>
            </a:r>
            <a:r>
              <a:rPr lang="en-US" sz="3200" i="1" dirty="0" err="1">
                <a:solidFill>
                  <a:srgbClr val="595959"/>
                </a:solidFill>
              </a:rPr>
              <a:t>Mereka</a:t>
            </a:r>
            <a:r>
              <a:rPr lang="en-US" sz="3200" i="1" dirty="0">
                <a:solidFill>
                  <a:srgbClr val="595959"/>
                </a:solidFill>
              </a:rPr>
              <a:t> </a:t>
            </a:r>
            <a:r>
              <a:rPr lang="en-US" sz="3200" i="1" dirty="0" err="1">
                <a:solidFill>
                  <a:srgbClr val="595959"/>
                </a:solidFill>
              </a:rPr>
              <a:t>punya</a:t>
            </a:r>
            <a:r>
              <a:rPr lang="en-US" sz="3200" i="1" dirty="0">
                <a:solidFill>
                  <a:srgbClr val="595959"/>
                </a:solidFill>
              </a:rPr>
              <a:t> </a:t>
            </a:r>
            <a:r>
              <a:rPr lang="en-US" sz="3200" i="1" dirty="0" err="1">
                <a:solidFill>
                  <a:srgbClr val="595959"/>
                </a:solidFill>
              </a:rPr>
              <a:t>anak</a:t>
            </a:r>
            <a:r>
              <a:rPr lang="en-US" sz="3200" i="1" dirty="0">
                <a:solidFill>
                  <a:srgbClr val="595959"/>
                </a:solidFill>
              </a:rPr>
              <a:t>, </a:t>
            </a:r>
            <a:r>
              <a:rPr lang="en-US" sz="3200" i="1" dirty="0" err="1">
                <a:solidFill>
                  <a:srgbClr val="595959"/>
                </a:solidFill>
              </a:rPr>
              <a:t>kehidupan</a:t>
            </a:r>
            <a:r>
              <a:rPr lang="en-US" sz="3200" i="1" dirty="0">
                <a:solidFill>
                  <a:srgbClr val="595959"/>
                </a:solidFill>
              </a:rPr>
              <a:t> </a:t>
            </a:r>
            <a:r>
              <a:rPr lang="en-US" sz="3200" i="1" dirty="0" err="1">
                <a:solidFill>
                  <a:srgbClr val="595959"/>
                </a:solidFill>
              </a:rPr>
              <a:t>sendiri</a:t>
            </a:r>
            <a:r>
              <a:rPr lang="en-US" sz="3200" i="1" dirty="0">
                <a:solidFill>
                  <a:srgbClr val="595959"/>
                </a:solidFill>
              </a:rPr>
              <a:t>. </a:t>
            </a:r>
            <a:r>
              <a:rPr lang="en-US" sz="3200" i="1" dirty="0" err="1">
                <a:solidFill>
                  <a:srgbClr val="595959"/>
                </a:solidFill>
              </a:rPr>
              <a:t>Kalau</a:t>
            </a:r>
            <a:r>
              <a:rPr lang="en-US" sz="3200" i="1" dirty="0">
                <a:solidFill>
                  <a:srgbClr val="595959"/>
                </a:solidFill>
              </a:rPr>
              <a:t> </a:t>
            </a:r>
            <a:r>
              <a:rPr lang="en-US" sz="3200" i="1" dirty="0" err="1">
                <a:solidFill>
                  <a:srgbClr val="595959"/>
                </a:solidFill>
              </a:rPr>
              <a:t>mereka</a:t>
            </a:r>
            <a:r>
              <a:rPr lang="en-US" sz="3200" i="1" dirty="0">
                <a:solidFill>
                  <a:srgbClr val="595959"/>
                </a:solidFill>
              </a:rPr>
              <a:t> </a:t>
            </a:r>
            <a:r>
              <a:rPr lang="en-US" sz="3200" i="1" dirty="0" err="1">
                <a:solidFill>
                  <a:srgbClr val="595959"/>
                </a:solidFill>
              </a:rPr>
              <a:t>harus</a:t>
            </a:r>
            <a:r>
              <a:rPr lang="en-US" sz="3200" i="1" dirty="0">
                <a:solidFill>
                  <a:srgbClr val="595959"/>
                </a:solidFill>
              </a:rPr>
              <a:t> </a:t>
            </a:r>
            <a:r>
              <a:rPr lang="en-US" sz="3200" i="1" dirty="0" err="1">
                <a:solidFill>
                  <a:srgbClr val="595959"/>
                </a:solidFill>
              </a:rPr>
              <a:t>juga</a:t>
            </a:r>
            <a:r>
              <a:rPr lang="en-US" sz="3200" i="1" dirty="0">
                <a:solidFill>
                  <a:srgbClr val="595959"/>
                </a:solidFill>
              </a:rPr>
              <a:t> </a:t>
            </a:r>
            <a:r>
              <a:rPr lang="en-US" sz="3200" i="1" dirty="0" err="1">
                <a:solidFill>
                  <a:srgbClr val="595959"/>
                </a:solidFill>
              </a:rPr>
              <a:t>mengurus</a:t>
            </a:r>
            <a:r>
              <a:rPr lang="en-US" sz="3200" i="1" dirty="0">
                <a:solidFill>
                  <a:srgbClr val="595959"/>
                </a:solidFill>
              </a:rPr>
              <a:t> </a:t>
            </a:r>
            <a:r>
              <a:rPr lang="en-US" sz="3200" i="1" dirty="0" err="1">
                <a:solidFill>
                  <a:srgbClr val="595959"/>
                </a:solidFill>
              </a:rPr>
              <a:t>ini</a:t>
            </a:r>
            <a:r>
              <a:rPr lang="en-US" sz="3200" i="1" dirty="0">
                <a:solidFill>
                  <a:srgbClr val="595959"/>
                </a:solidFill>
              </a:rPr>
              <a:t>, </a:t>
            </a:r>
            <a:r>
              <a:rPr lang="en-US" sz="3200" i="1" dirty="0" err="1">
                <a:solidFill>
                  <a:srgbClr val="595959"/>
                </a:solidFill>
              </a:rPr>
              <a:t>bisa-bisa</a:t>
            </a:r>
            <a:r>
              <a:rPr lang="en-US" sz="3200" i="1" dirty="0">
                <a:solidFill>
                  <a:srgbClr val="595959"/>
                </a:solidFill>
              </a:rPr>
              <a:t> </a:t>
            </a:r>
            <a:r>
              <a:rPr lang="en-US" sz="3200" i="1" dirty="0" err="1">
                <a:solidFill>
                  <a:srgbClr val="595959"/>
                </a:solidFill>
              </a:rPr>
              <a:t>mereka</a:t>
            </a:r>
            <a:r>
              <a:rPr lang="en-US" sz="3200" i="1" dirty="0">
                <a:solidFill>
                  <a:srgbClr val="595959"/>
                </a:solidFill>
              </a:rPr>
              <a:t> </a:t>
            </a:r>
            <a:r>
              <a:rPr lang="en-US" sz="3200" i="1" dirty="0" err="1">
                <a:solidFill>
                  <a:srgbClr val="595959"/>
                </a:solidFill>
              </a:rPr>
              <a:t>tidak</a:t>
            </a:r>
            <a:r>
              <a:rPr lang="en-US" sz="3200" i="1" dirty="0">
                <a:solidFill>
                  <a:srgbClr val="595959"/>
                </a:solidFill>
              </a:rPr>
              <a:t> </a:t>
            </a:r>
            <a:r>
              <a:rPr lang="en-US" sz="3200" i="1" dirty="0" err="1">
                <a:solidFill>
                  <a:srgbClr val="595959"/>
                </a:solidFill>
              </a:rPr>
              <a:t>makan</a:t>
            </a:r>
            <a:r>
              <a:rPr lang="en-US" sz="3200" dirty="0">
                <a:solidFill>
                  <a:srgbClr val="595959"/>
                </a:solidFill>
              </a:rPr>
              <a:t>.”</a:t>
            </a:r>
            <a:r>
              <a:rPr lang="en-AU" sz="3200" dirty="0">
                <a:solidFill>
                  <a:srgbClr val="595959"/>
                </a:solidFill>
              </a:rPr>
              <a:t> </a:t>
            </a:r>
          </a:p>
          <a:p>
            <a:pPr>
              <a:lnSpc>
                <a:spcPct val="130000"/>
              </a:lnSpc>
              <a:spcBef>
                <a:spcPts val="228"/>
              </a:spcBef>
              <a:spcAft>
                <a:spcPts val="228"/>
              </a:spcAft>
            </a:pPr>
            <a:endParaRPr lang="en-AU" sz="3200" dirty="0">
              <a:solidFill>
                <a:srgbClr val="595959"/>
              </a:solidFill>
            </a:endParaRPr>
          </a:p>
          <a:p>
            <a:pPr>
              <a:lnSpc>
                <a:spcPct val="130000"/>
              </a:lnSpc>
              <a:spcBef>
                <a:spcPts val="228"/>
              </a:spcBef>
              <a:spcAft>
                <a:spcPts val="228"/>
              </a:spcAft>
            </a:pPr>
            <a:r>
              <a:rPr lang="en-AU" sz="2700" dirty="0" err="1">
                <a:solidFill>
                  <a:srgbClr val="595959"/>
                </a:solidFill>
              </a:rPr>
              <a:t>Petugas</a:t>
            </a:r>
            <a:r>
              <a:rPr lang="en-AU" sz="2700" dirty="0">
                <a:solidFill>
                  <a:srgbClr val="595959"/>
                </a:solidFill>
              </a:rPr>
              <a:t> </a:t>
            </a:r>
            <a:r>
              <a:rPr lang="en-AU" sz="2700" dirty="0" err="1">
                <a:solidFill>
                  <a:srgbClr val="595959"/>
                </a:solidFill>
              </a:rPr>
              <a:t>Pemberdayaan</a:t>
            </a:r>
            <a:r>
              <a:rPr lang="en-AU" sz="2700" dirty="0">
                <a:solidFill>
                  <a:srgbClr val="595959"/>
                </a:solidFill>
              </a:rPr>
              <a:t> </a:t>
            </a:r>
            <a:r>
              <a:rPr lang="en-AU" sz="2700" dirty="0" err="1">
                <a:solidFill>
                  <a:srgbClr val="595959"/>
                </a:solidFill>
              </a:rPr>
              <a:t>Masyarakat</a:t>
            </a:r>
            <a:r>
              <a:rPr lang="en-AU" sz="2700" dirty="0">
                <a:solidFill>
                  <a:srgbClr val="595959"/>
                </a:solidFill>
              </a:rPr>
              <a:t>, </a:t>
            </a:r>
            <a:r>
              <a:rPr lang="en-AU" sz="2700" dirty="0" err="1">
                <a:solidFill>
                  <a:srgbClr val="595959"/>
                </a:solidFill>
              </a:rPr>
              <a:t>Bulukumba</a:t>
            </a:r>
            <a:r>
              <a:rPr lang="en-AU" sz="2700" dirty="0">
                <a:solidFill>
                  <a:srgbClr val="595959"/>
                </a:solidFill>
              </a:rPr>
              <a:t>, </a:t>
            </a:r>
            <a:r>
              <a:rPr lang="en-AU" sz="2700" dirty="0" err="1">
                <a:solidFill>
                  <a:srgbClr val="595959"/>
                </a:solidFill>
              </a:rPr>
              <a:t>Agustus</a:t>
            </a:r>
            <a:r>
              <a:rPr lang="en-AU" sz="2700" dirty="0">
                <a:solidFill>
                  <a:srgbClr val="595959"/>
                </a:solidFill>
              </a:rPr>
              <a:t> 2015</a:t>
            </a:r>
          </a:p>
        </p:txBody>
      </p:sp>
    </p:spTree>
    <p:extLst>
      <p:ext uri="{BB962C8B-B14F-4D97-AF65-F5344CB8AC3E}">
        <p14:creationId xmlns:p14="http://schemas.microsoft.com/office/powerpoint/2010/main" val="74990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9" y="190921"/>
            <a:ext cx="10022312" cy="973349"/>
          </a:xfrm>
        </p:spPr>
        <p:txBody>
          <a:bodyPr/>
          <a:lstStyle/>
          <a:p>
            <a:r>
              <a:rPr lang="en-US" dirty="0" smtClean="0"/>
              <a:t>Tata </a:t>
            </a:r>
            <a:r>
              <a:rPr lang="en-US" dirty="0" err="1" smtClean="0"/>
              <a:t>Kelola</a:t>
            </a:r>
            <a:r>
              <a:rPr lang="en-US" dirty="0" smtClean="0"/>
              <a:t> </a:t>
            </a:r>
            <a:r>
              <a:rPr lang="en-US" dirty="0" err="1" smtClean="0"/>
              <a:t>adalah</a:t>
            </a:r>
            <a:r>
              <a:rPr lang="en-US" dirty="0" smtClean="0"/>
              <a:t>:</a:t>
            </a:r>
            <a:endParaRPr lang="en-US" dirty="0"/>
          </a:p>
        </p:txBody>
      </p:sp>
      <p:sp>
        <p:nvSpPr>
          <p:cNvPr id="3" name="Text Placeholder 2"/>
          <p:cNvSpPr>
            <a:spLocks noGrp="1"/>
          </p:cNvSpPr>
          <p:nvPr>
            <p:ph type="body" sz="quarter" idx="10"/>
          </p:nvPr>
        </p:nvSpPr>
        <p:spPr>
          <a:xfrm>
            <a:off x="180703" y="1535589"/>
            <a:ext cx="10374082" cy="4830807"/>
          </a:xfrm>
        </p:spPr>
        <p:txBody>
          <a:bodyPr/>
          <a:lstStyle/>
          <a:p>
            <a:r>
              <a:rPr lang="en-US" dirty="0" err="1" smtClean="0"/>
              <a:t>Kegiatan</a:t>
            </a:r>
            <a:r>
              <a:rPr lang="en-US" dirty="0" smtClean="0"/>
              <a:t> </a:t>
            </a:r>
            <a:r>
              <a:rPr lang="en-US" dirty="0" err="1" smtClean="0"/>
              <a:t>sehari-hari</a:t>
            </a:r>
            <a:r>
              <a:rPr lang="en-US" dirty="0" smtClean="0"/>
              <a:t> yang </a:t>
            </a:r>
            <a:r>
              <a:rPr lang="en-US" dirty="0" err="1" smtClean="0"/>
              <a:t>memastikan</a:t>
            </a:r>
            <a:r>
              <a:rPr lang="en-US" dirty="0" smtClean="0"/>
              <a:t> </a:t>
            </a:r>
            <a:r>
              <a:rPr lang="en-US" dirty="0" err="1" smtClean="0"/>
              <a:t>keberfungsian</a:t>
            </a:r>
            <a:r>
              <a:rPr lang="en-US" dirty="0" smtClean="0"/>
              <a:t> </a:t>
            </a:r>
            <a:r>
              <a:rPr lang="en-US" dirty="0" err="1" smtClean="0"/>
              <a:t>sistem</a:t>
            </a:r>
            <a:endParaRPr lang="en-US" dirty="0" smtClean="0"/>
          </a:p>
          <a:p>
            <a:r>
              <a:rPr lang="en-US" dirty="0" smtClean="0"/>
              <a:t>	+</a:t>
            </a:r>
          </a:p>
          <a:p>
            <a:r>
              <a:rPr lang="en-US" dirty="0" err="1">
                <a:solidFill>
                  <a:schemeClr val="tx1"/>
                </a:solidFill>
              </a:rPr>
              <a:t>Pengaturan</a:t>
            </a:r>
            <a:r>
              <a:rPr lang="en-US" dirty="0">
                <a:solidFill>
                  <a:schemeClr val="tx1"/>
                </a:solidFill>
              </a:rPr>
              <a:t> </a:t>
            </a:r>
            <a:r>
              <a:rPr lang="en-US" dirty="0" err="1">
                <a:solidFill>
                  <a:schemeClr val="tx1"/>
                </a:solidFill>
              </a:rPr>
              <a:t>kelembagaan</a:t>
            </a:r>
            <a:r>
              <a:rPr lang="en-US" dirty="0">
                <a:solidFill>
                  <a:schemeClr val="tx1"/>
                </a:solidFill>
              </a:rPr>
              <a:t> formal and informal </a:t>
            </a:r>
            <a:r>
              <a:rPr lang="en-US" dirty="0"/>
              <a:t>yang </a:t>
            </a:r>
            <a:r>
              <a:rPr lang="en-US" dirty="0" err="1"/>
              <a:t>membantu</a:t>
            </a:r>
            <a:r>
              <a:rPr lang="en-US" dirty="0"/>
              <a:t> </a:t>
            </a:r>
            <a:r>
              <a:rPr lang="en-US" dirty="0" err="1"/>
              <a:t>atau</a:t>
            </a:r>
            <a:r>
              <a:rPr lang="en-US" dirty="0"/>
              <a:t> </a:t>
            </a:r>
            <a:r>
              <a:rPr lang="en-US" dirty="0" err="1"/>
              <a:t>menghambat</a:t>
            </a:r>
            <a:r>
              <a:rPr lang="en-US" dirty="0"/>
              <a:t> </a:t>
            </a:r>
            <a:r>
              <a:rPr lang="en-US" dirty="0" err="1"/>
              <a:t>kegiatan</a:t>
            </a:r>
            <a:r>
              <a:rPr lang="en-US" dirty="0"/>
              <a:t> </a:t>
            </a:r>
            <a:r>
              <a:rPr lang="en-US" dirty="0" err="1"/>
              <a:t>sehari-hari</a:t>
            </a:r>
            <a:r>
              <a:rPr lang="en-US" dirty="0"/>
              <a:t> </a:t>
            </a:r>
          </a:p>
          <a:p>
            <a:endParaRPr lang="en-US" dirty="0"/>
          </a:p>
          <a:p>
            <a:r>
              <a:rPr lang="en-US" dirty="0" err="1" smtClean="0"/>
              <a:t>Meningkatkan</a:t>
            </a:r>
            <a:r>
              <a:rPr lang="en-US" dirty="0" smtClean="0"/>
              <a:t> </a:t>
            </a:r>
            <a:r>
              <a:rPr lang="en-US" dirty="0" err="1" smtClean="0"/>
              <a:t>tata</a:t>
            </a:r>
            <a:r>
              <a:rPr lang="en-US" dirty="0" smtClean="0"/>
              <a:t> </a:t>
            </a:r>
            <a:r>
              <a:rPr lang="en-US" dirty="0" err="1" smtClean="0"/>
              <a:t>kelola</a:t>
            </a:r>
            <a:r>
              <a:rPr lang="en-US" dirty="0" smtClean="0"/>
              <a:t> </a:t>
            </a:r>
            <a:r>
              <a:rPr lang="en-US" dirty="0" err="1" smtClean="0"/>
              <a:t>berarti</a:t>
            </a:r>
            <a:r>
              <a:rPr lang="en-US" dirty="0" smtClean="0"/>
              <a:t> </a:t>
            </a:r>
            <a:r>
              <a:rPr lang="en-US" dirty="0" err="1" smtClean="0"/>
              <a:t>memperhatikan</a:t>
            </a:r>
            <a:r>
              <a:rPr lang="en-US" dirty="0" smtClean="0"/>
              <a:t>: </a:t>
            </a:r>
          </a:p>
          <a:p>
            <a:pPr marL="586719" indent="-586719">
              <a:buAutoNum type="arabicPeriod"/>
            </a:pPr>
            <a:r>
              <a:rPr lang="en-US" b="1" dirty="0" err="1">
                <a:solidFill>
                  <a:srgbClr val="810048"/>
                </a:solidFill>
              </a:rPr>
              <a:t>Apa</a:t>
            </a:r>
            <a:r>
              <a:rPr lang="en-US" b="1" dirty="0">
                <a:solidFill>
                  <a:srgbClr val="810048"/>
                </a:solidFill>
              </a:rPr>
              <a:t> </a:t>
            </a:r>
            <a:r>
              <a:rPr lang="en-US" dirty="0"/>
              <a:t>yang </a:t>
            </a:r>
            <a:r>
              <a:rPr lang="en-US" dirty="0" err="1"/>
              <a:t>perlu</a:t>
            </a:r>
            <a:r>
              <a:rPr lang="en-US" dirty="0"/>
              <a:t> </a:t>
            </a:r>
            <a:r>
              <a:rPr lang="en-US" dirty="0" err="1"/>
              <a:t>diperhatikan</a:t>
            </a:r>
            <a:endParaRPr lang="en-US" dirty="0"/>
          </a:p>
          <a:p>
            <a:pPr marL="586719" indent="-586719">
              <a:buAutoNum type="arabicPeriod"/>
            </a:pPr>
            <a:r>
              <a:rPr lang="en-US" b="1" dirty="0" err="1">
                <a:solidFill>
                  <a:srgbClr val="810048"/>
                </a:solidFill>
              </a:rPr>
              <a:t>Siapa</a:t>
            </a:r>
            <a:r>
              <a:rPr lang="en-US" dirty="0">
                <a:solidFill>
                  <a:srgbClr val="810048"/>
                </a:solidFill>
              </a:rPr>
              <a:t> </a:t>
            </a:r>
            <a:r>
              <a:rPr lang="en-US" dirty="0" err="1" smtClean="0"/>
              <a:t>memiliki</a:t>
            </a:r>
            <a:r>
              <a:rPr lang="en-US" dirty="0" smtClean="0"/>
              <a:t> </a:t>
            </a:r>
            <a:r>
              <a:rPr lang="en-US" dirty="0" err="1" smtClean="0"/>
              <a:t>tanggung</a:t>
            </a:r>
            <a:r>
              <a:rPr lang="en-US" dirty="0" smtClean="0"/>
              <a:t> </a:t>
            </a:r>
            <a:r>
              <a:rPr lang="en-US" dirty="0" err="1"/>
              <a:t>jawab</a:t>
            </a:r>
            <a:r>
              <a:rPr lang="en-US" dirty="0"/>
              <a:t> </a:t>
            </a:r>
            <a:r>
              <a:rPr lang="en-US" dirty="0" err="1"/>
              <a:t>apa</a:t>
            </a:r>
            <a:r>
              <a:rPr lang="en-US" dirty="0"/>
              <a:t> </a:t>
            </a:r>
            <a:r>
              <a:rPr lang="en-US" dirty="0" err="1"/>
              <a:t>dan</a:t>
            </a:r>
            <a:r>
              <a:rPr lang="en-US" dirty="0"/>
              <a:t> </a:t>
            </a:r>
            <a:r>
              <a:rPr lang="en-US" b="1" dirty="0" err="1">
                <a:solidFill>
                  <a:srgbClr val="810048"/>
                </a:solidFill>
              </a:rPr>
              <a:t>bagaimana</a:t>
            </a:r>
            <a:r>
              <a:rPr lang="en-US" b="1" dirty="0">
                <a:solidFill>
                  <a:srgbClr val="810048"/>
                </a:solidFill>
              </a:rPr>
              <a:t> </a:t>
            </a:r>
            <a:r>
              <a:rPr lang="en-US" dirty="0" err="1"/>
              <a:t>tanggung</a:t>
            </a:r>
            <a:r>
              <a:rPr lang="en-US" dirty="0"/>
              <a:t> </a:t>
            </a:r>
            <a:r>
              <a:rPr lang="en-US" dirty="0" err="1"/>
              <a:t>jawab</a:t>
            </a:r>
            <a:r>
              <a:rPr lang="en-US" dirty="0"/>
              <a:t> </a:t>
            </a:r>
            <a:r>
              <a:rPr lang="en-US" dirty="0" err="1"/>
              <a:t>tersebut</a:t>
            </a:r>
            <a:r>
              <a:rPr lang="en-US" dirty="0"/>
              <a:t> </a:t>
            </a:r>
            <a:r>
              <a:rPr lang="en-US" dirty="0" err="1"/>
              <a:t>terlaksana</a:t>
            </a:r>
            <a:r>
              <a:rPr lang="en-US" dirty="0"/>
              <a:t> </a:t>
            </a:r>
            <a:r>
              <a:rPr lang="en-US" dirty="0" err="1"/>
              <a:t>dalam</a:t>
            </a:r>
            <a:r>
              <a:rPr lang="en-US" dirty="0"/>
              <a:t> </a:t>
            </a:r>
            <a:r>
              <a:rPr lang="en-US" dirty="0" err="1"/>
              <a:t>praktiknya</a:t>
            </a:r>
            <a:endParaRPr lang="en-US" dirty="0"/>
          </a:p>
        </p:txBody>
      </p:sp>
      <p:sp>
        <p:nvSpPr>
          <p:cNvPr id="4" name="Rectangle 3"/>
          <p:cNvSpPr/>
          <p:nvPr/>
        </p:nvSpPr>
        <p:spPr>
          <a:xfrm>
            <a:off x="125145" y="7020221"/>
            <a:ext cx="3227442" cy="459268"/>
          </a:xfrm>
          <a:prstGeom prst="rect">
            <a:avLst/>
          </a:prstGeom>
        </p:spPr>
        <p:txBody>
          <a:bodyPr wrap="square" lIns="104306" tIns="52153" rIns="104306" bIns="52153">
            <a:spAutoFit/>
          </a:bodyPr>
          <a:lstStyle/>
          <a:p>
            <a:r>
              <a:rPr lang="en-US" sz="2300" dirty="0">
                <a:solidFill>
                  <a:srgbClr val="B1005D"/>
                </a:solidFill>
              </a:rPr>
              <a:t>(</a:t>
            </a:r>
            <a:r>
              <a:rPr lang="en-US" sz="2300" dirty="0" err="1">
                <a:solidFill>
                  <a:srgbClr val="B1005D"/>
                </a:solidFill>
              </a:rPr>
              <a:t>Kooiman</a:t>
            </a:r>
            <a:r>
              <a:rPr lang="en-US" sz="2300" dirty="0">
                <a:solidFill>
                  <a:srgbClr val="B1005D"/>
                </a:solidFill>
              </a:rPr>
              <a:t> 2003, 2008)</a:t>
            </a:r>
            <a:endParaRPr lang="en-AU" sz="2300" dirty="0">
              <a:solidFill>
                <a:srgbClr val="B1005D"/>
              </a:solidFill>
            </a:endParaRPr>
          </a:p>
        </p:txBody>
      </p:sp>
    </p:spTree>
    <p:extLst>
      <p:ext uri="{BB962C8B-B14F-4D97-AF65-F5344CB8AC3E}">
        <p14:creationId xmlns:p14="http://schemas.microsoft.com/office/powerpoint/2010/main" val="168380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400" dirty="0" err="1"/>
              <a:t>Alasan</a:t>
            </a:r>
            <a:r>
              <a:rPr lang="en-AU" sz="6400" dirty="0"/>
              <a:t> </a:t>
            </a:r>
            <a:r>
              <a:rPr lang="en-AU" sz="6400" dirty="0" err="1"/>
              <a:t>bahaya</a:t>
            </a:r>
            <a:r>
              <a:rPr lang="en-AU" sz="6400" dirty="0"/>
              <a:t> </a:t>
            </a:r>
            <a:r>
              <a:rPr lang="en-AU" sz="6400" dirty="0" err="1"/>
              <a:t>efluen</a:t>
            </a:r>
            <a:r>
              <a:rPr lang="en-AU" sz="6400" dirty="0"/>
              <a:t> </a:t>
            </a:r>
            <a:r>
              <a:rPr lang="en-AU" sz="6400" dirty="0" err="1"/>
              <a:t>untuk</a:t>
            </a:r>
            <a:r>
              <a:rPr lang="en-AU" sz="6400" dirty="0"/>
              <a:t> </a:t>
            </a:r>
            <a:r>
              <a:rPr lang="en-AU" sz="6400" dirty="0" err="1"/>
              <a:t>meningkatkan</a:t>
            </a:r>
            <a:r>
              <a:rPr lang="en-AU" sz="6400" dirty="0"/>
              <a:t> </a:t>
            </a:r>
            <a:r>
              <a:rPr lang="en-AU" sz="6400" dirty="0" err="1"/>
              <a:t>peran</a:t>
            </a:r>
            <a:r>
              <a:rPr lang="en-AU" sz="6400" dirty="0"/>
              <a:t> </a:t>
            </a:r>
            <a:r>
              <a:rPr lang="en-AU" sz="6400" dirty="0" err="1"/>
              <a:t>Pemda</a:t>
            </a:r>
            <a:endParaRPr lang="en-AU" sz="6400" dirty="0"/>
          </a:p>
        </p:txBody>
      </p:sp>
    </p:spTree>
    <p:extLst>
      <p:ext uri="{BB962C8B-B14F-4D97-AF65-F5344CB8AC3E}">
        <p14:creationId xmlns:p14="http://schemas.microsoft.com/office/powerpoint/2010/main" val="40741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51708" y="1199531"/>
            <a:ext cx="10618009" cy="6287051"/>
          </a:xfrm>
          <a:prstGeom prst="roundRect">
            <a:avLst>
              <a:gd name="adj" fmla="val 10428"/>
            </a:avLst>
          </a:prstGeom>
          <a:solidFill>
            <a:schemeClr val="bg1">
              <a:lumMod val="95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r"/>
            <a:endParaRPr lang="en-AU" sz="2500" dirty="0">
              <a:solidFill>
                <a:schemeClr val="tx1">
                  <a:lumMod val="50000"/>
                  <a:lumOff val="50000"/>
                </a:schemeClr>
              </a:solidFill>
            </a:endParaRPr>
          </a:p>
        </p:txBody>
      </p:sp>
      <p:sp>
        <p:nvSpPr>
          <p:cNvPr id="43" name="Rectangle 42"/>
          <p:cNvSpPr/>
          <p:nvPr/>
        </p:nvSpPr>
        <p:spPr>
          <a:xfrm>
            <a:off x="6814316" y="4126748"/>
            <a:ext cx="761214" cy="158487"/>
          </a:xfrm>
          <a:prstGeom prst="rect">
            <a:avLst/>
          </a:prstGeom>
          <a:solidFill>
            <a:schemeClr val="bg2">
              <a:lumMod val="7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38" name="Rectangle 37"/>
          <p:cNvSpPr/>
          <p:nvPr/>
        </p:nvSpPr>
        <p:spPr>
          <a:xfrm>
            <a:off x="148521" y="3329544"/>
            <a:ext cx="7026222" cy="1244554"/>
          </a:xfrm>
          <a:prstGeom prst="rect">
            <a:avLst/>
          </a:prstGeom>
          <a:solidFill>
            <a:schemeClr val="bg2">
              <a:lumMod val="75000"/>
              <a:alpha val="21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grpSp>
        <p:nvGrpSpPr>
          <p:cNvPr id="9" name="Group 8"/>
          <p:cNvGrpSpPr/>
          <p:nvPr/>
        </p:nvGrpSpPr>
        <p:grpSpPr>
          <a:xfrm>
            <a:off x="401577" y="2707740"/>
            <a:ext cx="927827" cy="621803"/>
            <a:chOff x="3604259" y="723118"/>
            <a:chExt cx="628015" cy="531049"/>
          </a:xfrm>
          <a:solidFill>
            <a:srgbClr val="9FCE65">
              <a:alpha val="50000"/>
            </a:srgbClr>
          </a:solidFill>
        </p:grpSpPr>
        <p:sp>
          <p:nvSpPr>
            <p:cNvPr id="28" name="Rectangle 27"/>
            <p:cNvSpPr/>
            <p:nvPr/>
          </p:nvSpPr>
          <p:spPr>
            <a:xfrm>
              <a:off x="3664266" y="1039049"/>
              <a:ext cx="508000" cy="21511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sp>
          <p:nvSpPr>
            <p:cNvPr id="29" name="Isosceles Triangle 28"/>
            <p:cNvSpPr/>
            <p:nvPr/>
          </p:nvSpPr>
          <p:spPr>
            <a:xfrm>
              <a:off x="3604259" y="723118"/>
              <a:ext cx="628015" cy="315931"/>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grpSp>
      <p:grpSp>
        <p:nvGrpSpPr>
          <p:cNvPr id="11" name="Group 10"/>
          <p:cNvGrpSpPr/>
          <p:nvPr/>
        </p:nvGrpSpPr>
        <p:grpSpPr>
          <a:xfrm>
            <a:off x="2024076" y="2707740"/>
            <a:ext cx="927827" cy="621803"/>
            <a:chOff x="3604259" y="723118"/>
            <a:chExt cx="628015" cy="531049"/>
          </a:xfrm>
          <a:solidFill>
            <a:srgbClr val="9FCE65">
              <a:alpha val="50000"/>
            </a:srgbClr>
          </a:solidFill>
        </p:grpSpPr>
        <p:sp>
          <p:nvSpPr>
            <p:cNvPr id="24" name="Rectangle 23"/>
            <p:cNvSpPr/>
            <p:nvPr/>
          </p:nvSpPr>
          <p:spPr>
            <a:xfrm>
              <a:off x="3664266" y="1039049"/>
              <a:ext cx="508000" cy="21511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sp>
          <p:nvSpPr>
            <p:cNvPr id="25" name="Isosceles Triangle 24"/>
            <p:cNvSpPr/>
            <p:nvPr/>
          </p:nvSpPr>
          <p:spPr>
            <a:xfrm>
              <a:off x="3604259" y="723118"/>
              <a:ext cx="628015" cy="315931"/>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grpSp>
      <p:grpSp>
        <p:nvGrpSpPr>
          <p:cNvPr id="13" name="Group 12"/>
          <p:cNvGrpSpPr/>
          <p:nvPr/>
        </p:nvGrpSpPr>
        <p:grpSpPr>
          <a:xfrm>
            <a:off x="3616871" y="2707740"/>
            <a:ext cx="927827" cy="621803"/>
            <a:chOff x="3604259" y="723118"/>
            <a:chExt cx="628015" cy="531049"/>
          </a:xfrm>
          <a:solidFill>
            <a:srgbClr val="9FCE65">
              <a:alpha val="50000"/>
            </a:srgbClr>
          </a:solidFill>
        </p:grpSpPr>
        <p:sp>
          <p:nvSpPr>
            <p:cNvPr id="20" name="Rectangle 19"/>
            <p:cNvSpPr/>
            <p:nvPr/>
          </p:nvSpPr>
          <p:spPr>
            <a:xfrm>
              <a:off x="3664266" y="1039049"/>
              <a:ext cx="508000" cy="21511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sp>
          <p:nvSpPr>
            <p:cNvPr id="21" name="Isosceles Triangle 20"/>
            <p:cNvSpPr/>
            <p:nvPr/>
          </p:nvSpPr>
          <p:spPr>
            <a:xfrm>
              <a:off x="3604259" y="723118"/>
              <a:ext cx="628015" cy="315931"/>
            </a:xfrm>
            <a:prstGeom prst="triangle">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b="1" dirty="0">
                <a:solidFill>
                  <a:schemeClr val="accent2">
                    <a:lumMod val="75000"/>
                  </a:schemeClr>
                </a:solidFill>
              </a:endParaRPr>
            </a:p>
          </p:txBody>
        </p:sp>
      </p:grpSp>
      <p:cxnSp>
        <p:nvCxnSpPr>
          <p:cNvPr id="60" name="Straight Connector 59"/>
          <p:cNvCxnSpPr>
            <a:endCxn id="61" idx="0"/>
          </p:cNvCxnSpPr>
          <p:nvPr/>
        </p:nvCxnSpPr>
        <p:spPr>
          <a:xfrm>
            <a:off x="797575" y="3340045"/>
            <a:ext cx="0" cy="151214"/>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721522" y="3491260"/>
            <a:ext cx="152111" cy="164392"/>
          </a:xfrm>
          <a:prstGeom prst="rect">
            <a:avLst/>
          </a:prstGeom>
          <a:solidFill>
            <a:schemeClr val="bg2">
              <a:lumMod val="75000"/>
              <a:alpha val="37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62" name="Rectangle 61"/>
          <p:cNvSpPr/>
          <p:nvPr/>
        </p:nvSpPr>
        <p:spPr>
          <a:xfrm>
            <a:off x="721522" y="3569527"/>
            <a:ext cx="152111" cy="86125"/>
          </a:xfrm>
          <a:prstGeom prst="rect">
            <a:avLst/>
          </a:prstGeom>
          <a:solidFill>
            <a:schemeClr val="bg2">
              <a:lumMod val="7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cxnSp>
        <p:nvCxnSpPr>
          <p:cNvPr id="72" name="Straight Connector 71"/>
          <p:cNvCxnSpPr>
            <a:endCxn id="73" idx="0"/>
          </p:cNvCxnSpPr>
          <p:nvPr/>
        </p:nvCxnSpPr>
        <p:spPr>
          <a:xfrm>
            <a:off x="2499822" y="3340045"/>
            <a:ext cx="0" cy="151214"/>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2423770" y="3491260"/>
            <a:ext cx="152111" cy="164392"/>
          </a:xfrm>
          <a:prstGeom prst="rect">
            <a:avLst/>
          </a:prstGeom>
          <a:solidFill>
            <a:schemeClr val="bg2">
              <a:lumMod val="75000"/>
              <a:alpha val="37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74" name="Rectangle 73"/>
          <p:cNvSpPr/>
          <p:nvPr/>
        </p:nvSpPr>
        <p:spPr>
          <a:xfrm>
            <a:off x="2423770" y="3569527"/>
            <a:ext cx="152111" cy="86125"/>
          </a:xfrm>
          <a:prstGeom prst="rect">
            <a:avLst/>
          </a:prstGeom>
          <a:solidFill>
            <a:schemeClr val="bg2">
              <a:lumMod val="7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cxnSp>
        <p:nvCxnSpPr>
          <p:cNvPr id="84" name="Straight Connector 83"/>
          <p:cNvCxnSpPr/>
          <p:nvPr/>
        </p:nvCxnSpPr>
        <p:spPr>
          <a:xfrm>
            <a:off x="3965978" y="3349034"/>
            <a:ext cx="0" cy="286255"/>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2748122" y="3635287"/>
            <a:ext cx="4420026" cy="152578"/>
          </a:xfrm>
          <a:prstGeom prst="rect">
            <a:avLst/>
          </a:prstGeom>
          <a:solidFill>
            <a:schemeClr val="bg2">
              <a:lumMod val="7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cxnSp>
        <p:nvCxnSpPr>
          <p:cNvPr id="143" name="Straight Connector 142"/>
          <p:cNvCxnSpPr/>
          <p:nvPr/>
        </p:nvCxnSpPr>
        <p:spPr>
          <a:xfrm>
            <a:off x="6887320" y="3336112"/>
            <a:ext cx="0" cy="151214"/>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5687040" y="3336114"/>
            <a:ext cx="1487702" cy="1111963"/>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r>
              <a:rPr lang="en-AU" sz="1800" b="1" dirty="0">
                <a:solidFill>
                  <a:schemeClr val="tx1">
                    <a:lumMod val="50000"/>
                    <a:lumOff val="50000"/>
                  </a:schemeClr>
                </a:solidFill>
              </a:rPr>
              <a:t>IPAL</a:t>
            </a:r>
          </a:p>
        </p:txBody>
      </p:sp>
      <p:cxnSp>
        <p:nvCxnSpPr>
          <p:cNvPr id="35" name="Straight Connector 34"/>
          <p:cNvCxnSpPr/>
          <p:nvPr/>
        </p:nvCxnSpPr>
        <p:spPr>
          <a:xfrm>
            <a:off x="193077" y="3329230"/>
            <a:ext cx="6989923" cy="0"/>
          </a:xfrm>
          <a:prstGeom prst="line">
            <a:avLst/>
          </a:prstGeom>
          <a:ln>
            <a:solidFill>
              <a:schemeClr val="accent3">
                <a:alpha val="39000"/>
              </a:schemeClr>
            </a:solidFill>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flipH="1">
            <a:off x="3936729" y="3794687"/>
            <a:ext cx="626654" cy="544731"/>
          </a:xfrm>
          <a:custGeom>
            <a:avLst/>
            <a:gdLst>
              <a:gd name="connsiteX0" fmla="*/ 93489 w 207855"/>
              <a:gd name="connsiteY0" fmla="*/ 440 h 302331"/>
              <a:gd name="connsiteX1" fmla="*/ 68089 w 207855"/>
              <a:gd name="connsiteY1" fmla="*/ 51240 h 302331"/>
              <a:gd name="connsiteX2" fmla="*/ 71264 w 207855"/>
              <a:gd name="connsiteY2" fmla="*/ 124265 h 302331"/>
              <a:gd name="connsiteX3" fmla="*/ 74439 w 207855"/>
              <a:gd name="connsiteY3" fmla="*/ 190940 h 302331"/>
              <a:gd name="connsiteX4" fmla="*/ 33164 w 207855"/>
              <a:gd name="connsiteY4" fmla="*/ 209990 h 302331"/>
              <a:gd name="connsiteX5" fmla="*/ 1414 w 207855"/>
              <a:gd name="connsiteY5" fmla="*/ 263965 h 302331"/>
              <a:gd name="connsiteX6" fmla="*/ 80789 w 207855"/>
              <a:gd name="connsiteY6" fmla="*/ 302065 h 302331"/>
              <a:gd name="connsiteX7" fmla="*/ 118889 w 207855"/>
              <a:gd name="connsiteY7" fmla="*/ 244915 h 302331"/>
              <a:gd name="connsiteX8" fmla="*/ 131589 w 207855"/>
              <a:gd name="connsiteY8" fmla="*/ 225865 h 302331"/>
              <a:gd name="connsiteX9" fmla="*/ 207789 w 207855"/>
              <a:gd name="connsiteY9" fmla="*/ 194115 h 302331"/>
              <a:gd name="connsiteX10" fmla="*/ 144289 w 207855"/>
              <a:gd name="connsiteY10" fmla="*/ 124265 h 302331"/>
              <a:gd name="connsiteX11" fmla="*/ 106189 w 207855"/>
              <a:gd name="connsiteY11" fmla="*/ 79815 h 302331"/>
              <a:gd name="connsiteX12" fmla="*/ 93489 w 207855"/>
              <a:gd name="connsiteY12" fmla="*/ 440 h 30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55" h="302331">
                <a:moveTo>
                  <a:pt x="93489" y="440"/>
                </a:moveTo>
                <a:cubicBezTo>
                  <a:pt x="87139" y="-4322"/>
                  <a:pt x="71793" y="30602"/>
                  <a:pt x="68089" y="51240"/>
                </a:cubicBezTo>
                <a:cubicBezTo>
                  <a:pt x="64385" y="71878"/>
                  <a:pt x="70206" y="100982"/>
                  <a:pt x="71264" y="124265"/>
                </a:cubicBezTo>
                <a:cubicBezTo>
                  <a:pt x="72322" y="147548"/>
                  <a:pt x="80789" y="176652"/>
                  <a:pt x="74439" y="190940"/>
                </a:cubicBezTo>
                <a:cubicBezTo>
                  <a:pt x="68089" y="205228"/>
                  <a:pt x="45335" y="197819"/>
                  <a:pt x="33164" y="209990"/>
                </a:cubicBezTo>
                <a:cubicBezTo>
                  <a:pt x="20993" y="222161"/>
                  <a:pt x="-6523" y="248619"/>
                  <a:pt x="1414" y="263965"/>
                </a:cubicBezTo>
                <a:cubicBezTo>
                  <a:pt x="9351" y="279311"/>
                  <a:pt x="61210" y="305240"/>
                  <a:pt x="80789" y="302065"/>
                </a:cubicBezTo>
                <a:cubicBezTo>
                  <a:pt x="100368" y="298890"/>
                  <a:pt x="118889" y="244915"/>
                  <a:pt x="118889" y="244915"/>
                </a:cubicBezTo>
                <a:cubicBezTo>
                  <a:pt x="127356" y="232215"/>
                  <a:pt x="116772" y="234332"/>
                  <a:pt x="131589" y="225865"/>
                </a:cubicBezTo>
                <a:cubicBezTo>
                  <a:pt x="146406" y="217398"/>
                  <a:pt x="205672" y="211048"/>
                  <a:pt x="207789" y="194115"/>
                </a:cubicBezTo>
                <a:cubicBezTo>
                  <a:pt x="209906" y="177182"/>
                  <a:pt x="161222" y="143315"/>
                  <a:pt x="144289" y="124265"/>
                </a:cubicBezTo>
                <a:cubicBezTo>
                  <a:pt x="127356" y="105215"/>
                  <a:pt x="109893" y="100982"/>
                  <a:pt x="106189" y="79815"/>
                </a:cubicBezTo>
                <a:cubicBezTo>
                  <a:pt x="102485" y="58648"/>
                  <a:pt x="99839" y="5202"/>
                  <a:pt x="93489" y="440"/>
                </a:cubicBezTo>
                <a:close/>
              </a:path>
            </a:pathLst>
          </a:custGeom>
          <a:solidFill>
            <a:srgbClr val="E2856F">
              <a:alpha val="43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45" name="Freeform 44"/>
          <p:cNvSpPr/>
          <p:nvPr/>
        </p:nvSpPr>
        <p:spPr>
          <a:xfrm rot="19686874" flipH="1">
            <a:off x="7422987" y="4184887"/>
            <a:ext cx="480566" cy="701124"/>
          </a:xfrm>
          <a:custGeom>
            <a:avLst/>
            <a:gdLst>
              <a:gd name="connsiteX0" fmla="*/ 45135 w 160511"/>
              <a:gd name="connsiteY0" fmla="*/ 19 h 333648"/>
              <a:gd name="connsiteX1" fmla="*/ 16560 w 160511"/>
              <a:gd name="connsiteY1" fmla="*/ 60344 h 333648"/>
              <a:gd name="connsiteX2" fmla="*/ 685 w 160511"/>
              <a:gd name="connsiteY2" fmla="*/ 120669 h 333648"/>
              <a:gd name="connsiteX3" fmla="*/ 38785 w 160511"/>
              <a:gd name="connsiteY3" fmla="*/ 200044 h 333648"/>
              <a:gd name="connsiteX4" fmla="*/ 35610 w 160511"/>
              <a:gd name="connsiteY4" fmla="*/ 292119 h 333648"/>
              <a:gd name="connsiteX5" fmla="*/ 57835 w 160511"/>
              <a:gd name="connsiteY5" fmla="*/ 330219 h 333648"/>
              <a:gd name="connsiteX6" fmla="*/ 105460 w 160511"/>
              <a:gd name="connsiteY6" fmla="*/ 320694 h 333648"/>
              <a:gd name="connsiteX7" fmla="*/ 102285 w 160511"/>
              <a:gd name="connsiteY7" fmla="*/ 231794 h 333648"/>
              <a:gd name="connsiteX8" fmla="*/ 153085 w 160511"/>
              <a:gd name="connsiteY8" fmla="*/ 206394 h 333648"/>
              <a:gd name="connsiteX9" fmla="*/ 156260 w 160511"/>
              <a:gd name="connsiteY9" fmla="*/ 139719 h 333648"/>
              <a:gd name="connsiteX10" fmla="*/ 114985 w 160511"/>
              <a:gd name="connsiteY10" fmla="*/ 98444 h 333648"/>
              <a:gd name="connsiteX11" fmla="*/ 80060 w 160511"/>
              <a:gd name="connsiteY11" fmla="*/ 66694 h 333648"/>
              <a:gd name="connsiteX12" fmla="*/ 45135 w 160511"/>
              <a:gd name="connsiteY12" fmla="*/ 19 h 33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11" h="333648">
                <a:moveTo>
                  <a:pt x="45135" y="19"/>
                </a:moveTo>
                <a:cubicBezTo>
                  <a:pt x="34552" y="-1039"/>
                  <a:pt x="23968" y="40236"/>
                  <a:pt x="16560" y="60344"/>
                </a:cubicBezTo>
                <a:cubicBezTo>
                  <a:pt x="9152" y="80452"/>
                  <a:pt x="-3019" y="97386"/>
                  <a:pt x="685" y="120669"/>
                </a:cubicBezTo>
                <a:cubicBezTo>
                  <a:pt x="4389" y="143952"/>
                  <a:pt x="32964" y="171469"/>
                  <a:pt x="38785" y="200044"/>
                </a:cubicBezTo>
                <a:cubicBezTo>
                  <a:pt x="44606" y="228619"/>
                  <a:pt x="32435" y="270423"/>
                  <a:pt x="35610" y="292119"/>
                </a:cubicBezTo>
                <a:cubicBezTo>
                  <a:pt x="38785" y="313815"/>
                  <a:pt x="46193" y="325457"/>
                  <a:pt x="57835" y="330219"/>
                </a:cubicBezTo>
                <a:cubicBezTo>
                  <a:pt x="69477" y="334981"/>
                  <a:pt x="98052" y="337098"/>
                  <a:pt x="105460" y="320694"/>
                </a:cubicBezTo>
                <a:cubicBezTo>
                  <a:pt x="112868" y="304290"/>
                  <a:pt x="94348" y="250844"/>
                  <a:pt x="102285" y="231794"/>
                </a:cubicBezTo>
                <a:cubicBezTo>
                  <a:pt x="110222" y="212744"/>
                  <a:pt x="144089" y="221740"/>
                  <a:pt x="153085" y="206394"/>
                </a:cubicBezTo>
                <a:cubicBezTo>
                  <a:pt x="162081" y="191048"/>
                  <a:pt x="162610" y="157711"/>
                  <a:pt x="156260" y="139719"/>
                </a:cubicBezTo>
                <a:cubicBezTo>
                  <a:pt x="149910" y="121727"/>
                  <a:pt x="127685" y="110615"/>
                  <a:pt x="114985" y="98444"/>
                </a:cubicBezTo>
                <a:cubicBezTo>
                  <a:pt x="102285" y="86273"/>
                  <a:pt x="85881" y="79923"/>
                  <a:pt x="80060" y="66694"/>
                </a:cubicBezTo>
                <a:cubicBezTo>
                  <a:pt x="74239" y="53465"/>
                  <a:pt x="55718" y="1077"/>
                  <a:pt x="45135" y="19"/>
                </a:cubicBezTo>
                <a:close/>
              </a:path>
            </a:pathLst>
          </a:custGeom>
          <a:solidFill>
            <a:srgbClr val="E2856F">
              <a:alpha val="43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34" name="Oval 33"/>
          <p:cNvSpPr/>
          <p:nvPr/>
        </p:nvSpPr>
        <p:spPr>
          <a:xfrm>
            <a:off x="3830517" y="3661844"/>
            <a:ext cx="1284732" cy="1766395"/>
          </a:xfrm>
          <a:prstGeom prst="ellipse">
            <a:avLst/>
          </a:prstGeom>
          <a:noFill/>
          <a:ln w="28575" cmpd="sng">
            <a:solidFill>
              <a:srgbClr val="E2856F"/>
            </a:solidFill>
          </a:ln>
          <a:effectLst/>
        </p:spPr>
        <p:style>
          <a:lnRef idx="1">
            <a:schemeClr val="accent3"/>
          </a:lnRef>
          <a:fillRef idx="2">
            <a:schemeClr val="accent3"/>
          </a:fillRef>
          <a:effectRef idx="1">
            <a:schemeClr val="accent3"/>
          </a:effectRef>
          <a:fontRef idx="minor">
            <a:schemeClr val="dk1"/>
          </a:fontRef>
        </p:style>
        <p:txBody>
          <a:bodyPr lIns="104306" tIns="52153" rIns="104306" bIns="28746" rtlCol="0" anchor="b" anchorCtr="0"/>
          <a:lstStyle/>
          <a:p>
            <a:pPr algn="ctr"/>
            <a:r>
              <a:rPr lang="en-AU" sz="1800" dirty="0">
                <a:solidFill>
                  <a:schemeClr val="tx1">
                    <a:lumMod val="50000"/>
                    <a:lumOff val="50000"/>
                  </a:schemeClr>
                </a:solidFill>
              </a:rPr>
              <a:t>Pipa </a:t>
            </a:r>
            <a:r>
              <a:rPr lang="en-AU" sz="1800" dirty="0" err="1">
                <a:solidFill>
                  <a:schemeClr val="tx1">
                    <a:lumMod val="50000"/>
                    <a:lumOff val="50000"/>
                  </a:schemeClr>
                </a:solidFill>
              </a:rPr>
              <a:t>dapat</a:t>
            </a:r>
            <a:r>
              <a:rPr lang="en-AU" sz="1800" dirty="0">
                <a:solidFill>
                  <a:schemeClr val="tx1">
                    <a:lumMod val="50000"/>
                    <a:lumOff val="50000"/>
                  </a:schemeClr>
                </a:solidFill>
              </a:rPr>
              <a:t> </a:t>
            </a:r>
            <a:r>
              <a:rPr lang="en-AU" sz="1800" dirty="0" err="1">
                <a:solidFill>
                  <a:schemeClr val="tx1">
                    <a:lumMod val="50000"/>
                    <a:lumOff val="50000"/>
                  </a:schemeClr>
                </a:solidFill>
              </a:rPr>
              <a:t>bocor</a:t>
            </a:r>
            <a:endParaRPr lang="en-AU" sz="1800" dirty="0">
              <a:solidFill>
                <a:schemeClr val="tx1">
                  <a:lumMod val="50000"/>
                  <a:lumOff val="50000"/>
                </a:schemeClr>
              </a:solidFill>
            </a:endParaRPr>
          </a:p>
        </p:txBody>
      </p:sp>
      <p:cxnSp>
        <p:nvCxnSpPr>
          <p:cNvPr id="36" name="Curved Connector 35"/>
          <p:cNvCxnSpPr>
            <a:stCxn id="34" idx="4"/>
          </p:cNvCxnSpPr>
          <p:nvPr/>
        </p:nvCxnSpPr>
        <p:spPr>
          <a:xfrm rot="5400000" flipH="1" flipV="1">
            <a:off x="6347381" y="2414417"/>
            <a:ext cx="1139324" cy="4888320"/>
          </a:xfrm>
          <a:prstGeom prst="curvedConnector3">
            <a:avLst>
              <a:gd name="adj1" fmla="val -88488"/>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34" idx="1"/>
          </p:cNvCxnSpPr>
          <p:nvPr/>
        </p:nvCxnSpPr>
        <p:spPr>
          <a:xfrm rot="16200000" flipH="1">
            <a:off x="3434417" y="3336280"/>
            <a:ext cx="427522" cy="740969"/>
          </a:xfrm>
          <a:prstGeom prst="curvedConnector3">
            <a:avLst>
              <a:gd name="adj1" fmla="val 50000"/>
            </a:avLst>
          </a:prstGeom>
          <a:ln>
            <a:solidFill>
              <a:schemeClr val="bg1">
                <a:lumMod val="6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748118" y="3349034"/>
            <a:ext cx="0" cy="286255"/>
          </a:xfrm>
          <a:prstGeom prst="line">
            <a:avLst/>
          </a:prstGeom>
          <a:ln>
            <a:solidFill>
              <a:schemeClr val="bg2">
                <a:lumMod val="50000"/>
                <a:alpha val="36000"/>
              </a:schemeClr>
            </a:solidFill>
          </a:ln>
          <a:effectLst/>
        </p:spPr>
        <p:style>
          <a:lnRef idx="2">
            <a:schemeClr val="accent1"/>
          </a:lnRef>
          <a:fillRef idx="0">
            <a:schemeClr val="accent1"/>
          </a:fillRef>
          <a:effectRef idx="1">
            <a:schemeClr val="accent1"/>
          </a:effectRef>
          <a:fontRef idx="minor">
            <a:schemeClr val="tx1"/>
          </a:fontRef>
        </p:style>
      </p:cxnSp>
      <p:sp>
        <p:nvSpPr>
          <p:cNvPr id="75" name="Freeform 74"/>
          <p:cNvSpPr/>
          <p:nvPr/>
        </p:nvSpPr>
        <p:spPr>
          <a:xfrm rot="6583101" flipH="1">
            <a:off x="2141833" y="3673823"/>
            <a:ext cx="590806" cy="577784"/>
          </a:xfrm>
          <a:custGeom>
            <a:avLst/>
            <a:gdLst>
              <a:gd name="connsiteX0" fmla="*/ 93489 w 207855"/>
              <a:gd name="connsiteY0" fmla="*/ 440 h 302331"/>
              <a:gd name="connsiteX1" fmla="*/ 68089 w 207855"/>
              <a:gd name="connsiteY1" fmla="*/ 51240 h 302331"/>
              <a:gd name="connsiteX2" fmla="*/ 71264 w 207855"/>
              <a:gd name="connsiteY2" fmla="*/ 124265 h 302331"/>
              <a:gd name="connsiteX3" fmla="*/ 74439 w 207855"/>
              <a:gd name="connsiteY3" fmla="*/ 190940 h 302331"/>
              <a:gd name="connsiteX4" fmla="*/ 33164 w 207855"/>
              <a:gd name="connsiteY4" fmla="*/ 209990 h 302331"/>
              <a:gd name="connsiteX5" fmla="*/ 1414 w 207855"/>
              <a:gd name="connsiteY5" fmla="*/ 263965 h 302331"/>
              <a:gd name="connsiteX6" fmla="*/ 80789 w 207855"/>
              <a:gd name="connsiteY6" fmla="*/ 302065 h 302331"/>
              <a:gd name="connsiteX7" fmla="*/ 118889 w 207855"/>
              <a:gd name="connsiteY7" fmla="*/ 244915 h 302331"/>
              <a:gd name="connsiteX8" fmla="*/ 131589 w 207855"/>
              <a:gd name="connsiteY8" fmla="*/ 225865 h 302331"/>
              <a:gd name="connsiteX9" fmla="*/ 207789 w 207855"/>
              <a:gd name="connsiteY9" fmla="*/ 194115 h 302331"/>
              <a:gd name="connsiteX10" fmla="*/ 144289 w 207855"/>
              <a:gd name="connsiteY10" fmla="*/ 124265 h 302331"/>
              <a:gd name="connsiteX11" fmla="*/ 106189 w 207855"/>
              <a:gd name="connsiteY11" fmla="*/ 79815 h 302331"/>
              <a:gd name="connsiteX12" fmla="*/ 93489 w 207855"/>
              <a:gd name="connsiteY12" fmla="*/ 440 h 30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55" h="302331">
                <a:moveTo>
                  <a:pt x="93489" y="440"/>
                </a:moveTo>
                <a:cubicBezTo>
                  <a:pt x="87139" y="-4322"/>
                  <a:pt x="71793" y="30602"/>
                  <a:pt x="68089" y="51240"/>
                </a:cubicBezTo>
                <a:cubicBezTo>
                  <a:pt x="64385" y="71878"/>
                  <a:pt x="70206" y="100982"/>
                  <a:pt x="71264" y="124265"/>
                </a:cubicBezTo>
                <a:cubicBezTo>
                  <a:pt x="72322" y="147548"/>
                  <a:pt x="80789" y="176652"/>
                  <a:pt x="74439" y="190940"/>
                </a:cubicBezTo>
                <a:cubicBezTo>
                  <a:pt x="68089" y="205228"/>
                  <a:pt x="45335" y="197819"/>
                  <a:pt x="33164" y="209990"/>
                </a:cubicBezTo>
                <a:cubicBezTo>
                  <a:pt x="20993" y="222161"/>
                  <a:pt x="-6523" y="248619"/>
                  <a:pt x="1414" y="263965"/>
                </a:cubicBezTo>
                <a:cubicBezTo>
                  <a:pt x="9351" y="279311"/>
                  <a:pt x="61210" y="305240"/>
                  <a:pt x="80789" y="302065"/>
                </a:cubicBezTo>
                <a:cubicBezTo>
                  <a:pt x="100368" y="298890"/>
                  <a:pt x="118889" y="244915"/>
                  <a:pt x="118889" y="244915"/>
                </a:cubicBezTo>
                <a:cubicBezTo>
                  <a:pt x="127356" y="232215"/>
                  <a:pt x="116772" y="234332"/>
                  <a:pt x="131589" y="225865"/>
                </a:cubicBezTo>
                <a:cubicBezTo>
                  <a:pt x="146406" y="217398"/>
                  <a:pt x="205672" y="211048"/>
                  <a:pt x="207789" y="194115"/>
                </a:cubicBezTo>
                <a:cubicBezTo>
                  <a:pt x="209906" y="177182"/>
                  <a:pt x="161222" y="143315"/>
                  <a:pt x="144289" y="124265"/>
                </a:cubicBezTo>
                <a:cubicBezTo>
                  <a:pt x="127356" y="105215"/>
                  <a:pt x="109893" y="100982"/>
                  <a:pt x="106189" y="79815"/>
                </a:cubicBezTo>
                <a:cubicBezTo>
                  <a:pt x="102485" y="58648"/>
                  <a:pt x="99839" y="5202"/>
                  <a:pt x="93489" y="440"/>
                </a:cubicBezTo>
                <a:close/>
              </a:path>
            </a:pathLst>
          </a:custGeom>
          <a:solidFill>
            <a:srgbClr val="E2856F">
              <a:alpha val="43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cxnSp>
        <p:nvCxnSpPr>
          <p:cNvPr id="77" name="Curved Connector 76"/>
          <p:cNvCxnSpPr>
            <a:stCxn id="51" idx="5"/>
          </p:cNvCxnSpPr>
          <p:nvPr/>
        </p:nvCxnSpPr>
        <p:spPr>
          <a:xfrm rot="5400000" flipH="1" flipV="1">
            <a:off x="5625705" y="2128800"/>
            <a:ext cx="1575378" cy="5895610"/>
          </a:xfrm>
          <a:prstGeom prst="curvedConnector3">
            <a:avLst>
              <a:gd name="adj1" fmla="val -57648"/>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51710" y="1490992"/>
            <a:ext cx="1683519" cy="2618066"/>
          </a:xfrm>
          <a:prstGeom prst="ellipse">
            <a:avLst/>
          </a:prstGeom>
          <a:noFill/>
          <a:ln w="28575" cmpd="sng">
            <a:solidFill>
              <a:srgbClr val="E2856F"/>
            </a:solidFill>
          </a:ln>
          <a:effectLst/>
        </p:spPr>
        <p:style>
          <a:lnRef idx="1">
            <a:schemeClr val="accent3"/>
          </a:lnRef>
          <a:fillRef idx="2">
            <a:schemeClr val="accent3"/>
          </a:fillRef>
          <a:effectRef idx="1">
            <a:schemeClr val="accent3"/>
          </a:effectRef>
          <a:fontRef idx="minor">
            <a:schemeClr val="dk1"/>
          </a:fontRef>
        </p:style>
        <p:txBody>
          <a:bodyPr lIns="123196" tIns="20533" rIns="104306" bIns="52153" rtlCol="0" anchor="t" anchorCtr="0"/>
          <a:lstStyle/>
          <a:p>
            <a:pPr algn="ctr"/>
            <a:r>
              <a:rPr lang="en-AU" sz="1800" dirty="0" err="1">
                <a:solidFill>
                  <a:schemeClr val="tx1">
                    <a:lumMod val="50000"/>
                    <a:lumOff val="50000"/>
                  </a:schemeClr>
                </a:solidFill>
              </a:rPr>
              <a:t>Tidak</a:t>
            </a:r>
            <a:r>
              <a:rPr lang="en-AU" sz="1800" dirty="0">
                <a:solidFill>
                  <a:schemeClr val="tx1">
                    <a:lumMod val="50000"/>
                    <a:lumOff val="50000"/>
                  </a:schemeClr>
                </a:solidFill>
              </a:rPr>
              <a:t> </a:t>
            </a:r>
            <a:r>
              <a:rPr lang="en-AU" sz="1800" dirty="0" err="1">
                <a:solidFill>
                  <a:schemeClr val="tx1">
                    <a:lumMod val="50000"/>
                    <a:lumOff val="50000"/>
                  </a:schemeClr>
                </a:solidFill>
              </a:rPr>
              <a:t>semua</a:t>
            </a:r>
            <a:r>
              <a:rPr lang="en-AU" sz="1800" dirty="0">
                <a:solidFill>
                  <a:schemeClr val="tx1">
                    <a:lumMod val="50000"/>
                    <a:lumOff val="50000"/>
                  </a:schemeClr>
                </a:solidFill>
              </a:rPr>
              <a:t> </a:t>
            </a:r>
            <a:r>
              <a:rPr lang="en-AU" sz="1800" dirty="0" err="1">
                <a:solidFill>
                  <a:schemeClr val="tx1">
                    <a:lumMod val="50000"/>
                    <a:lumOff val="50000"/>
                  </a:schemeClr>
                </a:solidFill>
              </a:rPr>
              <a:t>rumah</a:t>
            </a:r>
            <a:r>
              <a:rPr lang="en-AU" sz="1800" dirty="0">
                <a:solidFill>
                  <a:schemeClr val="tx1">
                    <a:lumMod val="50000"/>
                    <a:lumOff val="50000"/>
                  </a:schemeClr>
                </a:solidFill>
              </a:rPr>
              <a:t> </a:t>
            </a:r>
            <a:r>
              <a:rPr lang="en-AU" sz="1800" dirty="0" err="1">
                <a:solidFill>
                  <a:schemeClr val="tx1">
                    <a:lumMod val="50000"/>
                    <a:lumOff val="50000"/>
                  </a:schemeClr>
                </a:solidFill>
              </a:rPr>
              <a:t>tersambung</a:t>
            </a:r>
            <a:endParaRPr lang="en-AU" sz="1800" dirty="0">
              <a:solidFill>
                <a:schemeClr val="tx1">
                  <a:lumMod val="50000"/>
                  <a:lumOff val="50000"/>
                </a:schemeClr>
              </a:solidFill>
            </a:endParaRPr>
          </a:p>
        </p:txBody>
      </p:sp>
      <p:sp>
        <p:nvSpPr>
          <p:cNvPr id="81" name="Freeform 80"/>
          <p:cNvSpPr/>
          <p:nvPr/>
        </p:nvSpPr>
        <p:spPr>
          <a:xfrm rot="6663355" flipH="1">
            <a:off x="483318" y="3603851"/>
            <a:ext cx="426057" cy="457749"/>
          </a:xfrm>
          <a:custGeom>
            <a:avLst/>
            <a:gdLst>
              <a:gd name="connsiteX0" fmla="*/ 45135 w 160511"/>
              <a:gd name="connsiteY0" fmla="*/ 19 h 333648"/>
              <a:gd name="connsiteX1" fmla="*/ 16560 w 160511"/>
              <a:gd name="connsiteY1" fmla="*/ 60344 h 333648"/>
              <a:gd name="connsiteX2" fmla="*/ 685 w 160511"/>
              <a:gd name="connsiteY2" fmla="*/ 120669 h 333648"/>
              <a:gd name="connsiteX3" fmla="*/ 38785 w 160511"/>
              <a:gd name="connsiteY3" fmla="*/ 200044 h 333648"/>
              <a:gd name="connsiteX4" fmla="*/ 35610 w 160511"/>
              <a:gd name="connsiteY4" fmla="*/ 292119 h 333648"/>
              <a:gd name="connsiteX5" fmla="*/ 57835 w 160511"/>
              <a:gd name="connsiteY5" fmla="*/ 330219 h 333648"/>
              <a:gd name="connsiteX6" fmla="*/ 105460 w 160511"/>
              <a:gd name="connsiteY6" fmla="*/ 320694 h 333648"/>
              <a:gd name="connsiteX7" fmla="*/ 102285 w 160511"/>
              <a:gd name="connsiteY7" fmla="*/ 231794 h 333648"/>
              <a:gd name="connsiteX8" fmla="*/ 153085 w 160511"/>
              <a:gd name="connsiteY8" fmla="*/ 206394 h 333648"/>
              <a:gd name="connsiteX9" fmla="*/ 156260 w 160511"/>
              <a:gd name="connsiteY9" fmla="*/ 139719 h 333648"/>
              <a:gd name="connsiteX10" fmla="*/ 114985 w 160511"/>
              <a:gd name="connsiteY10" fmla="*/ 98444 h 333648"/>
              <a:gd name="connsiteX11" fmla="*/ 80060 w 160511"/>
              <a:gd name="connsiteY11" fmla="*/ 66694 h 333648"/>
              <a:gd name="connsiteX12" fmla="*/ 45135 w 160511"/>
              <a:gd name="connsiteY12" fmla="*/ 19 h 33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11" h="333648">
                <a:moveTo>
                  <a:pt x="45135" y="19"/>
                </a:moveTo>
                <a:cubicBezTo>
                  <a:pt x="34552" y="-1039"/>
                  <a:pt x="23968" y="40236"/>
                  <a:pt x="16560" y="60344"/>
                </a:cubicBezTo>
                <a:cubicBezTo>
                  <a:pt x="9152" y="80452"/>
                  <a:pt x="-3019" y="97386"/>
                  <a:pt x="685" y="120669"/>
                </a:cubicBezTo>
                <a:cubicBezTo>
                  <a:pt x="4389" y="143952"/>
                  <a:pt x="32964" y="171469"/>
                  <a:pt x="38785" y="200044"/>
                </a:cubicBezTo>
                <a:cubicBezTo>
                  <a:pt x="44606" y="228619"/>
                  <a:pt x="32435" y="270423"/>
                  <a:pt x="35610" y="292119"/>
                </a:cubicBezTo>
                <a:cubicBezTo>
                  <a:pt x="38785" y="313815"/>
                  <a:pt x="46193" y="325457"/>
                  <a:pt x="57835" y="330219"/>
                </a:cubicBezTo>
                <a:cubicBezTo>
                  <a:pt x="69477" y="334981"/>
                  <a:pt x="98052" y="337098"/>
                  <a:pt x="105460" y="320694"/>
                </a:cubicBezTo>
                <a:cubicBezTo>
                  <a:pt x="112868" y="304290"/>
                  <a:pt x="94348" y="250844"/>
                  <a:pt x="102285" y="231794"/>
                </a:cubicBezTo>
                <a:cubicBezTo>
                  <a:pt x="110222" y="212744"/>
                  <a:pt x="144089" y="221740"/>
                  <a:pt x="153085" y="206394"/>
                </a:cubicBezTo>
                <a:cubicBezTo>
                  <a:pt x="162081" y="191048"/>
                  <a:pt x="162610" y="157711"/>
                  <a:pt x="156260" y="139719"/>
                </a:cubicBezTo>
                <a:cubicBezTo>
                  <a:pt x="149910" y="121727"/>
                  <a:pt x="127685" y="110615"/>
                  <a:pt x="114985" y="98444"/>
                </a:cubicBezTo>
                <a:cubicBezTo>
                  <a:pt x="102285" y="86273"/>
                  <a:pt x="85881" y="79923"/>
                  <a:pt x="80060" y="66694"/>
                </a:cubicBezTo>
                <a:cubicBezTo>
                  <a:pt x="74239" y="53465"/>
                  <a:pt x="55718" y="1077"/>
                  <a:pt x="45135" y="19"/>
                </a:cubicBezTo>
                <a:close/>
              </a:path>
            </a:pathLst>
          </a:custGeom>
          <a:solidFill>
            <a:srgbClr val="E2856F">
              <a:alpha val="43000"/>
            </a:srgb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160" name="Oval 159"/>
          <p:cNvSpPr/>
          <p:nvPr/>
        </p:nvSpPr>
        <p:spPr>
          <a:xfrm>
            <a:off x="5153624" y="1608285"/>
            <a:ext cx="2910082" cy="2024868"/>
          </a:xfrm>
          <a:prstGeom prst="ellipse">
            <a:avLst/>
          </a:prstGeom>
          <a:noFill/>
          <a:ln w="28575" cmpd="sng">
            <a:solidFill>
              <a:srgbClr val="E2856F"/>
            </a:solidFill>
          </a:ln>
          <a:effectLst/>
        </p:spPr>
        <p:style>
          <a:lnRef idx="1">
            <a:schemeClr val="accent3"/>
          </a:lnRef>
          <a:fillRef idx="2">
            <a:schemeClr val="accent3"/>
          </a:fillRef>
          <a:effectRef idx="1">
            <a:schemeClr val="accent3"/>
          </a:effectRef>
          <a:fontRef idx="minor">
            <a:schemeClr val="dk1"/>
          </a:fontRef>
        </p:style>
        <p:txBody>
          <a:bodyPr lIns="104306" tIns="52153" rIns="104306" bIns="52153" rtlCol="0" anchor="t" anchorCtr="0"/>
          <a:lstStyle/>
          <a:p>
            <a:pPr algn="ctr"/>
            <a:r>
              <a:rPr lang="en-AU" sz="1800" dirty="0" err="1">
                <a:solidFill>
                  <a:schemeClr val="tx1">
                    <a:lumMod val="50000"/>
                    <a:lumOff val="50000"/>
                  </a:schemeClr>
                </a:solidFill>
              </a:rPr>
              <a:t>Sistem</a:t>
            </a:r>
            <a:r>
              <a:rPr lang="en-AU" sz="1800" dirty="0">
                <a:solidFill>
                  <a:schemeClr val="tx1">
                    <a:lumMod val="50000"/>
                    <a:lumOff val="50000"/>
                  </a:schemeClr>
                </a:solidFill>
              </a:rPr>
              <a:t> </a:t>
            </a:r>
            <a:r>
              <a:rPr lang="en-AU" sz="1800" dirty="0" err="1">
                <a:solidFill>
                  <a:schemeClr val="tx1">
                    <a:lumMod val="50000"/>
                    <a:lumOff val="50000"/>
                  </a:schemeClr>
                </a:solidFill>
              </a:rPr>
              <a:t>belum</a:t>
            </a:r>
            <a:r>
              <a:rPr lang="en-AU" sz="1800" dirty="0">
                <a:solidFill>
                  <a:schemeClr val="tx1">
                    <a:lumMod val="50000"/>
                    <a:lumOff val="50000"/>
                  </a:schemeClr>
                </a:solidFill>
              </a:rPr>
              <a:t> </a:t>
            </a:r>
            <a:r>
              <a:rPr lang="en-AU" sz="1800" dirty="0" err="1">
                <a:solidFill>
                  <a:schemeClr val="tx1">
                    <a:lumMod val="50000"/>
                    <a:lumOff val="50000"/>
                  </a:schemeClr>
                </a:solidFill>
              </a:rPr>
              <a:t>tentu</a:t>
            </a:r>
            <a:r>
              <a:rPr lang="en-AU" sz="1800" dirty="0">
                <a:solidFill>
                  <a:schemeClr val="tx1">
                    <a:lumMod val="50000"/>
                    <a:lumOff val="50000"/>
                  </a:schemeClr>
                </a:solidFill>
              </a:rPr>
              <a:t> </a:t>
            </a:r>
            <a:r>
              <a:rPr lang="en-AU" sz="1800" dirty="0" err="1">
                <a:solidFill>
                  <a:schemeClr val="tx1">
                    <a:lumMod val="50000"/>
                    <a:lumOff val="50000"/>
                  </a:schemeClr>
                </a:solidFill>
              </a:rPr>
              <a:t>memiliki</a:t>
            </a:r>
            <a:r>
              <a:rPr lang="en-AU" sz="1800" dirty="0">
                <a:solidFill>
                  <a:schemeClr val="tx1">
                    <a:lumMod val="50000"/>
                    <a:lumOff val="50000"/>
                  </a:schemeClr>
                </a:solidFill>
              </a:rPr>
              <a:t> volume </a:t>
            </a:r>
            <a:r>
              <a:rPr lang="en-AU" sz="1800" dirty="0" err="1">
                <a:solidFill>
                  <a:schemeClr val="tx1">
                    <a:lumMod val="50000"/>
                    <a:lumOff val="50000"/>
                  </a:schemeClr>
                </a:solidFill>
              </a:rPr>
              <a:t>efluen</a:t>
            </a:r>
            <a:r>
              <a:rPr lang="en-AU" sz="1800" dirty="0">
                <a:solidFill>
                  <a:schemeClr val="tx1">
                    <a:lumMod val="50000"/>
                    <a:lumOff val="50000"/>
                  </a:schemeClr>
                </a:solidFill>
              </a:rPr>
              <a:t> yang </a:t>
            </a:r>
            <a:r>
              <a:rPr lang="en-AU" sz="1800" dirty="0" err="1">
                <a:solidFill>
                  <a:schemeClr val="tx1">
                    <a:lumMod val="50000"/>
                    <a:lumOff val="50000"/>
                  </a:schemeClr>
                </a:solidFill>
              </a:rPr>
              <a:t>cukup</a:t>
            </a:r>
            <a:r>
              <a:rPr lang="en-AU" sz="1800" dirty="0">
                <a:solidFill>
                  <a:schemeClr val="tx1">
                    <a:lumMod val="50000"/>
                    <a:lumOff val="50000"/>
                  </a:schemeClr>
                </a:solidFill>
              </a:rPr>
              <a:t> </a:t>
            </a:r>
            <a:r>
              <a:rPr lang="en-AU" sz="1800" dirty="0" err="1">
                <a:solidFill>
                  <a:schemeClr val="tx1">
                    <a:lumMod val="50000"/>
                    <a:lumOff val="50000"/>
                  </a:schemeClr>
                </a:solidFill>
              </a:rPr>
              <a:t>untuk</a:t>
            </a:r>
            <a:r>
              <a:rPr lang="en-AU" sz="1800" dirty="0">
                <a:solidFill>
                  <a:schemeClr val="tx1">
                    <a:lumMod val="50000"/>
                    <a:lumOff val="50000"/>
                  </a:schemeClr>
                </a:solidFill>
              </a:rPr>
              <a:t> </a:t>
            </a:r>
            <a:r>
              <a:rPr lang="en-AU" sz="1800" dirty="0" err="1">
                <a:solidFill>
                  <a:schemeClr val="tx1">
                    <a:lumMod val="50000"/>
                    <a:lumOff val="50000"/>
                  </a:schemeClr>
                </a:solidFill>
              </a:rPr>
              <a:t>berfungsi</a:t>
            </a:r>
            <a:r>
              <a:rPr lang="en-AU" sz="1800" dirty="0">
                <a:solidFill>
                  <a:schemeClr val="tx1">
                    <a:lumMod val="50000"/>
                    <a:lumOff val="50000"/>
                  </a:schemeClr>
                </a:solidFill>
              </a:rPr>
              <a:t> </a:t>
            </a:r>
            <a:r>
              <a:rPr lang="en-AU" sz="1800" dirty="0" err="1">
                <a:solidFill>
                  <a:schemeClr val="tx1">
                    <a:lumMod val="50000"/>
                    <a:lumOff val="50000"/>
                  </a:schemeClr>
                </a:solidFill>
              </a:rPr>
              <a:t>dengan</a:t>
            </a:r>
            <a:r>
              <a:rPr lang="en-AU" sz="1800" dirty="0">
                <a:solidFill>
                  <a:schemeClr val="tx1">
                    <a:lumMod val="50000"/>
                    <a:lumOff val="50000"/>
                  </a:schemeClr>
                </a:solidFill>
              </a:rPr>
              <a:t> </a:t>
            </a:r>
            <a:r>
              <a:rPr lang="en-AU" sz="1800" dirty="0" err="1">
                <a:solidFill>
                  <a:schemeClr val="tx1">
                    <a:lumMod val="50000"/>
                    <a:lumOff val="50000"/>
                  </a:schemeClr>
                </a:solidFill>
              </a:rPr>
              <a:t>baik</a:t>
            </a:r>
            <a:endParaRPr lang="en-AU" sz="1800" dirty="0">
              <a:solidFill>
                <a:schemeClr val="tx1">
                  <a:lumMod val="50000"/>
                  <a:lumOff val="50000"/>
                </a:schemeClr>
              </a:solidFill>
            </a:endParaRPr>
          </a:p>
        </p:txBody>
      </p:sp>
      <p:cxnSp>
        <p:nvCxnSpPr>
          <p:cNvPr id="162" name="Curved Connector 161"/>
          <p:cNvCxnSpPr>
            <a:stCxn id="51" idx="1"/>
            <a:endCxn id="160" idx="0"/>
          </p:cNvCxnSpPr>
          <p:nvPr/>
        </p:nvCxnSpPr>
        <p:spPr>
          <a:xfrm rot="5400000" flipH="1" flipV="1">
            <a:off x="3003665" y="308193"/>
            <a:ext cx="2304908" cy="4905092"/>
          </a:xfrm>
          <a:prstGeom prst="curvedConnector3">
            <a:avLst>
              <a:gd name="adj1" fmla="val 110935"/>
            </a:avLst>
          </a:prstGeom>
          <a:ln>
            <a:solidFill>
              <a:schemeClr val="bg1">
                <a:lumMod val="6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63" name="Curved Connector 162"/>
          <p:cNvCxnSpPr>
            <a:stCxn id="80" idx="7"/>
            <a:endCxn id="160" idx="0"/>
          </p:cNvCxnSpPr>
          <p:nvPr/>
        </p:nvCxnSpPr>
        <p:spPr>
          <a:xfrm rot="5400000" flipH="1" flipV="1">
            <a:off x="3915618" y="-818649"/>
            <a:ext cx="266114" cy="5119982"/>
          </a:xfrm>
          <a:prstGeom prst="curvedConnector3">
            <a:avLst>
              <a:gd name="adj1" fmla="val 238788"/>
            </a:avLst>
          </a:prstGeom>
          <a:ln>
            <a:solidFill>
              <a:schemeClr val="bg1">
                <a:lumMod val="6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95" name="Curved Connector 194"/>
          <p:cNvCxnSpPr>
            <a:stCxn id="160" idx="6"/>
          </p:cNvCxnSpPr>
          <p:nvPr/>
        </p:nvCxnSpPr>
        <p:spPr>
          <a:xfrm flipH="1">
            <a:off x="7347493" y="2620719"/>
            <a:ext cx="716212" cy="1166290"/>
          </a:xfrm>
          <a:prstGeom prst="curvedConnector4">
            <a:avLst>
              <a:gd name="adj1" fmla="val -37326"/>
              <a:gd name="adj2" fmla="val 93404"/>
            </a:avLst>
          </a:prstGeom>
          <a:ln>
            <a:solidFill>
              <a:schemeClr val="bg1">
                <a:lumMod val="6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9" name="Title 1"/>
          <p:cNvSpPr>
            <a:spLocks noGrp="1"/>
          </p:cNvSpPr>
          <p:nvPr>
            <p:ph type="title"/>
          </p:nvPr>
        </p:nvSpPr>
        <p:spPr>
          <a:xfrm>
            <a:off x="319042" y="172251"/>
            <a:ext cx="10022312" cy="973349"/>
          </a:xfrm>
        </p:spPr>
        <p:txBody>
          <a:bodyPr>
            <a:normAutofit/>
          </a:bodyPr>
          <a:lstStyle/>
          <a:p>
            <a:r>
              <a:rPr lang="en-AU" dirty="0" err="1" smtClean="0"/>
              <a:t>Kontaminasi</a:t>
            </a:r>
            <a:r>
              <a:rPr lang="en-AU" dirty="0" smtClean="0"/>
              <a:t> </a:t>
            </a:r>
            <a:r>
              <a:rPr lang="en-AU" dirty="0" err="1" smtClean="0"/>
              <a:t>masih</a:t>
            </a:r>
            <a:r>
              <a:rPr lang="en-AU" dirty="0" smtClean="0"/>
              <a:t> </a:t>
            </a:r>
            <a:r>
              <a:rPr lang="en-AU" dirty="0" err="1" smtClean="0"/>
              <a:t>dapat</a:t>
            </a:r>
            <a:r>
              <a:rPr lang="en-AU" dirty="0" smtClean="0"/>
              <a:t> </a:t>
            </a:r>
            <a:r>
              <a:rPr lang="en-AU" dirty="0" err="1" smtClean="0"/>
              <a:t>terjadi</a:t>
            </a:r>
            <a:r>
              <a:rPr lang="en-AU" dirty="0" smtClean="0"/>
              <a:t> </a:t>
            </a:r>
            <a:r>
              <a:rPr lang="en-AU" dirty="0" err="1" smtClean="0"/>
              <a:t>pasca</a:t>
            </a:r>
            <a:r>
              <a:rPr lang="en-AU" dirty="0" smtClean="0"/>
              <a:t> </a:t>
            </a:r>
            <a:r>
              <a:rPr lang="en-AU" dirty="0" err="1" smtClean="0"/>
              <a:t>konstruksi</a:t>
            </a:r>
            <a:r>
              <a:rPr lang="en-AU" dirty="0" smtClean="0"/>
              <a:t> </a:t>
            </a:r>
            <a:r>
              <a:rPr lang="en-AU" dirty="0" err="1" smtClean="0"/>
              <a:t>siste</a:t>
            </a:r>
            <a:r>
              <a:rPr lang="en-AU" dirty="0" err="1"/>
              <a:t>m</a:t>
            </a:r>
            <a:r>
              <a:rPr lang="en-AU" dirty="0" smtClean="0"/>
              <a:t>. </a:t>
            </a:r>
            <a:endParaRPr lang="en-AU" dirty="0"/>
          </a:p>
        </p:txBody>
      </p:sp>
      <p:cxnSp>
        <p:nvCxnSpPr>
          <p:cNvPr id="164" name="Curved Connector 163"/>
          <p:cNvCxnSpPr/>
          <p:nvPr/>
        </p:nvCxnSpPr>
        <p:spPr>
          <a:xfrm flipV="1">
            <a:off x="8696044" y="4288917"/>
            <a:ext cx="665157" cy="850795"/>
          </a:xfrm>
          <a:prstGeom prst="curvedConnector2">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7575529" y="6674946"/>
            <a:ext cx="3013910" cy="705489"/>
          </a:xfrm>
          <a:prstGeom prst="rect">
            <a:avLst/>
          </a:prstGeom>
          <a:noFill/>
        </p:spPr>
        <p:txBody>
          <a:bodyPr wrap="square" lIns="104306" tIns="52153" rIns="104306" bIns="52153" rtlCol="0">
            <a:spAutoFit/>
          </a:bodyPr>
          <a:lstStyle/>
          <a:p>
            <a:r>
              <a:rPr lang="en-AU" sz="1300" dirty="0">
                <a:solidFill>
                  <a:schemeClr val="bg1">
                    <a:lumMod val="65000"/>
                  </a:schemeClr>
                </a:solidFill>
              </a:rPr>
              <a:t>[</a:t>
            </a:r>
            <a:r>
              <a:rPr lang="en-AU" sz="1300" dirty="0" err="1">
                <a:solidFill>
                  <a:schemeClr val="bg1">
                    <a:lumMod val="65000"/>
                  </a:schemeClr>
                </a:solidFill>
              </a:rPr>
              <a:t>Dalam</a:t>
            </a:r>
            <a:r>
              <a:rPr lang="en-AU" sz="1300" dirty="0">
                <a:solidFill>
                  <a:schemeClr val="bg1">
                    <a:lumMod val="65000"/>
                  </a:schemeClr>
                </a:solidFill>
              </a:rPr>
              <a:t> diagram </a:t>
            </a:r>
            <a:r>
              <a:rPr lang="en-AU" sz="1300" dirty="0" err="1">
                <a:solidFill>
                  <a:schemeClr val="bg1">
                    <a:lumMod val="65000"/>
                  </a:schemeClr>
                </a:solidFill>
              </a:rPr>
              <a:t>sistem</a:t>
            </a:r>
            <a:r>
              <a:rPr lang="en-AU" sz="1300" dirty="0">
                <a:solidFill>
                  <a:schemeClr val="bg1">
                    <a:lumMod val="65000"/>
                  </a:schemeClr>
                </a:solidFill>
              </a:rPr>
              <a:t> </a:t>
            </a:r>
            <a:r>
              <a:rPr lang="en-AU" sz="1300" dirty="0" err="1">
                <a:solidFill>
                  <a:schemeClr val="bg1">
                    <a:lumMod val="65000"/>
                  </a:schemeClr>
                </a:solidFill>
              </a:rPr>
              <a:t>ini</a:t>
            </a:r>
            <a:r>
              <a:rPr lang="en-AU" sz="1300" dirty="0">
                <a:solidFill>
                  <a:schemeClr val="bg1">
                    <a:lumMod val="65000"/>
                  </a:schemeClr>
                </a:solidFill>
              </a:rPr>
              <a:t> </a:t>
            </a:r>
            <a:r>
              <a:rPr lang="en-AU" sz="1300" dirty="0" err="1">
                <a:solidFill>
                  <a:schemeClr val="bg1">
                    <a:lumMod val="65000"/>
                  </a:schemeClr>
                </a:solidFill>
              </a:rPr>
              <a:t>panah</a:t>
            </a:r>
            <a:r>
              <a:rPr lang="en-AU" sz="1300" dirty="0">
                <a:solidFill>
                  <a:schemeClr val="bg1">
                    <a:lumMod val="65000"/>
                  </a:schemeClr>
                </a:solidFill>
              </a:rPr>
              <a:t> </a:t>
            </a:r>
            <a:r>
              <a:rPr lang="en-AU" sz="1300" dirty="0" err="1">
                <a:solidFill>
                  <a:schemeClr val="bg1">
                    <a:lumMod val="65000"/>
                  </a:schemeClr>
                </a:solidFill>
              </a:rPr>
              <a:t>dibaca</a:t>
            </a:r>
            <a:r>
              <a:rPr lang="en-AU" sz="1300" dirty="0">
                <a:solidFill>
                  <a:schemeClr val="bg1">
                    <a:lumMod val="65000"/>
                  </a:schemeClr>
                </a:solidFill>
              </a:rPr>
              <a:t> </a:t>
            </a:r>
            <a:r>
              <a:rPr lang="en-AU" sz="1300" dirty="0" err="1">
                <a:solidFill>
                  <a:schemeClr val="bg1">
                    <a:lumMod val="65000"/>
                  </a:schemeClr>
                </a:solidFill>
              </a:rPr>
              <a:t>sebagai</a:t>
            </a:r>
            <a:r>
              <a:rPr lang="en-AU" sz="1300" dirty="0">
                <a:solidFill>
                  <a:schemeClr val="bg1">
                    <a:lumMod val="65000"/>
                  </a:schemeClr>
                </a:solidFill>
              </a:rPr>
              <a:t> “</a:t>
            </a:r>
            <a:r>
              <a:rPr lang="en-AU" sz="1300" dirty="0" err="1">
                <a:solidFill>
                  <a:schemeClr val="bg1">
                    <a:lumMod val="65000"/>
                  </a:schemeClr>
                </a:solidFill>
              </a:rPr>
              <a:t>penyebab</a:t>
            </a:r>
            <a:r>
              <a:rPr lang="en-AU" sz="1300" dirty="0">
                <a:solidFill>
                  <a:schemeClr val="bg1">
                    <a:lumMod val="65000"/>
                  </a:schemeClr>
                </a:solidFill>
              </a:rPr>
              <a:t>” </a:t>
            </a:r>
            <a:r>
              <a:rPr lang="en-AU" sz="1300" dirty="0" err="1">
                <a:solidFill>
                  <a:schemeClr val="bg1">
                    <a:lumMod val="65000"/>
                  </a:schemeClr>
                </a:solidFill>
              </a:rPr>
              <a:t>atau</a:t>
            </a:r>
            <a:r>
              <a:rPr lang="en-AU" sz="1300" dirty="0">
                <a:solidFill>
                  <a:schemeClr val="bg1">
                    <a:lumMod val="65000"/>
                  </a:schemeClr>
                </a:solidFill>
              </a:rPr>
              <a:t> “</a:t>
            </a:r>
            <a:r>
              <a:rPr lang="en-AU" sz="1300" dirty="0" err="1">
                <a:solidFill>
                  <a:schemeClr val="bg1">
                    <a:lumMod val="65000"/>
                  </a:schemeClr>
                </a:solidFill>
              </a:rPr>
              <a:t>berkontribusi</a:t>
            </a:r>
            <a:r>
              <a:rPr lang="en-AU" sz="1300" dirty="0">
                <a:solidFill>
                  <a:schemeClr val="bg1">
                    <a:lumMod val="65000"/>
                  </a:schemeClr>
                </a:solidFill>
              </a:rPr>
              <a:t> </a:t>
            </a:r>
            <a:r>
              <a:rPr lang="en-AU" sz="1300" dirty="0" err="1">
                <a:solidFill>
                  <a:schemeClr val="bg1">
                    <a:lumMod val="65000"/>
                  </a:schemeClr>
                </a:solidFill>
              </a:rPr>
              <a:t>terhadap</a:t>
            </a:r>
            <a:r>
              <a:rPr lang="en-AU" sz="1300" dirty="0">
                <a:solidFill>
                  <a:schemeClr val="bg1">
                    <a:lumMod val="65000"/>
                  </a:schemeClr>
                </a:solidFill>
              </a:rPr>
              <a:t>”]</a:t>
            </a:r>
          </a:p>
        </p:txBody>
      </p:sp>
      <p:cxnSp>
        <p:nvCxnSpPr>
          <p:cNvPr id="295" name="Curved Connector 294"/>
          <p:cNvCxnSpPr>
            <a:stCxn id="34" idx="0"/>
            <a:endCxn id="160" idx="0"/>
          </p:cNvCxnSpPr>
          <p:nvPr/>
        </p:nvCxnSpPr>
        <p:spPr>
          <a:xfrm rot="5400000" flipH="1" flipV="1">
            <a:off x="4513994" y="1567173"/>
            <a:ext cx="2053559" cy="2135782"/>
          </a:xfrm>
          <a:prstGeom prst="curvedConnector3">
            <a:avLst>
              <a:gd name="adj1" fmla="val 112273"/>
            </a:avLst>
          </a:prstGeom>
          <a:ln>
            <a:solidFill>
              <a:schemeClr val="bg1">
                <a:lumMod val="6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23" name="Rectangle 322"/>
          <p:cNvSpPr/>
          <p:nvPr/>
        </p:nvSpPr>
        <p:spPr>
          <a:xfrm>
            <a:off x="151603" y="4565956"/>
            <a:ext cx="7933592" cy="512274"/>
          </a:xfrm>
          <a:prstGeom prst="rect">
            <a:avLst/>
          </a:prstGeom>
          <a:solidFill>
            <a:schemeClr val="tx2">
              <a:lumMod val="40000"/>
              <a:lumOff val="60000"/>
              <a:alpha val="21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ctr"/>
            <a:endParaRPr lang="en-AU" b="1" dirty="0">
              <a:solidFill>
                <a:schemeClr val="accent2">
                  <a:lumMod val="75000"/>
                </a:schemeClr>
              </a:solidFill>
            </a:endParaRPr>
          </a:p>
        </p:txBody>
      </p:sp>
      <p:sp>
        <p:nvSpPr>
          <p:cNvPr id="50" name="Oval 49"/>
          <p:cNvSpPr/>
          <p:nvPr/>
        </p:nvSpPr>
        <p:spPr>
          <a:xfrm>
            <a:off x="5420962" y="4285235"/>
            <a:ext cx="3275084" cy="1927134"/>
          </a:xfrm>
          <a:prstGeom prst="ellipse">
            <a:avLst/>
          </a:prstGeom>
          <a:noFill/>
          <a:ln w="28575" cmpd="sng">
            <a:solidFill>
              <a:srgbClr val="E2856F"/>
            </a:solidFill>
          </a:ln>
          <a:effectLst/>
        </p:spPr>
        <p:style>
          <a:lnRef idx="1">
            <a:schemeClr val="accent3"/>
          </a:lnRef>
          <a:fillRef idx="2">
            <a:schemeClr val="accent3"/>
          </a:fillRef>
          <a:effectRef idx="1">
            <a:schemeClr val="accent3"/>
          </a:effectRef>
          <a:fontRef idx="minor">
            <a:schemeClr val="dk1"/>
          </a:fontRef>
        </p:style>
        <p:txBody>
          <a:bodyPr lIns="104306" tIns="52153" rIns="104306" bIns="0" rtlCol="0" anchor="b" anchorCtr="0"/>
          <a:lstStyle/>
          <a:p>
            <a:pPr algn="ctr"/>
            <a:r>
              <a:rPr lang="en-AU" sz="1800" dirty="0" err="1">
                <a:solidFill>
                  <a:schemeClr val="tx1">
                    <a:lumMod val="50000"/>
                    <a:lumOff val="50000"/>
                  </a:schemeClr>
                </a:solidFill>
              </a:rPr>
              <a:t>Limbah</a:t>
            </a:r>
            <a:r>
              <a:rPr lang="en-AU" sz="1800" dirty="0">
                <a:solidFill>
                  <a:schemeClr val="tx1">
                    <a:lumMod val="50000"/>
                    <a:lumOff val="50000"/>
                  </a:schemeClr>
                </a:solidFill>
              </a:rPr>
              <a:t> </a:t>
            </a:r>
            <a:r>
              <a:rPr lang="en-AU" sz="1800" dirty="0" err="1">
                <a:solidFill>
                  <a:schemeClr val="tx1">
                    <a:lumMod val="50000"/>
                    <a:lumOff val="50000"/>
                  </a:schemeClr>
                </a:solidFill>
              </a:rPr>
              <a:t>mungkin</a:t>
            </a:r>
            <a:r>
              <a:rPr lang="en-AU" sz="1800" dirty="0">
                <a:solidFill>
                  <a:schemeClr val="tx1">
                    <a:lumMod val="50000"/>
                    <a:lumOff val="50000"/>
                  </a:schemeClr>
                </a:solidFill>
              </a:rPr>
              <a:t> </a:t>
            </a:r>
            <a:r>
              <a:rPr lang="en-AU" sz="1800" dirty="0" err="1">
                <a:solidFill>
                  <a:schemeClr val="tx1">
                    <a:lumMod val="50000"/>
                    <a:lumOff val="50000"/>
                  </a:schemeClr>
                </a:solidFill>
              </a:rPr>
              <a:t>tidak</a:t>
            </a:r>
            <a:r>
              <a:rPr lang="en-AU" sz="1800" dirty="0">
                <a:solidFill>
                  <a:schemeClr val="tx1">
                    <a:lumMod val="50000"/>
                    <a:lumOff val="50000"/>
                  </a:schemeClr>
                </a:solidFill>
              </a:rPr>
              <a:t> </a:t>
            </a:r>
            <a:r>
              <a:rPr lang="en-AU" sz="1800" dirty="0" err="1">
                <a:solidFill>
                  <a:schemeClr val="tx1">
                    <a:lumMod val="50000"/>
                    <a:lumOff val="50000"/>
                  </a:schemeClr>
                </a:solidFill>
              </a:rPr>
              <a:t>memenuhi</a:t>
            </a:r>
            <a:r>
              <a:rPr lang="en-AU" sz="1800" dirty="0">
                <a:solidFill>
                  <a:schemeClr val="tx1">
                    <a:lumMod val="50000"/>
                    <a:lumOff val="50000"/>
                  </a:schemeClr>
                </a:solidFill>
              </a:rPr>
              <a:t> </a:t>
            </a:r>
            <a:r>
              <a:rPr lang="en-AU" sz="1800" dirty="0" err="1">
                <a:solidFill>
                  <a:schemeClr val="tx1">
                    <a:lumMod val="50000"/>
                    <a:lumOff val="50000"/>
                  </a:schemeClr>
                </a:solidFill>
              </a:rPr>
              <a:t>standar</a:t>
            </a:r>
            <a:r>
              <a:rPr lang="en-AU" sz="1800" dirty="0">
                <a:solidFill>
                  <a:schemeClr val="tx1">
                    <a:lumMod val="50000"/>
                    <a:lumOff val="50000"/>
                  </a:schemeClr>
                </a:solidFill>
              </a:rPr>
              <a:t> </a:t>
            </a:r>
            <a:r>
              <a:rPr lang="en-AU" sz="1800" dirty="0" err="1">
                <a:solidFill>
                  <a:schemeClr val="tx1">
                    <a:lumMod val="50000"/>
                    <a:lumOff val="50000"/>
                  </a:schemeClr>
                </a:solidFill>
              </a:rPr>
              <a:t>dan</a:t>
            </a:r>
            <a:r>
              <a:rPr lang="en-AU" sz="1800" dirty="0">
                <a:solidFill>
                  <a:schemeClr val="tx1">
                    <a:lumMod val="50000"/>
                    <a:lumOff val="50000"/>
                  </a:schemeClr>
                </a:solidFill>
              </a:rPr>
              <a:t> </a:t>
            </a:r>
            <a:r>
              <a:rPr lang="en-AU" sz="1800" dirty="0" err="1">
                <a:solidFill>
                  <a:schemeClr val="tx1">
                    <a:lumMod val="50000"/>
                    <a:lumOff val="50000"/>
                  </a:schemeClr>
                </a:solidFill>
              </a:rPr>
              <a:t>dilepas</a:t>
            </a:r>
            <a:r>
              <a:rPr lang="en-AU" sz="1800" dirty="0">
                <a:solidFill>
                  <a:schemeClr val="tx1">
                    <a:lumMod val="50000"/>
                    <a:lumOff val="50000"/>
                  </a:schemeClr>
                </a:solidFill>
              </a:rPr>
              <a:t> </a:t>
            </a:r>
            <a:r>
              <a:rPr lang="en-AU" sz="1800" dirty="0" err="1">
                <a:solidFill>
                  <a:schemeClr val="tx1">
                    <a:lumMod val="50000"/>
                    <a:lumOff val="50000"/>
                  </a:schemeClr>
                </a:solidFill>
              </a:rPr>
              <a:t>ke</a:t>
            </a:r>
            <a:r>
              <a:rPr lang="en-AU" sz="1800" dirty="0">
                <a:solidFill>
                  <a:schemeClr val="tx1">
                    <a:lumMod val="50000"/>
                    <a:lumOff val="50000"/>
                  </a:schemeClr>
                </a:solidFill>
              </a:rPr>
              <a:t> </a:t>
            </a:r>
            <a:r>
              <a:rPr lang="en-AU" sz="1800" dirty="0" err="1">
                <a:solidFill>
                  <a:schemeClr val="tx1">
                    <a:lumMod val="50000"/>
                    <a:lumOff val="50000"/>
                  </a:schemeClr>
                </a:solidFill>
              </a:rPr>
              <a:t>sumber</a:t>
            </a:r>
            <a:r>
              <a:rPr lang="en-AU" sz="1800" dirty="0">
                <a:solidFill>
                  <a:schemeClr val="tx1">
                    <a:lumMod val="50000"/>
                    <a:lumOff val="50000"/>
                  </a:schemeClr>
                </a:solidFill>
              </a:rPr>
              <a:t> air </a:t>
            </a:r>
            <a:r>
              <a:rPr lang="en-AU" sz="1800" dirty="0" err="1">
                <a:solidFill>
                  <a:schemeClr val="tx1">
                    <a:lumMod val="50000"/>
                    <a:lumOff val="50000"/>
                  </a:schemeClr>
                </a:solidFill>
              </a:rPr>
              <a:t>minum</a:t>
            </a:r>
            <a:endParaRPr lang="en-AU" sz="1800" dirty="0">
              <a:solidFill>
                <a:schemeClr val="tx1">
                  <a:lumMod val="50000"/>
                  <a:lumOff val="50000"/>
                </a:schemeClr>
              </a:solidFill>
            </a:endParaRPr>
          </a:p>
        </p:txBody>
      </p:sp>
      <p:sp>
        <p:nvSpPr>
          <p:cNvPr id="51" name="Oval 50"/>
          <p:cNvSpPr/>
          <p:nvPr/>
        </p:nvSpPr>
        <p:spPr>
          <a:xfrm>
            <a:off x="1338648" y="3509106"/>
            <a:ext cx="2491866" cy="2759272"/>
          </a:xfrm>
          <a:prstGeom prst="ellipse">
            <a:avLst/>
          </a:prstGeom>
          <a:noFill/>
          <a:ln w="28575" cmpd="sng">
            <a:solidFill>
              <a:srgbClr val="E2856F"/>
            </a:solidFill>
          </a:ln>
          <a:effectLst/>
        </p:spPr>
        <p:style>
          <a:lnRef idx="1">
            <a:schemeClr val="accent3"/>
          </a:lnRef>
          <a:fillRef idx="2">
            <a:schemeClr val="accent3"/>
          </a:fillRef>
          <a:effectRef idx="1">
            <a:schemeClr val="accent3"/>
          </a:effectRef>
          <a:fontRef idx="minor">
            <a:schemeClr val="dk1"/>
          </a:fontRef>
        </p:style>
        <p:txBody>
          <a:bodyPr lIns="104306" tIns="52153" rIns="104306" bIns="52153" rtlCol="0" anchor="b" anchorCtr="0"/>
          <a:lstStyle/>
          <a:p>
            <a:pPr algn="ctr"/>
            <a:r>
              <a:rPr lang="en-AU" sz="1800" i="1" dirty="0">
                <a:solidFill>
                  <a:schemeClr val="tx1">
                    <a:lumMod val="50000"/>
                    <a:lumOff val="50000"/>
                  </a:schemeClr>
                </a:solidFill>
              </a:rPr>
              <a:t>Septic tank </a:t>
            </a:r>
            <a:r>
              <a:rPr lang="en-AU" sz="1800" dirty="0">
                <a:solidFill>
                  <a:schemeClr val="tx1">
                    <a:lumMod val="50000"/>
                    <a:lumOff val="50000"/>
                  </a:schemeClr>
                </a:solidFill>
              </a:rPr>
              <a:t>lama </a:t>
            </a:r>
            <a:r>
              <a:rPr lang="en-AU" sz="1800" dirty="0" err="1">
                <a:solidFill>
                  <a:schemeClr val="tx1">
                    <a:lumMod val="50000"/>
                    <a:lumOff val="50000"/>
                  </a:schemeClr>
                </a:solidFill>
              </a:rPr>
              <a:t>mungkin</a:t>
            </a:r>
            <a:r>
              <a:rPr lang="en-AU" sz="1800" dirty="0">
                <a:solidFill>
                  <a:schemeClr val="tx1">
                    <a:lumMod val="50000"/>
                    <a:lumOff val="50000"/>
                  </a:schemeClr>
                </a:solidFill>
              </a:rPr>
              <a:t> </a:t>
            </a:r>
            <a:r>
              <a:rPr lang="en-AU" sz="1800" dirty="0" err="1">
                <a:solidFill>
                  <a:schemeClr val="tx1">
                    <a:lumMod val="50000"/>
                    <a:lumOff val="50000"/>
                  </a:schemeClr>
                </a:solidFill>
              </a:rPr>
              <a:t>tidak</a:t>
            </a:r>
            <a:r>
              <a:rPr lang="en-AU" sz="1800" dirty="0">
                <a:solidFill>
                  <a:schemeClr val="tx1">
                    <a:lumMod val="50000"/>
                    <a:lumOff val="50000"/>
                  </a:schemeClr>
                </a:solidFill>
              </a:rPr>
              <a:t> </a:t>
            </a:r>
            <a:r>
              <a:rPr lang="en-AU" sz="1800" dirty="0" err="1">
                <a:solidFill>
                  <a:schemeClr val="tx1">
                    <a:lumMod val="50000"/>
                    <a:lumOff val="50000"/>
                  </a:schemeClr>
                </a:solidFill>
              </a:rPr>
              <a:t>diputus</a:t>
            </a:r>
            <a:r>
              <a:rPr lang="en-AU" sz="1800" dirty="0">
                <a:solidFill>
                  <a:schemeClr val="tx1">
                    <a:lumMod val="50000"/>
                    <a:lumOff val="50000"/>
                  </a:schemeClr>
                </a:solidFill>
              </a:rPr>
              <a:t> </a:t>
            </a:r>
            <a:r>
              <a:rPr lang="en-AU" sz="1800" dirty="0" err="1">
                <a:solidFill>
                  <a:schemeClr val="tx1">
                    <a:lumMod val="50000"/>
                    <a:lumOff val="50000"/>
                  </a:schemeClr>
                </a:solidFill>
              </a:rPr>
              <a:t>dengan</a:t>
            </a:r>
            <a:r>
              <a:rPr lang="en-AU" sz="1800" dirty="0">
                <a:solidFill>
                  <a:schemeClr val="tx1">
                    <a:lumMod val="50000"/>
                    <a:lumOff val="50000"/>
                  </a:schemeClr>
                </a:solidFill>
              </a:rPr>
              <a:t> </a:t>
            </a:r>
            <a:r>
              <a:rPr lang="en-AU" sz="1800" dirty="0" err="1">
                <a:solidFill>
                  <a:schemeClr val="tx1">
                    <a:lumMod val="50000"/>
                    <a:lumOff val="50000"/>
                  </a:schemeClr>
                </a:solidFill>
              </a:rPr>
              <a:t>benar</a:t>
            </a:r>
            <a:r>
              <a:rPr lang="en-AU" sz="1800" dirty="0">
                <a:solidFill>
                  <a:schemeClr val="tx1">
                    <a:lumMod val="50000"/>
                    <a:lumOff val="50000"/>
                  </a:schemeClr>
                </a:solidFill>
              </a:rPr>
              <a:t> </a:t>
            </a:r>
            <a:r>
              <a:rPr lang="en-AU" sz="1800" dirty="0" err="1">
                <a:solidFill>
                  <a:schemeClr val="tx1">
                    <a:lumMod val="50000"/>
                    <a:lumOff val="50000"/>
                  </a:schemeClr>
                </a:solidFill>
              </a:rPr>
              <a:t>setelah</a:t>
            </a:r>
            <a:r>
              <a:rPr lang="en-AU" sz="1800" dirty="0">
                <a:solidFill>
                  <a:schemeClr val="tx1">
                    <a:lumMod val="50000"/>
                    <a:lumOff val="50000"/>
                  </a:schemeClr>
                </a:solidFill>
              </a:rPr>
              <a:t> </a:t>
            </a:r>
            <a:r>
              <a:rPr lang="en-AU" sz="1800" dirty="0" err="1">
                <a:solidFill>
                  <a:schemeClr val="tx1">
                    <a:lumMod val="50000"/>
                    <a:lumOff val="50000"/>
                  </a:schemeClr>
                </a:solidFill>
              </a:rPr>
              <a:t>tersambung</a:t>
            </a:r>
            <a:r>
              <a:rPr lang="en-AU" sz="1800" dirty="0">
                <a:solidFill>
                  <a:schemeClr val="tx1">
                    <a:lumMod val="50000"/>
                    <a:lumOff val="50000"/>
                  </a:schemeClr>
                </a:solidFill>
              </a:rPr>
              <a:t> </a:t>
            </a:r>
            <a:r>
              <a:rPr lang="en-AU" sz="1800" dirty="0" err="1">
                <a:solidFill>
                  <a:schemeClr val="tx1">
                    <a:lumMod val="50000"/>
                    <a:lumOff val="50000"/>
                  </a:schemeClr>
                </a:solidFill>
              </a:rPr>
              <a:t>ke</a:t>
            </a:r>
            <a:r>
              <a:rPr lang="en-AU" sz="1800" dirty="0">
                <a:solidFill>
                  <a:schemeClr val="tx1">
                    <a:lumMod val="50000"/>
                    <a:lumOff val="50000"/>
                  </a:schemeClr>
                </a:solidFill>
              </a:rPr>
              <a:t> IPAL</a:t>
            </a:r>
          </a:p>
        </p:txBody>
      </p:sp>
      <p:sp>
        <p:nvSpPr>
          <p:cNvPr id="52" name="Oval 51"/>
          <p:cNvSpPr/>
          <p:nvPr/>
        </p:nvSpPr>
        <p:spPr>
          <a:xfrm>
            <a:off x="8221812" y="2707742"/>
            <a:ext cx="2278781" cy="1581174"/>
          </a:xfrm>
          <a:prstGeom prst="ellipse">
            <a:avLst/>
          </a:prstGeom>
          <a:solidFill>
            <a:srgbClr val="E2856F">
              <a:alpha val="50000"/>
            </a:srgbClr>
          </a:solidFill>
          <a:ln w="57150" cmpd="sng"/>
        </p:spPr>
        <p:style>
          <a:lnRef idx="2">
            <a:schemeClr val="accent2"/>
          </a:lnRef>
          <a:fillRef idx="1">
            <a:schemeClr val="lt1"/>
          </a:fillRef>
          <a:effectRef idx="0">
            <a:schemeClr val="accent2"/>
          </a:effectRef>
          <a:fontRef idx="minor">
            <a:schemeClr val="dk1"/>
          </a:fontRef>
        </p:style>
        <p:txBody>
          <a:bodyPr lIns="41065" tIns="52153" rIns="41065" bIns="52153" rtlCol="0" anchor="ctr"/>
          <a:lstStyle/>
          <a:p>
            <a:pPr algn="ctr"/>
            <a:r>
              <a:rPr lang="en-AU" sz="1800" b="1" dirty="0" err="1">
                <a:solidFill>
                  <a:srgbClr val="7F7F7F"/>
                </a:solidFill>
              </a:rPr>
              <a:t>Pemisahan</a:t>
            </a:r>
            <a:r>
              <a:rPr lang="en-AU" sz="1800" b="1" dirty="0">
                <a:solidFill>
                  <a:srgbClr val="7F7F7F"/>
                </a:solidFill>
              </a:rPr>
              <a:t> </a:t>
            </a:r>
            <a:r>
              <a:rPr lang="en-AU" sz="1800" b="1" dirty="0" err="1">
                <a:solidFill>
                  <a:srgbClr val="7F7F7F"/>
                </a:solidFill>
              </a:rPr>
              <a:t>Kontaminasi</a:t>
            </a:r>
            <a:r>
              <a:rPr lang="en-AU" sz="1800" b="1" dirty="0">
                <a:solidFill>
                  <a:srgbClr val="7F7F7F"/>
                </a:solidFill>
              </a:rPr>
              <a:t>/ </a:t>
            </a:r>
            <a:r>
              <a:rPr lang="en-AU" sz="1800" b="1" dirty="0" err="1">
                <a:solidFill>
                  <a:srgbClr val="7F7F7F"/>
                </a:solidFill>
              </a:rPr>
              <a:t>Patogen</a:t>
            </a:r>
            <a:r>
              <a:rPr lang="en-AU" sz="1800" b="1" dirty="0">
                <a:solidFill>
                  <a:srgbClr val="7F7F7F"/>
                </a:solidFill>
              </a:rPr>
              <a:t> </a:t>
            </a:r>
            <a:r>
              <a:rPr lang="en-AU" sz="1800" b="1" dirty="0" err="1">
                <a:solidFill>
                  <a:srgbClr val="7F7F7F"/>
                </a:solidFill>
              </a:rPr>
              <a:t>terbatas</a:t>
            </a:r>
            <a:endParaRPr lang="en-AU" sz="1800" b="1" dirty="0">
              <a:solidFill>
                <a:srgbClr val="7F7F7F"/>
              </a:solidFill>
            </a:endParaRPr>
          </a:p>
        </p:txBody>
      </p:sp>
      <p:sp>
        <p:nvSpPr>
          <p:cNvPr id="54" name="Oval 53"/>
          <p:cNvSpPr/>
          <p:nvPr/>
        </p:nvSpPr>
        <p:spPr>
          <a:xfrm>
            <a:off x="2403968" y="2299063"/>
            <a:ext cx="2032271" cy="1156602"/>
          </a:xfrm>
          <a:prstGeom prst="ellipse">
            <a:avLst/>
          </a:prstGeom>
          <a:noFill/>
          <a:ln w="28575" cmpd="sng">
            <a:solidFill>
              <a:srgbClr val="E2856F"/>
            </a:solidFill>
          </a:ln>
          <a:effectLst/>
        </p:spPr>
        <p:style>
          <a:lnRef idx="1">
            <a:schemeClr val="accent3"/>
          </a:lnRef>
          <a:fillRef idx="2">
            <a:schemeClr val="accent3"/>
          </a:fillRef>
          <a:effectRef idx="1">
            <a:schemeClr val="accent3"/>
          </a:effectRef>
          <a:fontRef idx="minor">
            <a:schemeClr val="dk1"/>
          </a:fontRef>
        </p:style>
        <p:txBody>
          <a:bodyPr lIns="104306" tIns="52153" rIns="104306" bIns="52153" rtlCol="0" anchor="ctr"/>
          <a:lstStyle/>
          <a:p>
            <a:pPr algn="ctr"/>
            <a:r>
              <a:rPr lang="en-AU" sz="1800" dirty="0" err="1">
                <a:solidFill>
                  <a:schemeClr val="tx1">
                    <a:lumMod val="50000"/>
                    <a:lumOff val="50000"/>
                  </a:schemeClr>
                </a:solidFill>
              </a:rPr>
              <a:t>Konstruksi</a:t>
            </a:r>
            <a:r>
              <a:rPr lang="en-AU" sz="1800" dirty="0">
                <a:solidFill>
                  <a:schemeClr val="tx1">
                    <a:lumMod val="50000"/>
                    <a:lumOff val="50000"/>
                  </a:schemeClr>
                </a:solidFill>
              </a:rPr>
              <a:t> </a:t>
            </a:r>
            <a:r>
              <a:rPr lang="en-AU" sz="1800" dirty="0" err="1">
                <a:solidFill>
                  <a:schemeClr val="tx1">
                    <a:lumMod val="50000"/>
                    <a:lumOff val="50000"/>
                  </a:schemeClr>
                </a:solidFill>
              </a:rPr>
              <a:t>atau</a:t>
            </a:r>
            <a:r>
              <a:rPr lang="en-AU" sz="1800" dirty="0">
                <a:solidFill>
                  <a:schemeClr val="tx1">
                    <a:lumMod val="50000"/>
                    <a:lumOff val="50000"/>
                  </a:schemeClr>
                </a:solidFill>
              </a:rPr>
              <a:t> O+M yang </a:t>
            </a:r>
            <a:r>
              <a:rPr lang="en-AU" sz="1800" dirty="0" err="1">
                <a:solidFill>
                  <a:schemeClr val="tx1">
                    <a:lumMod val="50000"/>
                    <a:lumOff val="50000"/>
                  </a:schemeClr>
                </a:solidFill>
              </a:rPr>
              <a:t>buruk</a:t>
            </a:r>
            <a:endParaRPr lang="en-AU" sz="1800" dirty="0">
              <a:solidFill>
                <a:schemeClr val="tx1">
                  <a:lumMod val="50000"/>
                  <a:lumOff val="50000"/>
                </a:schemeClr>
              </a:solidFill>
            </a:endParaRPr>
          </a:p>
        </p:txBody>
      </p:sp>
      <p:cxnSp>
        <p:nvCxnSpPr>
          <p:cNvPr id="63" name="Curved Connector 62"/>
          <p:cNvCxnSpPr/>
          <p:nvPr/>
        </p:nvCxnSpPr>
        <p:spPr>
          <a:xfrm rot="16200000" flipH="1">
            <a:off x="5018542" y="-91084"/>
            <a:ext cx="129701" cy="8555618"/>
          </a:xfrm>
          <a:prstGeom prst="curvedConnector3">
            <a:avLst>
              <a:gd name="adj1" fmla="val 2399512"/>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3113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9113" y="1148192"/>
            <a:ext cx="10550901" cy="5386232"/>
          </a:xfrm>
          <a:prstGeom prst="roundRect">
            <a:avLst>
              <a:gd name="adj" fmla="val 10428"/>
            </a:avLst>
          </a:prstGeom>
          <a:solidFill>
            <a:schemeClr val="bg1">
              <a:lumMod val="95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r"/>
            <a:endParaRPr lang="en-AU" sz="2500" dirty="0">
              <a:solidFill>
                <a:schemeClr val="tx1">
                  <a:lumMod val="50000"/>
                  <a:lumOff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2743825807"/>
              </p:ext>
            </p:extLst>
          </p:nvPr>
        </p:nvGraphicFramePr>
        <p:xfrm>
          <a:off x="766511" y="1762204"/>
          <a:ext cx="9720599" cy="46977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3034" y="107873"/>
            <a:ext cx="10234075" cy="1028434"/>
          </a:xfrm>
        </p:spPr>
        <p:txBody>
          <a:bodyPr>
            <a:noAutofit/>
          </a:bodyPr>
          <a:lstStyle/>
          <a:p>
            <a:r>
              <a:rPr lang="en-AU" dirty="0" smtClean="0"/>
              <a:t>Data yang </a:t>
            </a:r>
            <a:r>
              <a:rPr lang="en-AU" dirty="0" err="1" smtClean="0"/>
              <a:t>tersedia</a:t>
            </a:r>
            <a:r>
              <a:rPr lang="en-AU" dirty="0" smtClean="0"/>
              <a:t> </a:t>
            </a:r>
            <a:r>
              <a:rPr lang="en-AU" dirty="0" err="1" smtClean="0"/>
              <a:t>menunjukkan</a:t>
            </a:r>
            <a:r>
              <a:rPr lang="en-AU" dirty="0" smtClean="0"/>
              <a:t> </a:t>
            </a:r>
            <a:r>
              <a:rPr lang="en-AU" dirty="0" err="1" smtClean="0"/>
              <a:t>bahwa</a:t>
            </a:r>
            <a:r>
              <a:rPr lang="en-AU" dirty="0" smtClean="0"/>
              <a:t> </a:t>
            </a:r>
            <a:r>
              <a:rPr lang="en-AU" dirty="0" err="1" smtClean="0"/>
              <a:t>kinerja</a:t>
            </a:r>
            <a:r>
              <a:rPr lang="en-AU" dirty="0" smtClean="0"/>
              <a:t> </a:t>
            </a:r>
            <a:r>
              <a:rPr lang="en-AU" dirty="0" err="1" smtClean="0"/>
              <a:t>teknis</a:t>
            </a:r>
            <a:r>
              <a:rPr lang="en-AU" dirty="0" smtClean="0"/>
              <a:t> </a:t>
            </a:r>
            <a:r>
              <a:rPr lang="en-AU" dirty="0" err="1" smtClean="0"/>
              <a:t>menurun</a:t>
            </a:r>
            <a:r>
              <a:rPr lang="en-AU" dirty="0" smtClean="0"/>
              <a:t> </a:t>
            </a:r>
            <a:r>
              <a:rPr lang="en-AU" dirty="0" err="1" smtClean="0">
                <a:solidFill>
                  <a:schemeClr val="tx1"/>
                </a:solidFill>
              </a:rPr>
              <a:t>dengan</a:t>
            </a:r>
            <a:r>
              <a:rPr lang="en-AU" dirty="0" smtClean="0">
                <a:solidFill>
                  <a:schemeClr val="tx1"/>
                </a:solidFill>
              </a:rPr>
              <a:t> </a:t>
            </a:r>
            <a:r>
              <a:rPr lang="en-AU" dirty="0" err="1" smtClean="0">
                <a:solidFill>
                  <a:schemeClr val="tx1"/>
                </a:solidFill>
              </a:rPr>
              <a:t>meningkatnya</a:t>
            </a:r>
            <a:r>
              <a:rPr lang="en-AU" dirty="0" smtClean="0">
                <a:solidFill>
                  <a:schemeClr val="tx1"/>
                </a:solidFill>
              </a:rPr>
              <a:t> </a:t>
            </a:r>
            <a:r>
              <a:rPr lang="en-AU" dirty="0" err="1" smtClean="0">
                <a:solidFill>
                  <a:schemeClr val="tx1"/>
                </a:solidFill>
              </a:rPr>
              <a:t>skala</a:t>
            </a:r>
            <a:r>
              <a:rPr lang="en-AU" dirty="0" smtClean="0">
                <a:solidFill>
                  <a:schemeClr val="tx1"/>
                </a:solidFill>
              </a:rPr>
              <a:t> </a:t>
            </a:r>
            <a:r>
              <a:rPr lang="en-AU" dirty="0" err="1" smtClean="0">
                <a:solidFill>
                  <a:schemeClr val="tx1"/>
                </a:solidFill>
              </a:rPr>
              <a:t>implementasi</a:t>
            </a:r>
            <a:r>
              <a:rPr lang="en-AU" dirty="0" smtClean="0"/>
              <a:t>. </a:t>
            </a:r>
            <a:endParaRPr lang="en-AU" dirty="0"/>
          </a:p>
        </p:txBody>
      </p:sp>
      <p:sp>
        <p:nvSpPr>
          <p:cNvPr id="4" name="TextBox 3"/>
          <p:cNvSpPr txBox="1"/>
          <p:nvPr/>
        </p:nvSpPr>
        <p:spPr>
          <a:xfrm rot="16200000">
            <a:off x="-2143070" y="3439916"/>
            <a:ext cx="5005170" cy="659322"/>
          </a:xfrm>
          <a:prstGeom prst="rect">
            <a:avLst/>
          </a:prstGeom>
          <a:noFill/>
        </p:spPr>
        <p:txBody>
          <a:bodyPr wrap="square" lIns="104306" tIns="52153" rIns="104306" bIns="52153" rtlCol="0">
            <a:spAutoFit/>
          </a:bodyPr>
          <a:lstStyle/>
          <a:p>
            <a:r>
              <a:rPr lang="en-AU" sz="1800" dirty="0" err="1"/>
              <a:t>Jumlah</a:t>
            </a:r>
            <a:r>
              <a:rPr lang="en-AU" sz="1800" dirty="0"/>
              <a:t> </a:t>
            </a:r>
            <a:r>
              <a:rPr lang="en-AU" sz="1800" dirty="0" err="1"/>
              <a:t>sistem</a:t>
            </a:r>
            <a:r>
              <a:rPr lang="en-AU" sz="1800" dirty="0"/>
              <a:t> yang </a:t>
            </a:r>
            <a:r>
              <a:rPr lang="en-AU" sz="1800" dirty="0" err="1"/>
              <a:t>didanai</a:t>
            </a:r>
            <a:r>
              <a:rPr lang="en-AU" sz="1800" dirty="0"/>
              <a:t> </a:t>
            </a:r>
            <a:r>
              <a:rPr lang="en-AU" sz="1800" dirty="0" err="1"/>
              <a:t>untuk</a:t>
            </a:r>
            <a:r>
              <a:rPr lang="en-AU" sz="1800" dirty="0"/>
              <a:t> </a:t>
            </a:r>
            <a:r>
              <a:rPr lang="en-AU" sz="1800" dirty="0" err="1"/>
              <a:t>instalasi</a:t>
            </a:r>
            <a:r>
              <a:rPr lang="en-AU" sz="1800" dirty="0"/>
              <a:t> per </a:t>
            </a:r>
            <a:r>
              <a:rPr lang="en-AU" sz="1800" dirty="0" err="1"/>
              <a:t>tahun</a:t>
            </a:r>
            <a:endParaRPr lang="en-AU" sz="1800" dirty="0"/>
          </a:p>
        </p:txBody>
      </p:sp>
      <p:sp>
        <p:nvSpPr>
          <p:cNvPr id="5" name="Right Brace 4"/>
          <p:cNvSpPr/>
          <p:nvPr/>
        </p:nvSpPr>
        <p:spPr>
          <a:xfrm rot="16200000">
            <a:off x="3645326" y="3273755"/>
            <a:ext cx="552702" cy="4768550"/>
          </a:xfrm>
          <a:prstGeom prst="rightBrace">
            <a:avLst>
              <a:gd name="adj1" fmla="val 7820"/>
              <a:gd name="adj2" fmla="val 50000"/>
            </a:avLst>
          </a:prstGeom>
          <a:ln>
            <a:solidFill>
              <a:srgbClr val="B1005D">
                <a:alpha val="90000"/>
              </a:srgbClr>
            </a:solidFill>
          </a:ln>
          <a:effectLst/>
        </p:spPr>
        <p:style>
          <a:lnRef idx="2">
            <a:schemeClr val="accent1"/>
          </a:lnRef>
          <a:fillRef idx="0">
            <a:schemeClr val="accent1"/>
          </a:fillRef>
          <a:effectRef idx="1">
            <a:schemeClr val="accent1"/>
          </a:effectRef>
          <a:fontRef idx="minor">
            <a:schemeClr val="tx1"/>
          </a:fontRef>
        </p:style>
        <p:txBody>
          <a:bodyPr lIns="104306" tIns="52153" rIns="104306" bIns="52153" rtlCol="0" anchor="ctr"/>
          <a:lstStyle/>
          <a:p>
            <a:pPr algn="ctr"/>
            <a:endParaRPr lang="en-AU"/>
          </a:p>
        </p:txBody>
      </p:sp>
      <p:cxnSp>
        <p:nvCxnSpPr>
          <p:cNvPr id="7" name="Curved Connector 6"/>
          <p:cNvCxnSpPr/>
          <p:nvPr/>
        </p:nvCxnSpPr>
        <p:spPr>
          <a:xfrm rot="10800000" flipV="1">
            <a:off x="8302715" y="3282764"/>
            <a:ext cx="1156211" cy="578759"/>
          </a:xfrm>
          <a:prstGeom prst="curvedConnector3">
            <a:avLst>
              <a:gd name="adj1" fmla="val 50000"/>
            </a:avLst>
          </a:prstGeom>
          <a:ln>
            <a:solidFill>
              <a:srgbClr val="C25F87">
                <a:alpha val="70000"/>
              </a:srgbClr>
            </a:solidFill>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a:off x="8012725" y="4076237"/>
            <a:ext cx="755667" cy="528977"/>
          </a:xfrm>
          <a:prstGeom prst="curvedConnector3">
            <a:avLst>
              <a:gd name="adj1" fmla="val 50000"/>
            </a:avLst>
          </a:prstGeom>
          <a:ln>
            <a:solidFill>
              <a:srgbClr val="C25F87">
                <a:alpha val="70000"/>
              </a:srgbClr>
            </a:solidFill>
          </a:ln>
          <a:effectLst/>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rot="10800000">
            <a:off x="8737577" y="3029604"/>
            <a:ext cx="833850" cy="1"/>
          </a:xfrm>
          <a:prstGeom prst="curvedConnector3">
            <a:avLst>
              <a:gd name="adj1" fmla="val 50000"/>
            </a:avLst>
          </a:prstGeom>
          <a:ln>
            <a:solidFill>
              <a:srgbClr val="9FCE65">
                <a:alpha val="70000"/>
              </a:srgbClr>
            </a:solidFill>
          </a:ln>
          <a:effectLst/>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16200000" flipH="1">
            <a:off x="7093419" y="4277118"/>
            <a:ext cx="971326" cy="867287"/>
          </a:xfrm>
          <a:prstGeom prst="curvedConnector3">
            <a:avLst>
              <a:gd name="adj1" fmla="val 50000"/>
            </a:avLst>
          </a:prstGeom>
          <a:ln>
            <a:solidFill>
              <a:srgbClr val="C25F87">
                <a:alpha val="70000"/>
              </a:srgbClr>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6975180" y="1165057"/>
            <a:ext cx="2830293" cy="1168831"/>
          </a:xfrm>
          <a:prstGeom prst="roundRect">
            <a:avLst/>
          </a:prstGeom>
          <a:ln cap="flat">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lIns="104306" tIns="52153" rIns="104306" bIns="52153"/>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err="1">
                <a:solidFill>
                  <a:schemeClr val="tx1">
                    <a:lumMod val="50000"/>
                    <a:lumOff val="50000"/>
                  </a:schemeClr>
                </a:solidFill>
              </a:rPr>
              <a:t>Pengujian</a:t>
            </a:r>
            <a:r>
              <a:rPr lang="en-US" dirty="0">
                <a:solidFill>
                  <a:schemeClr val="tx1">
                    <a:lumMod val="50000"/>
                    <a:lumOff val="50000"/>
                  </a:schemeClr>
                </a:solidFill>
              </a:rPr>
              <a:t> </a:t>
            </a:r>
            <a:r>
              <a:rPr lang="en-US" dirty="0" err="1">
                <a:solidFill>
                  <a:schemeClr val="tx1">
                    <a:lumMod val="50000"/>
                    <a:lumOff val="50000"/>
                  </a:schemeClr>
                </a:solidFill>
              </a:rPr>
              <a:t>independen</a:t>
            </a:r>
            <a:r>
              <a:rPr lang="en-US" dirty="0">
                <a:solidFill>
                  <a:schemeClr val="tx1">
                    <a:lumMod val="50000"/>
                    <a:lumOff val="50000"/>
                  </a:schemeClr>
                </a:solidFill>
              </a:rPr>
              <a:t> </a:t>
            </a:r>
            <a:r>
              <a:rPr lang="en-US" dirty="0" err="1">
                <a:solidFill>
                  <a:schemeClr val="tx1">
                    <a:lumMod val="50000"/>
                    <a:lumOff val="50000"/>
                  </a:schemeClr>
                </a:solidFill>
              </a:rPr>
              <a:t>oleh</a:t>
            </a:r>
            <a:r>
              <a:rPr lang="en-US" dirty="0">
                <a:solidFill>
                  <a:schemeClr val="tx1">
                    <a:lumMod val="50000"/>
                    <a:lumOff val="50000"/>
                  </a:schemeClr>
                </a:solidFill>
              </a:rPr>
              <a:t> AKSANSI </a:t>
            </a:r>
            <a:r>
              <a:rPr lang="en-US" dirty="0" err="1">
                <a:solidFill>
                  <a:schemeClr val="tx1">
                    <a:lumMod val="50000"/>
                    <a:lumOff val="50000"/>
                  </a:schemeClr>
                </a:solidFill>
              </a:rPr>
              <a:t>atas</a:t>
            </a:r>
            <a:r>
              <a:rPr lang="en-US" dirty="0">
                <a:solidFill>
                  <a:schemeClr val="tx1">
                    <a:lumMod val="50000"/>
                    <a:lumOff val="50000"/>
                  </a:schemeClr>
                </a:solidFill>
              </a:rPr>
              <a:t> </a:t>
            </a:r>
            <a:r>
              <a:rPr lang="en-US" dirty="0" err="1">
                <a:solidFill>
                  <a:schemeClr val="tx1">
                    <a:lumMod val="50000"/>
                    <a:lumOff val="50000"/>
                  </a:schemeClr>
                </a:solidFill>
              </a:rPr>
              <a:t>berbagai</a:t>
            </a:r>
            <a:r>
              <a:rPr lang="en-US" dirty="0">
                <a:solidFill>
                  <a:schemeClr val="tx1">
                    <a:lumMod val="50000"/>
                    <a:lumOff val="50000"/>
                  </a:schemeClr>
                </a:solidFill>
              </a:rPr>
              <a:t> </a:t>
            </a:r>
            <a:r>
              <a:rPr lang="en-US" dirty="0" err="1">
                <a:solidFill>
                  <a:schemeClr val="tx1">
                    <a:lumMod val="50000"/>
                    <a:lumOff val="50000"/>
                  </a:schemeClr>
                </a:solidFill>
              </a:rPr>
              <a:t>sistem</a:t>
            </a:r>
            <a:r>
              <a:rPr lang="en-US" dirty="0">
                <a:solidFill>
                  <a:schemeClr val="tx1">
                    <a:lumMod val="50000"/>
                    <a:lumOff val="50000"/>
                  </a:schemeClr>
                </a:solidFill>
              </a:rPr>
              <a:t> </a:t>
            </a:r>
            <a:r>
              <a:rPr lang="en-US" dirty="0" err="1">
                <a:solidFill>
                  <a:schemeClr val="tx1">
                    <a:lumMod val="50000"/>
                    <a:lumOff val="50000"/>
                  </a:schemeClr>
                </a:solidFill>
              </a:rPr>
              <a:t>dengan</a:t>
            </a:r>
            <a:r>
              <a:rPr lang="en-US" dirty="0">
                <a:solidFill>
                  <a:schemeClr val="tx1">
                    <a:lumMod val="50000"/>
                    <a:lumOff val="50000"/>
                  </a:schemeClr>
                </a:solidFill>
              </a:rPr>
              <a:t> </a:t>
            </a:r>
            <a:r>
              <a:rPr lang="en-US" dirty="0" err="1">
                <a:solidFill>
                  <a:schemeClr val="tx1">
                    <a:lumMod val="50000"/>
                    <a:lumOff val="50000"/>
                  </a:schemeClr>
                </a:solidFill>
              </a:rPr>
              <a:t>sumber</a:t>
            </a:r>
            <a:r>
              <a:rPr lang="en-US" dirty="0">
                <a:solidFill>
                  <a:schemeClr val="tx1">
                    <a:lumMod val="50000"/>
                    <a:lumOff val="50000"/>
                  </a:schemeClr>
                </a:solidFill>
              </a:rPr>
              <a:t> </a:t>
            </a:r>
            <a:r>
              <a:rPr lang="en-US" dirty="0" err="1">
                <a:solidFill>
                  <a:schemeClr val="tx1">
                    <a:lumMod val="50000"/>
                    <a:lumOff val="50000"/>
                  </a:schemeClr>
                </a:solidFill>
              </a:rPr>
              <a:t>pendanaan</a:t>
            </a:r>
            <a:r>
              <a:rPr lang="en-US" dirty="0">
                <a:solidFill>
                  <a:schemeClr val="tx1">
                    <a:lumMod val="50000"/>
                    <a:lumOff val="50000"/>
                  </a:schemeClr>
                </a:solidFill>
              </a:rPr>
              <a:t> yang </a:t>
            </a:r>
            <a:r>
              <a:rPr lang="en-US" dirty="0" err="1">
                <a:solidFill>
                  <a:schemeClr val="tx1">
                    <a:lumMod val="50000"/>
                    <a:lumOff val="50000"/>
                  </a:schemeClr>
                </a:solidFill>
              </a:rPr>
              <a:t>berbeda</a:t>
            </a:r>
            <a:r>
              <a:rPr lang="en-US" dirty="0">
                <a:solidFill>
                  <a:schemeClr val="tx1">
                    <a:lumMod val="50000"/>
                    <a:lumOff val="50000"/>
                  </a:schemeClr>
                </a:solidFill>
              </a:rPr>
              <a:t>, </a:t>
            </a:r>
            <a:r>
              <a:rPr lang="en-US" dirty="0" err="1">
                <a:solidFill>
                  <a:schemeClr val="tx1">
                    <a:lumMod val="50000"/>
                    <a:lumOff val="50000"/>
                  </a:schemeClr>
                </a:solidFill>
              </a:rPr>
              <a:t>dari</a:t>
            </a:r>
            <a:r>
              <a:rPr lang="en-US" dirty="0">
                <a:solidFill>
                  <a:schemeClr val="tx1">
                    <a:lumMod val="50000"/>
                    <a:lumOff val="50000"/>
                  </a:schemeClr>
                </a:solidFill>
              </a:rPr>
              <a:t> </a:t>
            </a:r>
            <a:r>
              <a:rPr lang="en-US" dirty="0" err="1">
                <a:solidFill>
                  <a:schemeClr val="tx1">
                    <a:lumMod val="50000"/>
                    <a:lumOff val="50000"/>
                  </a:schemeClr>
                </a:solidFill>
              </a:rPr>
              <a:t>tahun</a:t>
            </a:r>
            <a:r>
              <a:rPr lang="en-US" dirty="0">
                <a:solidFill>
                  <a:schemeClr val="tx1">
                    <a:lumMod val="50000"/>
                    <a:lumOff val="50000"/>
                  </a:schemeClr>
                </a:solidFill>
              </a:rPr>
              <a:t> 2011-2014 </a:t>
            </a:r>
            <a:r>
              <a:rPr lang="en-US" dirty="0" err="1">
                <a:solidFill>
                  <a:schemeClr val="tx1">
                    <a:lumMod val="50000"/>
                    <a:lumOff val="50000"/>
                  </a:schemeClr>
                </a:solidFill>
              </a:rPr>
              <a:t>menunjukkan</a:t>
            </a:r>
            <a:r>
              <a:rPr lang="en-US" dirty="0">
                <a:solidFill>
                  <a:schemeClr val="tx1">
                    <a:lumMod val="50000"/>
                    <a:lumOff val="50000"/>
                  </a:schemeClr>
                </a:solidFill>
              </a:rPr>
              <a:t> </a:t>
            </a:r>
            <a:r>
              <a:rPr lang="en-US" dirty="0" err="1">
                <a:solidFill>
                  <a:schemeClr val="tx1">
                    <a:lumMod val="50000"/>
                    <a:lumOff val="50000"/>
                  </a:schemeClr>
                </a:solidFill>
              </a:rPr>
              <a:t>kurang</a:t>
            </a:r>
            <a:r>
              <a:rPr lang="en-US" dirty="0">
                <a:solidFill>
                  <a:schemeClr val="tx1">
                    <a:lumMod val="50000"/>
                    <a:lumOff val="50000"/>
                  </a:schemeClr>
                </a:solidFill>
              </a:rPr>
              <a:t> </a:t>
            </a:r>
            <a:r>
              <a:rPr lang="en-US" dirty="0" err="1">
                <a:solidFill>
                  <a:schemeClr val="tx1">
                    <a:lumMod val="50000"/>
                    <a:lumOff val="50000"/>
                  </a:schemeClr>
                </a:solidFill>
              </a:rPr>
              <a:t>dari</a:t>
            </a:r>
            <a:r>
              <a:rPr lang="en-US" dirty="0">
                <a:solidFill>
                  <a:schemeClr val="tx1">
                    <a:lumMod val="50000"/>
                    <a:lumOff val="50000"/>
                  </a:schemeClr>
                </a:solidFill>
              </a:rPr>
              <a:t> </a:t>
            </a:r>
            <a:r>
              <a:rPr lang="en-US" b="1" dirty="0">
                <a:solidFill>
                  <a:schemeClr val="tx1">
                    <a:lumMod val="50000"/>
                    <a:lumOff val="50000"/>
                  </a:schemeClr>
                </a:solidFill>
              </a:rPr>
              <a:t>60%</a:t>
            </a:r>
            <a:r>
              <a:rPr lang="en-US" dirty="0">
                <a:solidFill>
                  <a:schemeClr val="tx1">
                    <a:lumMod val="50000"/>
                    <a:lumOff val="50000"/>
                  </a:schemeClr>
                </a:solidFill>
              </a:rPr>
              <a:t> </a:t>
            </a:r>
            <a:r>
              <a:rPr lang="en-US" dirty="0" err="1">
                <a:solidFill>
                  <a:schemeClr val="tx1">
                    <a:lumMod val="50000"/>
                    <a:lumOff val="50000"/>
                  </a:schemeClr>
                </a:solidFill>
              </a:rPr>
              <a:t>kesesuaian</a:t>
            </a:r>
            <a:r>
              <a:rPr lang="en-US" dirty="0">
                <a:solidFill>
                  <a:schemeClr val="tx1">
                    <a:lumMod val="50000"/>
                    <a:lumOff val="50000"/>
                  </a:schemeClr>
                </a:solidFill>
              </a:rPr>
              <a:t> (n=~ 300).</a:t>
            </a:r>
          </a:p>
        </p:txBody>
      </p:sp>
      <p:sp>
        <p:nvSpPr>
          <p:cNvPr id="14" name="Title 1"/>
          <p:cNvSpPr txBox="1">
            <a:spLocks/>
          </p:cNvSpPr>
          <p:nvPr/>
        </p:nvSpPr>
        <p:spPr>
          <a:xfrm>
            <a:off x="161554" y="6459990"/>
            <a:ext cx="10234075" cy="1028434"/>
          </a:xfrm>
          <a:prstGeom prst="rect">
            <a:avLst/>
          </a:prstGeom>
        </p:spPr>
        <p:txBody>
          <a:bodyPr vert="horz" lIns="104306" tIns="52153" rIns="104306" bIns="52153" rtlCol="0" anchor="ctr">
            <a:noAutofit/>
          </a:bodyPr>
          <a:lstStyle>
            <a:lvl1pPr algn="l" defTabSz="457200" rtl="0" eaLnBrk="1" latinLnBrk="0" hangingPunct="1">
              <a:spcBef>
                <a:spcPct val="0"/>
              </a:spcBef>
              <a:buNone/>
              <a:defRPr sz="2800" kern="1200">
                <a:solidFill>
                  <a:schemeClr val="tx1">
                    <a:lumMod val="75000"/>
                    <a:lumOff val="25000"/>
                  </a:schemeClr>
                </a:solidFill>
                <a:latin typeface="+mj-lt"/>
                <a:ea typeface="+mj-ea"/>
                <a:cs typeface="Helvetica"/>
              </a:defRPr>
            </a:lvl1pPr>
          </a:lstStyle>
          <a:p>
            <a:r>
              <a:rPr lang="en-AU" sz="2300" dirty="0"/>
              <a:t>Para </a:t>
            </a:r>
            <a:r>
              <a:rPr lang="en-AU" sz="2300" dirty="0" err="1"/>
              <a:t>pemangku</a:t>
            </a:r>
            <a:r>
              <a:rPr lang="en-AU" sz="2300" dirty="0"/>
              <a:t> </a:t>
            </a:r>
            <a:r>
              <a:rPr lang="en-AU" sz="2300" dirty="0" err="1"/>
              <a:t>kepentingan</a:t>
            </a:r>
            <a:r>
              <a:rPr lang="en-AU" sz="2300" dirty="0"/>
              <a:t> </a:t>
            </a:r>
            <a:r>
              <a:rPr lang="en-AU" sz="2300" dirty="0" err="1"/>
              <a:t>memperkirakan</a:t>
            </a:r>
            <a:r>
              <a:rPr lang="en-AU" sz="2300" dirty="0"/>
              <a:t> </a:t>
            </a:r>
            <a:r>
              <a:rPr lang="en-AU" sz="2300" dirty="0" err="1"/>
              <a:t>penurunan</a:t>
            </a:r>
            <a:r>
              <a:rPr lang="en-AU" sz="2300" dirty="0"/>
              <a:t> </a:t>
            </a:r>
            <a:r>
              <a:rPr lang="en-AU" sz="2300" dirty="0" err="1"/>
              <a:t>kinerja</a:t>
            </a:r>
            <a:r>
              <a:rPr lang="en-AU" sz="2300" dirty="0"/>
              <a:t> </a:t>
            </a:r>
            <a:r>
              <a:rPr lang="en-AU" sz="2300" dirty="0" err="1"/>
              <a:t>ini</a:t>
            </a:r>
            <a:r>
              <a:rPr lang="en-AU" sz="2300" dirty="0"/>
              <a:t> </a:t>
            </a:r>
            <a:r>
              <a:rPr lang="en-AU" sz="2300" dirty="0" err="1"/>
              <a:t>adalah</a:t>
            </a:r>
            <a:r>
              <a:rPr lang="en-AU" sz="2300" dirty="0"/>
              <a:t> </a:t>
            </a:r>
            <a:r>
              <a:rPr lang="en-AU" sz="2300" dirty="0" err="1"/>
              <a:t>karena</a:t>
            </a:r>
            <a:r>
              <a:rPr lang="en-AU" sz="2300" dirty="0"/>
              <a:t> </a:t>
            </a:r>
            <a:r>
              <a:rPr lang="en-AU" sz="2300" dirty="0" err="1"/>
              <a:t>berkurangnya</a:t>
            </a:r>
            <a:r>
              <a:rPr lang="en-AU" sz="2300" dirty="0"/>
              <a:t> </a:t>
            </a:r>
            <a:r>
              <a:rPr lang="en-AU" sz="2300" dirty="0" err="1"/>
              <a:t>waktu</a:t>
            </a:r>
            <a:r>
              <a:rPr lang="en-AU" sz="2300" dirty="0"/>
              <a:t> </a:t>
            </a:r>
            <a:r>
              <a:rPr lang="en-AU" sz="2300" dirty="0" err="1"/>
              <a:t>masyarakat</a:t>
            </a:r>
            <a:r>
              <a:rPr lang="en-AU" sz="2300" dirty="0"/>
              <a:t> </a:t>
            </a:r>
            <a:r>
              <a:rPr lang="en-AU" sz="2300" dirty="0" err="1"/>
              <a:t>bersama</a:t>
            </a:r>
            <a:r>
              <a:rPr lang="en-AU" sz="2300" dirty="0"/>
              <a:t> </a:t>
            </a:r>
            <a:r>
              <a:rPr lang="en-AU" sz="2300" dirty="0" err="1"/>
              <a:t>fasilitator</a:t>
            </a:r>
            <a:r>
              <a:rPr lang="en-AU" sz="2300" dirty="0"/>
              <a:t> </a:t>
            </a:r>
            <a:r>
              <a:rPr lang="en-AU" sz="2300" dirty="0" err="1"/>
              <a:t>dan</a:t>
            </a:r>
            <a:r>
              <a:rPr lang="en-AU" sz="2300" dirty="0"/>
              <a:t> </a:t>
            </a:r>
            <a:r>
              <a:rPr lang="en-AU" sz="2300" dirty="0" err="1"/>
              <a:t>untuk</a:t>
            </a:r>
            <a:r>
              <a:rPr lang="en-AU" sz="2300" dirty="0"/>
              <a:t> </a:t>
            </a:r>
            <a:r>
              <a:rPr lang="en-AU" sz="2300" dirty="0" err="1"/>
              <a:t>pengembangan</a:t>
            </a:r>
            <a:r>
              <a:rPr lang="en-AU" sz="2300" dirty="0"/>
              <a:t> </a:t>
            </a:r>
            <a:r>
              <a:rPr lang="en-AU" sz="2300" dirty="0" err="1"/>
              <a:t>kapasitas</a:t>
            </a:r>
            <a:r>
              <a:rPr lang="en-AU" sz="2300" dirty="0"/>
              <a:t> </a:t>
            </a:r>
            <a:r>
              <a:rPr lang="en-AU" sz="2300" dirty="0" err="1"/>
              <a:t>mereka</a:t>
            </a:r>
            <a:r>
              <a:rPr lang="en-AU" sz="2300" dirty="0"/>
              <a:t>. </a:t>
            </a:r>
          </a:p>
        </p:txBody>
      </p:sp>
    </p:spTree>
    <p:extLst>
      <p:ext uri="{BB962C8B-B14F-4D97-AF65-F5344CB8AC3E}">
        <p14:creationId xmlns:p14="http://schemas.microsoft.com/office/powerpoint/2010/main" val="2273959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800" dirty="0" err="1"/>
              <a:t>Alasan</a:t>
            </a:r>
            <a:r>
              <a:rPr lang="en-AU" sz="6800" dirty="0"/>
              <a:t> </a:t>
            </a:r>
            <a:r>
              <a:rPr lang="en-AU" sz="6800" dirty="0" err="1"/>
              <a:t>kemampuan</a:t>
            </a:r>
            <a:r>
              <a:rPr lang="en-AU" sz="6800" dirty="0"/>
              <a:t> KSM </a:t>
            </a:r>
            <a:r>
              <a:rPr lang="en-AU" sz="6800" dirty="0" err="1"/>
              <a:t>untuk</a:t>
            </a:r>
            <a:r>
              <a:rPr lang="en-AU" sz="6800" dirty="0"/>
              <a:t> </a:t>
            </a:r>
            <a:r>
              <a:rPr lang="en-AU" sz="6800" dirty="0" err="1"/>
              <a:t>meningkatkan</a:t>
            </a:r>
            <a:r>
              <a:rPr lang="en-AU" sz="6800" dirty="0"/>
              <a:t> </a:t>
            </a:r>
            <a:r>
              <a:rPr lang="en-AU" sz="6800" dirty="0" err="1"/>
              <a:t>peran</a:t>
            </a:r>
            <a:r>
              <a:rPr lang="en-AU" sz="6800" dirty="0"/>
              <a:t> </a:t>
            </a:r>
            <a:r>
              <a:rPr lang="en-AU" sz="6800" dirty="0" err="1"/>
              <a:t>Pemda</a:t>
            </a:r>
            <a:endParaRPr lang="en-AU" sz="6800" dirty="0"/>
          </a:p>
        </p:txBody>
      </p:sp>
    </p:spTree>
    <p:extLst>
      <p:ext uri="{BB962C8B-B14F-4D97-AF65-F5344CB8AC3E}">
        <p14:creationId xmlns:p14="http://schemas.microsoft.com/office/powerpoint/2010/main" val="182828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4227"/>
            <a:ext cx="10022312" cy="973349"/>
          </a:xfrm>
        </p:spPr>
        <p:txBody>
          <a:bodyPr>
            <a:normAutofit/>
          </a:bodyPr>
          <a:lstStyle/>
          <a:p>
            <a:r>
              <a:rPr lang="en-AU" sz="2100" dirty="0"/>
              <a:t>KSM </a:t>
            </a:r>
            <a:r>
              <a:rPr lang="en-AU" sz="2100" dirty="0" err="1"/>
              <a:t>mengalami</a:t>
            </a:r>
            <a:r>
              <a:rPr lang="en-AU" sz="2100" dirty="0"/>
              <a:t> </a:t>
            </a:r>
            <a:r>
              <a:rPr lang="en-AU" sz="2100" dirty="0" err="1"/>
              <a:t>kesulitan</a:t>
            </a:r>
            <a:r>
              <a:rPr lang="en-AU" sz="2100" dirty="0"/>
              <a:t> </a:t>
            </a:r>
            <a:r>
              <a:rPr lang="en-AU" sz="2100" dirty="0" err="1"/>
              <a:t>mengelola</a:t>
            </a:r>
            <a:r>
              <a:rPr lang="en-AU" sz="2100" dirty="0"/>
              <a:t> </a:t>
            </a:r>
            <a:r>
              <a:rPr lang="en-AU" sz="2100" dirty="0" err="1"/>
              <a:t>banyak</a:t>
            </a:r>
            <a:r>
              <a:rPr lang="en-AU" sz="2100" dirty="0"/>
              <a:t> </a:t>
            </a:r>
            <a:r>
              <a:rPr lang="en-AU" sz="2100" dirty="0" err="1"/>
              <a:t>tugas</a:t>
            </a:r>
            <a:r>
              <a:rPr lang="en-AU" sz="2100" dirty="0"/>
              <a:t> </a:t>
            </a:r>
            <a:r>
              <a:rPr lang="en-AU" sz="2100" dirty="0" err="1"/>
              <a:t>penting</a:t>
            </a:r>
            <a:r>
              <a:rPr lang="en-AU" sz="2100" dirty="0"/>
              <a:t>, yang </a:t>
            </a:r>
            <a:r>
              <a:rPr lang="en-AU" sz="2100" dirty="0" err="1"/>
              <a:t>dapat</a:t>
            </a:r>
            <a:r>
              <a:rPr lang="en-AU" sz="2100" dirty="0"/>
              <a:t> </a:t>
            </a:r>
            <a:r>
              <a:rPr lang="en-AU" sz="2100" dirty="0" err="1"/>
              <a:t>berakibat</a:t>
            </a:r>
            <a:r>
              <a:rPr lang="en-AU" sz="2100" dirty="0"/>
              <a:t> </a:t>
            </a:r>
            <a:r>
              <a:rPr lang="en-AU" sz="2100" dirty="0" err="1"/>
              <a:t>pada</a:t>
            </a:r>
            <a:r>
              <a:rPr lang="en-AU" sz="2100" dirty="0"/>
              <a:t> </a:t>
            </a:r>
            <a:r>
              <a:rPr lang="en-AU" sz="2100" dirty="0" err="1"/>
              <a:t>kinerja</a:t>
            </a:r>
            <a:r>
              <a:rPr lang="en-AU" sz="2100" dirty="0"/>
              <a:t> </a:t>
            </a:r>
            <a:r>
              <a:rPr lang="en-AU" sz="2100" dirty="0" err="1"/>
              <a:t>sistem</a:t>
            </a:r>
            <a:r>
              <a:rPr lang="en-AU" sz="2100" dirty="0"/>
              <a:t> yang </a:t>
            </a:r>
            <a:r>
              <a:rPr lang="en-AU" sz="2100" dirty="0" err="1"/>
              <a:t>lestari</a:t>
            </a:r>
            <a:r>
              <a:rPr lang="en-AU" sz="2100" dirty="0"/>
              <a:t>.</a:t>
            </a:r>
          </a:p>
        </p:txBody>
      </p:sp>
      <p:sp>
        <p:nvSpPr>
          <p:cNvPr id="5" name="Rounded Rectangle 4"/>
          <p:cNvSpPr/>
          <p:nvPr/>
        </p:nvSpPr>
        <p:spPr>
          <a:xfrm>
            <a:off x="-25803" y="924154"/>
            <a:ext cx="10719203" cy="6601212"/>
          </a:xfrm>
          <a:prstGeom prst="roundRect">
            <a:avLst>
              <a:gd name="adj" fmla="val 7782"/>
            </a:avLst>
          </a:prstGeom>
          <a:solidFill>
            <a:schemeClr val="bg1">
              <a:lumMod val="95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r"/>
            <a:endParaRPr lang="en-AU" sz="2500" dirty="0">
              <a:solidFill>
                <a:schemeClr val="tx1">
                  <a:lumMod val="50000"/>
                  <a:lumOff val="50000"/>
                </a:schemeClr>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4090305993"/>
              </p:ext>
            </p:extLst>
          </p:nvPr>
        </p:nvGraphicFramePr>
        <p:xfrm>
          <a:off x="506586" y="843724"/>
          <a:ext cx="9980523" cy="6386151"/>
        </p:xfrm>
        <a:graphic>
          <a:graphicData uri="http://schemas.openxmlformats.org/drawingml/2006/table">
            <a:tbl>
              <a:tblPr firstRow="1" bandRow="1">
                <a:tableStyleId>{2D5ABB26-0587-4C30-8999-92F81FD0307C}</a:tableStyleId>
              </a:tblPr>
              <a:tblGrid>
                <a:gridCol w="1294566"/>
                <a:gridCol w="3842587"/>
                <a:gridCol w="4843370"/>
              </a:tblGrid>
              <a:tr h="428472">
                <a:tc rowSpan="5">
                  <a:txBody>
                    <a:bodyPr/>
                    <a:lstStyle/>
                    <a:p>
                      <a:pPr>
                        <a:spcAft>
                          <a:spcPts val="200"/>
                        </a:spcAft>
                      </a:pPr>
                      <a:endParaRPr lang="en-AU" sz="1300" b="1" dirty="0">
                        <a:effectLst/>
                        <a:latin typeface="Helvetica"/>
                        <a:ea typeface="ＭＳ 明朝"/>
                        <a:cs typeface="Helvetica"/>
                      </a:endParaRPr>
                    </a:p>
                  </a:txBody>
                  <a:tcPr marL="80201" marR="80201" marT="0" marB="0" anchor="ctr">
                    <a:lnR w="12700" cap="flat" cmpd="sng" algn="ctr">
                      <a:solidFill>
                        <a:prstClr val="white">
                          <a:lumMod val="50000"/>
                        </a:prstClr>
                      </a:solidFill>
                      <a:prstDash val="solid"/>
                      <a:round/>
                      <a:headEnd type="none" w="med" len="med"/>
                      <a:tailEnd type="none" w="med" len="med"/>
                    </a:lnR>
                  </a:tcPr>
                </a:tc>
                <a:tc>
                  <a:txBody>
                    <a:bodyPr/>
                    <a:lstStyle/>
                    <a:p>
                      <a:pPr>
                        <a:spcAft>
                          <a:spcPts val="200"/>
                        </a:spcAft>
                      </a:pPr>
                      <a:r>
                        <a:rPr lang="en-US" sz="1300" b="1" baseline="0" dirty="0" err="1" smtClean="0">
                          <a:solidFill>
                            <a:schemeClr val="tx1">
                              <a:lumMod val="75000"/>
                              <a:lumOff val="25000"/>
                            </a:schemeClr>
                          </a:solidFill>
                          <a:effectLst/>
                          <a:latin typeface="Helvetica"/>
                          <a:cs typeface="Helvetica"/>
                        </a:rPr>
                        <a:t>Tugas</a:t>
                      </a:r>
                      <a:r>
                        <a:rPr lang="en-US" sz="1300" b="1" baseline="0" dirty="0" smtClean="0">
                          <a:solidFill>
                            <a:schemeClr val="tx1">
                              <a:lumMod val="75000"/>
                              <a:lumOff val="25000"/>
                            </a:schemeClr>
                          </a:solidFill>
                          <a:effectLst/>
                          <a:latin typeface="Helvetica"/>
                          <a:cs typeface="Helvetica"/>
                        </a:rPr>
                        <a:t> yang </a:t>
                      </a:r>
                      <a:r>
                        <a:rPr lang="en-US" sz="1300" b="1" baseline="0" dirty="0" err="1" smtClean="0">
                          <a:solidFill>
                            <a:schemeClr val="tx1">
                              <a:lumMod val="75000"/>
                              <a:lumOff val="25000"/>
                            </a:schemeClr>
                          </a:solidFill>
                          <a:effectLst/>
                          <a:latin typeface="Helvetica"/>
                          <a:cs typeface="Helvetica"/>
                        </a:rPr>
                        <a:t>dapat</a:t>
                      </a:r>
                      <a:r>
                        <a:rPr lang="en-US" sz="1300" b="1" baseline="0" dirty="0" smtClean="0">
                          <a:solidFill>
                            <a:schemeClr val="tx1">
                              <a:lumMod val="75000"/>
                              <a:lumOff val="25000"/>
                            </a:schemeClr>
                          </a:solidFill>
                          <a:effectLst/>
                          <a:latin typeface="Helvetica"/>
                          <a:cs typeface="Helvetica"/>
                        </a:rPr>
                        <a:t> </a:t>
                      </a:r>
                      <a:r>
                        <a:rPr lang="en-US" sz="1300" b="1" baseline="0" dirty="0" err="1" smtClean="0">
                          <a:solidFill>
                            <a:schemeClr val="tx1">
                              <a:lumMod val="75000"/>
                              <a:lumOff val="25000"/>
                            </a:schemeClr>
                          </a:solidFill>
                          <a:effectLst/>
                          <a:latin typeface="Helvetica"/>
                          <a:cs typeface="Helvetica"/>
                        </a:rPr>
                        <a:t>dikelola</a:t>
                      </a:r>
                      <a:endParaRPr lang="en-AU" sz="1300" b="1" dirty="0">
                        <a:solidFill>
                          <a:schemeClr val="tx1">
                            <a:lumMod val="75000"/>
                            <a:lumOff val="25000"/>
                          </a:schemeClr>
                        </a:solidFill>
                        <a:effectLst/>
                        <a:latin typeface="Helvetica"/>
                        <a:ea typeface="ＭＳ 明朝"/>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spcAft>
                          <a:spcPts val="200"/>
                        </a:spcAft>
                      </a:pPr>
                      <a:r>
                        <a:rPr lang="en-AU" sz="1300" b="1" dirty="0" err="1" smtClean="0">
                          <a:solidFill>
                            <a:schemeClr val="tx1">
                              <a:lumMod val="75000"/>
                              <a:lumOff val="25000"/>
                            </a:schemeClr>
                          </a:solidFill>
                          <a:effectLst/>
                          <a:latin typeface="Helvetica"/>
                          <a:ea typeface="ＭＳ 明朝"/>
                          <a:cs typeface="Helvetica"/>
                        </a:rPr>
                        <a:t>Tugas</a:t>
                      </a:r>
                      <a:r>
                        <a:rPr lang="en-AU" sz="1300" b="1" dirty="0" smtClean="0">
                          <a:solidFill>
                            <a:schemeClr val="tx1">
                              <a:lumMod val="75000"/>
                              <a:lumOff val="25000"/>
                            </a:schemeClr>
                          </a:solidFill>
                          <a:effectLst/>
                          <a:latin typeface="Helvetica"/>
                          <a:ea typeface="ＭＳ 明朝"/>
                          <a:cs typeface="Helvetica"/>
                        </a:rPr>
                        <a:t> yang </a:t>
                      </a:r>
                      <a:r>
                        <a:rPr lang="en-AU" sz="1300" b="1" dirty="0" err="1" smtClean="0">
                          <a:solidFill>
                            <a:schemeClr val="tx1">
                              <a:lumMod val="75000"/>
                              <a:lumOff val="25000"/>
                            </a:schemeClr>
                          </a:solidFill>
                          <a:effectLst/>
                          <a:latin typeface="Helvetica"/>
                          <a:ea typeface="ＭＳ 明朝"/>
                          <a:cs typeface="Helvetica"/>
                        </a:rPr>
                        <a:t>sulit</a:t>
                      </a:r>
                      <a:r>
                        <a:rPr lang="en-AU" sz="1300" b="1" dirty="0" smtClean="0">
                          <a:solidFill>
                            <a:schemeClr val="tx1">
                              <a:lumMod val="75000"/>
                              <a:lumOff val="25000"/>
                            </a:schemeClr>
                          </a:solidFill>
                          <a:effectLst/>
                          <a:latin typeface="Helvetica"/>
                          <a:ea typeface="ＭＳ 明朝"/>
                          <a:cs typeface="Helvetica"/>
                        </a:rPr>
                        <a:t> </a:t>
                      </a:r>
                      <a:r>
                        <a:rPr lang="en-AU" sz="1300" b="1" baseline="0" dirty="0" err="1" smtClean="0">
                          <a:solidFill>
                            <a:schemeClr val="tx1">
                              <a:lumMod val="75000"/>
                              <a:lumOff val="25000"/>
                            </a:schemeClr>
                          </a:solidFill>
                          <a:effectLst/>
                          <a:latin typeface="Helvetica"/>
                          <a:ea typeface="ＭＳ 明朝"/>
                          <a:cs typeface="Helvetica"/>
                        </a:rPr>
                        <a:t>untuk</a:t>
                      </a:r>
                      <a:r>
                        <a:rPr lang="en-AU" sz="1300" b="1" baseline="0" dirty="0" smtClean="0">
                          <a:solidFill>
                            <a:schemeClr val="tx1">
                              <a:lumMod val="75000"/>
                              <a:lumOff val="25000"/>
                            </a:schemeClr>
                          </a:solidFill>
                          <a:effectLst/>
                          <a:latin typeface="Helvetica"/>
                          <a:ea typeface="ＭＳ 明朝"/>
                          <a:cs typeface="Helvetica"/>
                        </a:rPr>
                        <a:t> </a:t>
                      </a:r>
                      <a:r>
                        <a:rPr lang="en-AU" sz="1300" b="1" baseline="0" dirty="0" err="1" smtClean="0">
                          <a:solidFill>
                            <a:schemeClr val="tx1">
                              <a:lumMod val="75000"/>
                              <a:lumOff val="25000"/>
                            </a:schemeClr>
                          </a:solidFill>
                          <a:effectLst/>
                          <a:latin typeface="Helvetica"/>
                          <a:ea typeface="ＭＳ 明朝"/>
                          <a:cs typeface="Helvetica"/>
                        </a:rPr>
                        <a:t>dikelola</a:t>
                      </a:r>
                      <a:endParaRPr lang="en-AU" sz="1300" b="1" dirty="0">
                        <a:solidFill>
                          <a:srgbClr val="404040"/>
                        </a:solidFill>
                        <a:effectLst/>
                        <a:latin typeface="Helvetica"/>
                        <a:ea typeface="ＭＳ 明朝"/>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B w="12700" cap="flat" cmpd="sng" algn="ctr">
                      <a:solidFill>
                        <a:prstClr val="black"/>
                      </a:solidFill>
                      <a:prstDash val="solid"/>
                      <a:round/>
                      <a:headEnd type="none" w="med" len="med"/>
                      <a:tailEnd type="none" w="med" len="med"/>
                    </a:lnB>
                  </a:tcPr>
                </a:tc>
              </a:tr>
              <a:tr h="1859000">
                <a:tc vMerge="1">
                  <a:txBody>
                    <a:bodyPr/>
                    <a:lstStyle/>
                    <a:p>
                      <a:pPr>
                        <a:spcAft>
                          <a:spcPts val="200"/>
                        </a:spcAft>
                      </a:pPr>
                      <a:endParaRPr lang="en-AU" sz="1100" b="1" dirty="0">
                        <a:effectLst/>
                        <a:latin typeface="Helvetica"/>
                        <a:ea typeface="ＭＳ 明朝"/>
                        <a:cs typeface="Helvetica"/>
                      </a:endParaRPr>
                    </a:p>
                  </a:txBody>
                  <a:tcPr marL="68580" marR="68580" marT="0" marB="0" anchor="ctr">
                    <a:lnR w="12700" cap="flat" cmpd="sng" algn="ctr">
                      <a:solidFill>
                        <a:prstClr val="white">
                          <a:lumMod val="50000"/>
                        </a:prstClr>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180000" lvl="0" indent="-180000">
                        <a:spcAft>
                          <a:spcPts val="200"/>
                        </a:spcAft>
                        <a:buFont typeface="Wingdings" charset="2"/>
                        <a:buChar char="ü"/>
                      </a:pPr>
                      <a:r>
                        <a:rPr lang="en-US" sz="1500" dirty="0" err="1" smtClean="0">
                          <a:solidFill>
                            <a:schemeClr val="tx1">
                              <a:lumMod val="75000"/>
                              <a:lumOff val="25000"/>
                            </a:schemeClr>
                          </a:solidFill>
                          <a:effectLst/>
                          <a:latin typeface="Helvetica"/>
                          <a:cs typeface="Helvetica"/>
                        </a:rPr>
                        <a:t>Pembilasan</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sistem</a:t>
                      </a:r>
                      <a:endParaRPr lang="en-AU" sz="15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500" dirty="0" err="1" smtClean="0">
                          <a:solidFill>
                            <a:schemeClr val="tx1">
                              <a:lumMod val="75000"/>
                              <a:lumOff val="25000"/>
                            </a:schemeClr>
                          </a:solidFill>
                          <a:effectLst/>
                          <a:latin typeface="Helvetica"/>
                          <a:cs typeface="Helvetica"/>
                        </a:rPr>
                        <a:t>Memeriksa</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keretakan</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pada</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pipa</a:t>
                      </a:r>
                      <a:endParaRPr lang="en-AU" sz="15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500" dirty="0" err="1" smtClean="0">
                          <a:solidFill>
                            <a:schemeClr val="tx1">
                              <a:lumMod val="75000"/>
                              <a:lumOff val="25000"/>
                            </a:schemeClr>
                          </a:solidFill>
                          <a:effectLst/>
                          <a:latin typeface="Helvetica"/>
                          <a:cs typeface="Helvetica"/>
                        </a:rPr>
                        <a:t>Merencanakan</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dan</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memeriksa</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tugas-tugas</a:t>
                      </a:r>
                      <a:r>
                        <a:rPr lang="en-US" sz="1500" dirty="0" smtClean="0">
                          <a:solidFill>
                            <a:schemeClr val="tx1">
                              <a:lumMod val="75000"/>
                              <a:lumOff val="25000"/>
                            </a:schemeClr>
                          </a:solidFill>
                          <a:effectLst/>
                          <a:latin typeface="Helvetica"/>
                          <a:cs typeface="Helvetica"/>
                        </a:rPr>
                        <a:t> O+M yang </a:t>
                      </a:r>
                      <a:r>
                        <a:rPr lang="en-US" sz="1500" dirty="0" err="1" smtClean="0">
                          <a:solidFill>
                            <a:schemeClr val="tx1">
                              <a:lumMod val="75000"/>
                              <a:lumOff val="25000"/>
                            </a:schemeClr>
                          </a:solidFill>
                          <a:effectLst/>
                          <a:latin typeface="Helvetica"/>
                          <a:cs typeface="Helvetica"/>
                        </a:rPr>
                        <a:t>telah</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diselesaikan</a:t>
                      </a:r>
                      <a:endParaRPr lang="en-US" sz="15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500" dirty="0" err="1" smtClean="0">
                          <a:solidFill>
                            <a:schemeClr val="tx1">
                              <a:lumMod val="75000"/>
                              <a:lumOff val="25000"/>
                            </a:schemeClr>
                          </a:solidFill>
                          <a:effectLst/>
                          <a:latin typeface="Helvetica"/>
                          <a:ea typeface="ＭＳ 明朝"/>
                          <a:cs typeface="Helvetica"/>
                        </a:rPr>
                        <a:t>Memperbaiki</a:t>
                      </a:r>
                      <a:r>
                        <a:rPr lang="en-US" sz="1500" dirty="0" smtClean="0">
                          <a:solidFill>
                            <a:schemeClr val="tx1">
                              <a:lumMod val="75000"/>
                              <a:lumOff val="25000"/>
                            </a:schemeClr>
                          </a:solidFill>
                          <a:effectLst/>
                          <a:latin typeface="Helvetica"/>
                          <a:ea typeface="ＭＳ 明朝"/>
                          <a:cs typeface="Helvetica"/>
                        </a:rPr>
                        <a:t> </a:t>
                      </a:r>
                      <a:r>
                        <a:rPr lang="en-US" sz="1500" dirty="0" err="1" smtClean="0">
                          <a:solidFill>
                            <a:schemeClr val="tx1">
                              <a:lumMod val="75000"/>
                              <a:lumOff val="25000"/>
                            </a:schemeClr>
                          </a:solidFill>
                          <a:effectLst/>
                          <a:latin typeface="Helvetica"/>
                          <a:ea typeface="ＭＳ 明朝"/>
                          <a:cs typeface="Helvetica"/>
                        </a:rPr>
                        <a:t>penyumbatan</a:t>
                      </a:r>
                      <a:endParaRPr lang="en-AU" sz="1500" dirty="0">
                        <a:solidFill>
                          <a:schemeClr val="tx1">
                            <a:lumMod val="75000"/>
                            <a:lumOff val="25000"/>
                          </a:schemeClr>
                        </a:solidFill>
                        <a:effectLst/>
                        <a:latin typeface="Helvetica"/>
                        <a:ea typeface="ＭＳ 明朝"/>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271463" marR="0" lvl="0" indent="-271463" algn="l" defTabSz="457200" rtl="0" eaLnBrk="1" fontAlgn="auto" latinLnBrk="0" hangingPunct="1">
                        <a:lnSpc>
                          <a:spcPct val="100000"/>
                        </a:lnSpc>
                        <a:spcBef>
                          <a:spcPts val="0"/>
                        </a:spcBef>
                        <a:spcAft>
                          <a:spcPts val="200"/>
                        </a:spcAft>
                        <a:buClrTx/>
                        <a:buSzTx/>
                        <a:buFont typeface="Wingdings" charset="2"/>
                        <a:buChar char="q"/>
                        <a:tabLst/>
                        <a:defRPr/>
                      </a:pPr>
                      <a:r>
                        <a:rPr lang="en-US" sz="1300" b="1" dirty="0" err="1" smtClean="0">
                          <a:solidFill>
                            <a:srgbClr val="FF0000"/>
                          </a:solidFill>
                          <a:effectLst/>
                          <a:latin typeface="Helvetica"/>
                          <a:cs typeface="Helvetica"/>
                        </a:rPr>
                        <a:t>Perbaikan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besar</a:t>
                      </a:r>
                      <a:endParaRPr lang="en-AU" sz="1300" b="1" baseline="0" dirty="0" smtClean="0">
                        <a:solidFill>
                          <a:srgbClr val="FF0000"/>
                        </a:solidFill>
                        <a:effectLst/>
                        <a:latin typeface="Helvetica"/>
                        <a:cs typeface="Helvetica"/>
                      </a:endParaRPr>
                    </a:p>
                    <a:p>
                      <a:pPr marL="271463" marR="0" lvl="0" indent="-271463" algn="l" defTabSz="457200" rtl="0" eaLnBrk="1" fontAlgn="auto" latinLnBrk="0" hangingPunct="1">
                        <a:lnSpc>
                          <a:spcPct val="100000"/>
                        </a:lnSpc>
                        <a:spcBef>
                          <a:spcPts val="0"/>
                        </a:spcBef>
                        <a:spcAft>
                          <a:spcPts val="200"/>
                        </a:spcAft>
                        <a:buClrTx/>
                        <a:buSzTx/>
                        <a:buFont typeface="Wingdings" charset="2"/>
                        <a:buChar char="q"/>
                        <a:tabLst/>
                        <a:defRPr/>
                      </a:pPr>
                      <a:r>
                        <a:rPr lang="en-US" sz="1300" b="1" dirty="0" err="1" smtClean="0">
                          <a:solidFill>
                            <a:srgbClr val="FF0000"/>
                          </a:solidFill>
                          <a:effectLst/>
                          <a:latin typeface="Helvetica"/>
                          <a:cs typeface="Helvetica"/>
                        </a:rPr>
                        <a:t>Penyedotan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tinja</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setiap</a:t>
                      </a:r>
                      <a:r>
                        <a:rPr lang="en-US" sz="1300" b="1" dirty="0" smtClean="0">
                          <a:solidFill>
                            <a:srgbClr val="FF0000"/>
                          </a:solidFill>
                          <a:effectLst/>
                          <a:latin typeface="Helvetica"/>
                          <a:cs typeface="Helvetica"/>
                        </a:rPr>
                        <a:t> 2-4 </a:t>
                      </a:r>
                      <a:r>
                        <a:rPr lang="en-US" sz="1300" b="1" dirty="0" err="1" smtClean="0">
                          <a:solidFill>
                            <a:srgbClr val="FF0000"/>
                          </a:solidFill>
                          <a:effectLst/>
                          <a:latin typeface="Helvetica"/>
                          <a:cs typeface="Helvetica"/>
                        </a:rPr>
                        <a:t>tahun</a:t>
                      </a:r>
                      <a:endParaRPr lang="en-US" sz="1300" b="1" dirty="0" smtClean="0">
                        <a:solidFill>
                          <a:srgbClr val="FF0000"/>
                        </a:solidFill>
                        <a:effectLst/>
                        <a:latin typeface="Helvetica"/>
                        <a:cs typeface="Helvetica"/>
                      </a:endParaRPr>
                    </a:p>
                    <a:p>
                      <a:pPr marL="271463" marR="0" lvl="0" indent="-271463" algn="l" defTabSz="457200" rtl="0" eaLnBrk="1" fontAlgn="auto" latinLnBrk="0" hangingPunct="1">
                        <a:lnSpc>
                          <a:spcPct val="100000"/>
                        </a:lnSpc>
                        <a:spcBef>
                          <a:spcPts val="0"/>
                        </a:spcBef>
                        <a:spcAft>
                          <a:spcPts val="200"/>
                        </a:spcAft>
                        <a:buClrTx/>
                        <a:buSzTx/>
                        <a:buFont typeface="Wingdings" charset="2"/>
                        <a:buChar char="q"/>
                        <a:tabLst/>
                        <a:defRPr/>
                      </a:pPr>
                      <a:r>
                        <a:rPr lang="en-US" sz="1300" b="1" dirty="0" err="1" smtClean="0">
                          <a:solidFill>
                            <a:srgbClr val="FF0000"/>
                          </a:solidFill>
                          <a:effectLst/>
                          <a:latin typeface="Helvetica"/>
                          <a:cs typeface="Helvetica"/>
                        </a:rPr>
                        <a:t>Rehabilitasi</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fasilitas</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dan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sistem</a:t>
                      </a:r>
                      <a:r>
                        <a:rPr lang="en-US" sz="1300" b="1" dirty="0" smtClean="0">
                          <a:solidFill>
                            <a:srgbClr val="FF0000"/>
                          </a:solidFill>
                          <a:effectLst/>
                          <a:latin typeface="Helvetica"/>
                          <a:cs typeface="Helvetica"/>
                        </a:rPr>
                        <a:t> yang </a:t>
                      </a:r>
                      <a:r>
                        <a:rPr lang="en-US" sz="1300" b="1" dirty="0" err="1" smtClean="0">
                          <a:solidFill>
                            <a:srgbClr val="FF0000"/>
                          </a:solidFill>
                          <a:effectLst/>
                          <a:latin typeface="Helvetica"/>
                          <a:cs typeface="Helvetica"/>
                        </a:rPr>
                        <a:t>tidak</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digunakan</a:t>
                      </a:r>
                      <a:endParaRPr lang="en-US" sz="1300" b="1" baseline="0" dirty="0" smtClean="0">
                        <a:solidFill>
                          <a:srgbClr val="FF0000"/>
                        </a:solidFill>
                        <a:effectLst/>
                        <a:latin typeface="Helvetica"/>
                        <a:cs typeface="Helvetica"/>
                      </a:endParaRPr>
                    </a:p>
                    <a:p>
                      <a:pPr marL="271463" marR="0" lvl="0" indent="-271463" algn="l" defTabSz="457200" rtl="0" eaLnBrk="1" fontAlgn="auto" latinLnBrk="0" hangingPunct="1">
                        <a:lnSpc>
                          <a:spcPct val="100000"/>
                        </a:lnSpc>
                        <a:spcBef>
                          <a:spcPts val="0"/>
                        </a:spcBef>
                        <a:spcAft>
                          <a:spcPts val="200"/>
                        </a:spcAft>
                        <a:buClrTx/>
                        <a:buSzTx/>
                        <a:buFont typeface="Wingdings" charset="2"/>
                        <a:buChar char="q"/>
                        <a:tabLst/>
                        <a:defRPr/>
                      </a:pPr>
                      <a:r>
                        <a:rPr lang="en-US" sz="1300" dirty="0" err="1" smtClean="0">
                          <a:solidFill>
                            <a:srgbClr val="404040"/>
                          </a:solidFill>
                          <a:effectLst/>
                          <a:latin typeface="Helvetica"/>
                          <a:cs typeface="Helvetica"/>
                        </a:rPr>
                        <a:t>Memantau</a:t>
                      </a:r>
                      <a:r>
                        <a:rPr lang="en-US" sz="1300" dirty="0" smtClean="0">
                          <a:solidFill>
                            <a:srgbClr val="404040"/>
                          </a:solidFill>
                          <a:effectLst/>
                          <a:latin typeface="Helvetica"/>
                          <a:cs typeface="Helvetica"/>
                        </a:rPr>
                        <a:t> </a:t>
                      </a:r>
                      <a:r>
                        <a:rPr lang="en-US" sz="1300" dirty="0" err="1" smtClean="0">
                          <a:solidFill>
                            <a:srgbClr val="404040"/>
                          </a:solidFill>
                          <a:effectLst/>
                          <a:latin typeface="Helvetica"/>
                          <a:cs typeface="Helvetica"/>
                        </a:rPr>
                        <a:t>efluen</a:t>
                      </a:r>
                      <a:endParaRPr lang="en-US" sz="1300" dirty="0" smtClean="0">
                        <a:solidFill>
                          <a:srgbClr val="404040"/>
                        </a:solidFill>
                        <a:effectLst/>
                        <a:latin typeface="Helvetica"/>
                        <a:cs typeface="Helvetica"/>
                      </a:endParaRPr>
                    </a:p>
                    <a:p>
                      <a:pPr marL="271463" marR="0" lvl="0" indent="-271463" algn="l" defTabSz="457200" rtl="0" eaLnBrk="1" fontAlgn="auto" latinLnBrk="0" hangingPunct="1">
                        <a:lnSpc>
                          <a:spcPct val="100000"/>
                        </a:lnSpc>
                        <a:spcBef>
                          <a:spcPts val="0"/>
                        </a:spcBef>
                        <a:spcAft>
                          <a:spcPts val="200"/>
                        </a:spcAft>
                        <a:buClrTx/>
                        <a:buSzTx/>
                        <a:buFont typeface="Wingdings" charset="2"/>
                        <a:buChar char="q"/>
                        <a:tabLst/>
                        <a:defRPr/>
                      </a:pPr>
                      <a:r>
                        <a:rPr lang="en-US" sz="1300" dirty="0" err="1" smtClean="0">
                          <a:solidFill>
                            <a:srgbClr val="404040"/>
                          </a:solidFill>
                          <a:effectLst/>
                          <a:latin typeface="Helvetica"/>
                          <a:cs typeface="Helvetica"/>
                        </a:rPr>
                        <a:t>Penyedotan</a:t>
                      </a:r>
                      <a:r>
                        <a:rPr lang="en-US" sz="1300" dirty="0" smtClean="0">
                          <a:solidFill>
                            <a:srgbClr val="404040"/>
                          </a:solidFill>
                          <a:effectLst/>
                          <a:latin typeface="Helvetica"/>
                          <a:cs typeface="Helvetica"/>
                        </a:rPr>
                        <a:t> </a:t>
                      </a:r>
                      <a:r>
                        <a:rPr lang="en-US" sz="1300" dirty="0" err="1" smtClean="0">
                          <a:solidFill>
                            <a:srgbClr val="404040"/>
                          </a:solidFill>
                          <a:effectLst/>
                          <a:latin typeface="Helvetica"/>
                          <a:cs typeface="Helvetica"/>
                        </a:rPr>
                        <a:t>tinja</a:t>
                      </a:r>
                      <a:r>
                        <a:rPr lang="en-US" sz="1300" dirty="0" smtClean="0">
                          <a:solidFill>
                            <a:srgbClr val="404040"/>
                          </a:solidFill>
                          <a:effectLst/>
                          <a:latin typeface="Helvetica"/>
                          <a:cs typeface="Helvetica"/>
                        </a:rPr>
                        <a:t> </a:t>
                      </a:r>
                      <a:r>
                        <a:rPr lang="en-US" sz="1300" dirty="0" err="1" smtClean="0">
                          <a:solidFill>
                            <a:srgbClr val="404040"/>
                          </a:solidFill>
                          <a:effectLst/>
                          <a:latin typeface="Helvetica"/>
                          <a:cs typeface="Helvetica"/>
                        </a:rPr>
                        <a:t>bulanan</a:t>
                      </a:r>
                      <a:endParaRPr lang="en-AU" sz="1300" dirty="0" smtClean="0">
                        <a:solidFill>
                          <a:srgbClr val="404040"/>
                        </a:solidFill>
                        <a:effectLst/>
                        <a:latin typeface="Helvetica"/>
                        <a:cs typeface="Helvetica"/>
                      </a:endParaRPr>
                    </a:p>
                    <a:p>
                      <a:pPr marL="271463" lvl="0" indent="-271463">
                        <a:spcAft>
                          <a:spcPts val="200"/>
                        </a:spcAft>
                        <a:buFont typeface="Wingdings" charset="2"/>
                        <a:buChar char="q"/>
                      </a:pPr>
                      <a:r>
                        <a:rPr lang="en-US" sz="1300" dirty="0" err="1" smtClean="0">
                          <a:solidFill>
                            <a:srgbClr val="404040"/>
                          </a:solidFill>
                          <a:effectLst/>
                          <a:latin typeface="Helvetica"/>
                          <a:cs typeface="Helvetica"/>
                        </a:rPr>
                        <a:t>Melakukan</a:t>
                      </a:r>
                      <a:r>
                        <a:rPr lang="en-US" sz="1300" dirty="0" smtClean="0">
                          <a:solidFill>
                            <a:srgbClr val="404040"/>
                          </a:solidFill>
                          <a:effectLst/>
                          <a:latin typeface="Helvetica"/>
                          <a:cs typeface="Helvetica"/>
                        </a:rPr>
                        <a:t> </a:t>
                      </a:r>
                      <a:r>
                        <a:rPr lang="en-US" sz="1300" dirty="0" err="1" smtClean="0">
                          <a:solidFill>
                            <a:srgbClr val="404040"/>
                          </a:solidFill>
                          <a:effectLst/>
                          <a:latin typeface="Helvetica"/>
                          <a:cs typeface="Helvetica"/>
                        </a:rPr>
                        <a:t>perawatan</a:t>
                      </a:r>
                      <a:r>
                        <a:rPr lang="en-US" sz="1300" baseline="0" dirty="0" smtClean="0">
                          <a:solidFill>
                            <a:srgbClr val="404040"/>
                          </a:solidFill>
                          <a:effectLst/>
                          <a:latin typeface="Helvetica"/>
                          <a:cs typeface="Helvetica"/>
                        </a:rPr>
                        <a:t> biogas </a:t>
                      </a:r>
                      <a:endParaRPr lang="en-US" sz="1300" dirty="0" smtClean="0">
                        <a:solidFill>
                          <a:srgbClr val="404040"/>
                        </a:solidFill>
                        <a:effectLst/>
                        <a:latin typeface="Helvetica"/>
                        <a:cs typeface="Helvetica"/>
                      </a:endParaRPr>
                    </a:p>
                    <a:p>
                      <a:pPr marL="271463" lvl="0" indent="-271463">
                        <a:spcAft>
                          <a:spcPts val="200"/>
                        </a:spcAft>
                        <a:buFont typeface="Wingdings" charset="2"/>
                        <a:buChar char="q"/>
                      </a:pPr>
                      <a:r>
                        <a:rPr lang="en-US" sz="1300" dirty="0" err="1" smtClean="0">
                          <a:solidFill>
                            <a:srgbClr val="404040"/>
                          </a:solidFill>
                          <a:effectLst/>
                          <a:latin typeface="Helvetica"/>
                          <a:cs typeface="Helvetica"/>
                        </a:rPr>
                        <a:t>Menghilangkan</a:t>
                      </a:r>
                      <a:r>
                        <a:rPr lang="en-US" sz="1300" dirty="0" smtClean="0">
                          <a:solidFill>
                            <a:srgbClr val="404040"/>
                          </a:solidFill>
                          <a:effectLst/>
                          <a:latin typeface="Helvetica"/>
                          <a:cs typeface="Helvetica"/>
                        </a:rPr>
                        <a:t> </a:t>
                      </a:r>
                      <a:r>
                        <a:rPr lang="en-US" sz="1300" dirty="0" err="1" smtClean="0">
                          <a:solidFill>
                            <a:srgbClr val="404040"/>
                          </a:solidFill>
                          <a:effectLst/>
                          <a:latin typeface="Helvetica"/>
                          <a:cs typeface="Helvetica"/>
                        </a:rPr>
                        <a:t>bau</a:t>
                      </a:r>
                      <a:r>
                        <a:rPr lang="en-US" sz="1300" dirty="0" smtClean="0">
                          <a:solidFill>
                            <a:srgbClr val="404040"/>
                          </a:solidFill>
                          <a:effectLst/>
                          <a:latin typeface="Helvetica"/>
                          <a:cs typeface="Helvetica"/>
                        </a:rPr>
                        <a:t> gas </a:t>
                      </a:r>
                      <a:r>
                        <a:rPr lang="en-US" sz="1300" dirty="0" err="1" smtClean="0">
                          <a:solidFill>
                            <a:srgbClr val="404040"/>
                          </a:solidFill>
                          <a:effectLst/>
                          <a:latin typeface="Helvetica"/>
                          <a:cs typeface="Helvetica"/>
                        </a:rPr>
                        <a:t>metana</a:t>
                      </a:r>
                      <a:endParaRPr lang="en-US" sz="1300" dirty="0" smtClean="0">
                        <a:solidFill>
                          <a:srgbClr val="404040"/>
                        </a:solidFill>
                        <a:effectLst/>
                        <a:latin typeface="Helvetica"/>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1909647">
                <a:tc vMerge="1">
                  <a:txBody>
                    <a:bodyPr/>
                    <a:lstStyle/>
                    <a:p>
                      <a:pPr>
                        <a:spcAft>
                          <a:spcPts val="200"/>
                        </a:spcAft>
                      </a:pPr>
                      <a:endParaRPr lang="en-AU" sz="1100" b="1" dirty="0">
                        <a:effectLst/>
                        <a:latin typeface="Helvetica"/>
                        <a:ea typeface="ＭＳ 明朝"/>
                        <a:cs typeface="Helvetica"/>
                      </a:endParaRPr>
                    </a:p>
                  </a:txBody>
                  <a:tcPr marL="68580" marR="68580" marT="0" marB="0" anchor="ctr">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180000" lvl="0" indent="-180000">
                        <a:spcAft>
                          <a:spcPts val="200"/>
                        </a:spcAft>
                        <a:buFont typeface="Wingdings" charset="2"/>
                        <a:buChar char="ü"/>
                      </a:pPr>
                      <a:r>
                        <a:rPr lang="en-US" sz="1500" dirty="0" err="1" smtClean="0">
                          <a:solidFill>
                            <a:schemeClr val="tx1">
                              <a:lumMod val="75000"/>
                              <a:lumOff val="25000"/>
                            </a:schemeClr>
                          </a:solidFill>
                          <a:effectLst/>
                          <a:latin typeface="Helvetica"/>
                          <a:cs typeface="Helvetica"/>
                        </a:rPr>
                        <a:t>Menyimpan</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catatan</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aset</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kelompok</a:t>
                      </a:r>
                      <a:endParaRPr lang="en-AU" sz="1500" dirty="0">
                        <a:solidFill>
                          <a:schemeClr val="tx1">
                            <a:lumMod val="75000"/>
                            <a:lumOff val="25000"/>
                          </a:schemeClr>
                        </a:solidFill>
                        <a:effectLst/>
                        <a:latin typeface="Helvetica"/>
                        <a:ea typeface="ＭＳ 明朝"/>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342900" marR="0" lvl="0" indent="-342900" algn="l" defTabSz="457200" rtl="0" eaLnBrk="1" fontAlgn="auto" latinLnBrk="0" hangingPunct="1">
                        <a:lnSpc>
                          <a:spcPct val="100000"/>
                        </a:lnSpc>
                        <a:spcBef>
                          <a:spcPts val="0"/>
                        </a:spcBef>
                        <a:spcAft>
                          <a:spcPts val="200"/>
                        </a:spcAft>
                        <a:buClrTx/>
                        <a:buSzTx/>
                        <a:buFont typeface="Wingdings" charset="2"/>
                        <a:buChar char="q"/>
                        <a:tabLst/>
                        <a:defRPr/>
                      </a:pPr>
                      <a:r>
                        <a:rPr lang="en-US" sz="1300" b="1" dirty="0" err="1" smtClean="0">
                          <a:solidFill>
                            <a:srgbClr val="FF0000"/>
                          </a:solidFill>
                          <a:effectLst/>
                          <a:latin typeface="Helvetica"/>
                          <a:cs typeface="Helvetica"/>
                        </a:rPr>
                        <a:t>Menagih</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iuran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pengguna</a:t>
                      </a:r>
                      <a:endParaRPr lang="en-AU" sz="1300" b="1" dirty="0" smtClean="0">
                        <a:solidFill>
                          <a:srgbClr val="FF0000"/>
                        </a:solidFill>
                        <a:effectLst/>
                        <a:latin typeface="Helvetica"/>
                        <a:cs typeface="Helvetica"/>
                      </a:endParaRPr>
                    </a:p>
                    <a:p>
                      <a:pPr marL="342900" lvl="0" indent="-342900">
                        <a:spcAft>
                          <a:spcPts val="200"/>
                        </a:spcAft>
                        <a:buFont typeface="Wingdings" charset="2"/>
                        <a:buChar char="q"/>
                      </a:pPr>
                      <a:r>
                        <a:rPr lang="en-US" sz="1300" b="1" dirty="0" err="1" smtClean="0">
                          <a:solidFill>
                            <a:srgbClr val="FF0000"/>
                          </a:solidFill>
                          <a:effectLst/>
                          <a:latin typeface="Helvetica"/>
                          <a:cs typeface="Helvetica"/>
                        </a:rPr>
                        <a:t>Perencanaan</a:t>
                      </a:r>
                      <a:r>
                        <a:rPr lang="en-US" sz="1300" b="1" dirty="0" smtClean="0">
                          <a:solidFill>
                            <a:srgbClr val="FF0000"/>
                          </a:solidFill>
                          <a:effectLst/>
                          <a:latin typeface="Helvetica"/>
                          <a:cs typeface="Helvetica"/>
                        </a:rPr>
                        <a:t> &amp;</a:t>
                      </a:r>
                      <a:r>
                        <a:rPr lang="en-US" sz="1300" b="1" baseline="0"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penganggaran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untuk</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pengeluaran</a:t>
                      </a:r>
                      <a:r>
                        <a:rPr lang="en-US" sz="1300" b="1" baseline="0" dirty="0" smtClean="0">
                          <a:solidFill>
                            <a:srgbClr val="FF0000"/>
                          </a:solidFill>
                          <a:effectLst/>
                          <a:latin typeface="Helvetica"/>
                          <a:cs typeface="Helvetica"/>
                        </a:rPr>
                        <a:t> </a:t>
                      </a:r>
                      <a:r>
                        <a:rPr lang="en-US" sz="1300" b="1" baseline="0" dirty="0" err="1" smtClean="0">
                          <a:solidFill>
                            <a:srgbClr val="FF0000"/>
                          </a:solidFill>
                          <a:effectLst/>
                          <a:latin typeface="Helvetica"/>
                          <a:cs typeface="Helvetica"/>
                        </a:rPr>
                        <a:t>besar</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ketidakpastian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keadaan</a:t>
                      </a:r>
                      <a:r>
                        <a:rPr lang="en-US" sz="1300" b="1" baseline="0" dirty="0" smtClean="0">
                          <a:solidFill>
                            <a:srgbClr val="FF0000"/>
                          </a:solidFill>
                          <a:effectLst/>
                          <a:latin typeface="Helvetica"/>
                          <a:cs typeface="Helvetica"/>
                        </a:rPr>
                        <a:t> </a:t>
                      </a:r>
                      <a:r>
                        <a:rPr lang="en-US" sz="1300" b="1" baseline="0" dirty="0" err="1" smtClean="0">
                          <a:solidFill>
                            <a:srgbClr val="FF0000"/>
                          </a:solidFill>
                          <a:effectLst/>
                          <a:latin typeface="Helvetica"/>
                          <a:cs typeface="Helvetica"/>
                        </a:rPr>
                        <a:t>darurat</a:t>
                      </a:r>
                      <a:endParaRPr lang="en-AU" sz="1300" b="1" dirty="0" smtClean="0">
                        <a:solidFill>
                          <a:srgbClr val="FF0000"/>
                        </a:solidFill>
                        <a:effectLst/>
                        <a:latin typeface="Helvetica"/>
                        <a:cs typeface="Helvetica"/>
                      </a:endParaRPr>
                    </a:p>
                    <a:p>
                      <a:pPr marL="342900" lvl="0" indent="-342900">
                        <a:spcAft>
                          <a:spcPts val="200"/>
                        </a:spcAft>
                        <a:buFont typeface="Wingdings" charset="2"/>
                        <a:buChar char="q"/>
                      </a:pPr>
                      <a:r>
                        <a:rPr lang="en-US" sz="1300" b="1" dirty="0" err="1" smtClean="0">
                          <a:solidFill>
                            <a:srgbClr val="FF0000"/>
                          </a:solidFill>
                          <a:effectLst/>
                          <a:latin typeface="Helvetica"/>
                          <a:cs typeface="Helvetica"/>
                        </a:rPr>
                        <a:t>Mendapatkan</a:t>
                      </a:r>
                      <a:r>
                        <a:rPr lang="en-US" sz="1300" b="1" baseline="0" dirty="0" smtClean="0">
                          <a:solidFill>
                            <a:srgbClr val="FF0000"/>
                          </a:solidFill>
                          <a:effectLst/>
                          <a:latin typeface="Helvetica"/>
                          <a:cs typeface="Helvetica"/>
                        </a:rPr>
                        <a:t> </a:t>
                      </a:r>
                      <a:r>
                        <a:rPr lang="en-US" sz="1300" b="1" baseline="0" dirty="0" err="1" smtClean="0">
                          <a:solidFill>
                            <a:srgbClr val="FF0000"/>
                          </a:solidFill>
                          <a:effectLst/>
                          <a:latin typeface="Helvetica"/>
                          <a:cs typeface="Helvetica"/>
                        </a:rPr>
                        <a:t>aliran</a:t>
                      </a:r>
                      <a:r>
                        <a:rPr lang="en-US" sz="1300" b="1" baseline="0" dirty="0" smtClean="0">
                          <a:solidFill>
                            <a:srgbClr val="FF0000"/>
                          </a:solidFill>
                          <a:effectLst/>
                          <a:latin typeface="Helvetica"/>
                          <a:cs typeface="Helvetica"/>
                        </a:rPr>
                        <a:t> </a:t>
                      </a:r>
                      <a:r>
                        <a:rPr lang="en-US" sz="1300" b="1" baseline="0" dirty="0" err="1" smtClean="0">
                          <a:solidFill>
                            <a:srgbClr val="FF0000"/>
                          </a:solidFill>
                          <a:effectLst/>
                          <a:latin typeface="Helvetica"/>
                          <a:cs typeface="Helvetica"/>
                        </a:rPr>
                        <a:t>pendapatan</a:t>
                      </a:r>
                      <a:r>
                        <a:rPr lang="en-US" sz="1300" b="1" baseline="0" dirty="0" smtClean="0">
                          <a:solidFill>
                            <a:srgbClr val="FF0000"/>
                          </a:solidFill>
                          <a:effectLst/>
                          <a:latin typeface="Helvetica"/>
                          <a:cs typeface="Helvetica"/>
                        </a:rPr>
                        <a:t> </a:t>
                      </a:r>
                      <a:r>
                        <a:rPr lang="en-US" sz="1300" b="1" baseline="0" dirty="0" err="1" smtClean="0">
                          <a:solidFill>
                            <a:srgbClr val="FF0000"/>
                          </a:solidFill>
                          <a:effectLst/>
                          <a:latin typeface="Helvetica"/>
                          <a:cs typeface="Helvetica"/>
                        </a:rPr>
                        <a:t>tambahan</a:t>
                      </a:r>
                      <a:endParaRPr lang="en-US" sz="1300" b="1" dirty="0" smtClean="0">
                        <a:solidFill>
                          <a:srgbClr val="FF0000"/>
                        </a:solidFill>
                        <a:effectLst/>
                        <a:latin typeface="Helvetica"/>
                        <a:cs typeface="Helvetica"/>
                      </a:endParaRPr>
                    </a:p>
                    <a:p>
                      <a:pPr marL="342900" lvl="0" indent="-342900">
                        <a:spcAft>
                          <a:spcPts val="200"/>
                        </a:spcAft>
                        <a:buFont typeface="Wingdings" charset="2"/>
                        <a:buChar char="q"/>
                      </a:pPr>
                      <a:r>
                        <a:rPr lang="en-US" sz="1300" dirty="0" err="1" smtClean="0">
                          <a:solidFill>
                            <a:schemeClr val="tx1">
                              <a:lumMod val="75000"/>
                              <a:lumOff val="25000"/>
                            </a:schemeClr>
                          </a:solidFill>
                          <a:effectLst/>
                          <a:latin typeface="Helvetica"/>
                          <a:cs typeface="Helvetica"/>
                        </a:rPr>
                        <a:t>Mengelola</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buku</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kas</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dan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rekening</a:t>
                      </a:r>
                      <a:r>
                        <a:rPr lang="en-US" sz="1300" dirty="0" smtClean="0">
                          <a:solidFill>
                            <a:schemeClr val="tx1">
                              <a:lumMod val="75000"/>
                              <a:lumOff val="25000"/>
                            </a:schemeClr>
                          </a:solidFill>
                          <a:effectLst/>
                          <a:latin typeface="Helvetica"/>
                          <a:cs typeface="Helvetica"/>
                        </a:rPr>
                        <a:t> bank</a:t>
                      </a:r>
                      <a:endParaRPr lang="en-AU" sz="1300" dirty="0" smtClean="0">
                        <a:solidFill>
                          <a:schemeClr val="tx1">
                            <a:lumMod val="75000"/>
                            <a:lumOff val="25000"/>
                          </a:schemeClr>
                        </a:solidFill>
                        <a:effectLst/>
                        <a:latin typeface="Helvetica"/>
                        <a:cs typeface="Helvetica"/>
                      </a:endParaRPr>
                    </a:p>
                    <a:p>
                      <a:pPr marL="342900" lvl="0" indent="-342900">
                        <a:spcAft>
                          <a:spcPts val="200"/>
                        </a:spcAft>
                        <a:buFont typeface="Wingdings" charset="2"/>
                        <a:buChar char="q"/>
                      </a:pPr>
                      <a:r>
                        <a:rPr lang="en-US" sz="1300" dirty="0" err="1" smtClean="0">
                          <a:solidFill>
                            <a:schemeClr val="tx1">
                              <a:lumMod val="75000"/>
                              <a:lumOff val="25000"/>
                            </a:schemeClr>
                          </a:solidFill>
                          <a:effectLst/>
                          <a:latin typeface="Helvetica"/>
                          <a:cs typeface="Helvetica"/>
                        </a:rPr>
                        <a:t>Mempersiapkan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laporan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pertanggungjawaban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keuangan</a:t>
                      </a:r>
                      <a:endParaRPr lang="en-US" sz="1300" dirty="0" smtClean="0">
                        <a:solidFill>
                          <a:schemeClr val="tx1">
                            <a:lumMod val="75000"/>
                            <a:lumOff val="25000"/>
                          </a:schemeClr>
                        </a:solidFill>
                        <a:effectLst/>
                        <a:latin typeface="Helvetica"/>
                        <a:cs typeface="Helvetica"/>
                      </a:endParaRPr>
                    </a:p>
                    <a:p>
                      <a:pPr marL="342900" lvl="0" indent="-342900">
                        <a:spcAft>
                          <a:spcPts val="200"/>
                        </a:spcAft>
                        <a:buFont typeface="Wingdings" charset="2"/>
                        <a:buChar char="q"/>
                      </a:pPr>
                      <a:r>
                        <a:rPr lang="en-US" sz="1300" dirty="0" err="1" smtClean="0">
                          <a:solidFill>
                            <a:schemeClr val="tx1">
                              <a:lumMod val="75000"/>
                              <a:lumOff val="25000"/>
                            </a:schemeClr>
                          </a:solidFill>
                          <a:effectLst/>
                          <a:latin typeface="Helvetica"/>
                          <a:cs typeface="Helvetica"/>
                        </a:rPr>
                        <a:t>Memperkirakan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biaya</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berulang</a:t>
                      </a:r>
                      <a:endParaRPr lang="en-US" sz="1300" dirty="0" smtClean="0">
                        <a:solidFill>
                          <a:srgbClr val="404040"/>
                        </a:solidFill>
                        <a:effectLst/>
                        <a:latin typeface="Helvetica"/>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1306885">
                <a:tc vMerge="1">
                  <a:txBody>
                    <a:bodyPr/>
                    <a:lstStyle/>
                    <a:p>
                      <a:pPr>
                        <a:spcAft>
                          <a:spcPts val="200"/>
                        </a:spcAft>
                      </a:pPr>
                      <a:endParaRPr lang="en-AU" sz="1100" b="1" dirty="0">
                        <a:effectLst/>
                        <a:latin typeface="Helvetica"/>
                        <a:ea typeface="ＭＳ 明朝"/>
                        <a:cs typeface="Helvetica"/>
                      </a:endParaRPr>
                    </a:p>
                  </a:txBody>
                  <a:tcPr marL="68580" marR="68580" marT="0" marB="0" anchor="ctr">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180000" lvl="0" indent="-180000">
                        <a:spcAft>
                          <a:spcPts val="200"/>
                        </a:spcAft>
                        <a:buFont typeface="Wingdings" charset="2"/>
                        <a:buChar char="ü"/>
                      </a:pPr>
                      <a:r>
                        <a:rPr lang="en-US" sz="1300" dirty="0" err="1" smtClean="0">
                          <a:solidFill>
                            <a:schemeClr val="tx1">
                              <a:lumMod val="75000"/>
                              <a:lumOff val="25000"/>
                            </a:schemeClr>
                          </a:solidFill>
                          <a:effectLst/>
                          <a:latin typeface="Helvetica"/>
                          <a:cs typeface="Helvetica"/>
                        </a:rPr>
                        <a:t>Melakukan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kampanye</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kesehatan</a:t>
                      </a:r>
                      <a:endParaRPr lang="en-AU" sz="13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300" dirty="0" err="1" smtClean="0">
                          <a:solidFill>
                            <a:schemeClr val="tx1">
                              <a:lumMod val="75000"/>
                              <a:lumOff val="25000"/>
                            </a:schemeClr>
                          </a:solidFill>
                          <a:effectLst/>
                          <a:latin typeface="Helvetica"/>
                          <a:cs typeface="Helvetica"/>
                        </a:rPr>
                        <a:t>Mengingatkan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para</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pengguna</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akan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tanggung</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jawab</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mereka</a:t>
                      </a:r>
                      <a:r>
                        <a:rPr lang="en-US" sz="1300" baseline="0" dirty="0" smtClean="0">
                          <a:solidFill>
                            <a:schemeClr val="tx1">
                              <a:lumMod val="75000"/>
                              <a:lumOff val="25000"/>
                            </a:schemeClr>
                          </a:solidFill>
                          <a:effectLst/>
                          <a:latin typeface="Helvetica"/>
                          <a:cs typeface="Helvetica"/>
                        </a:rPr>
                        <a:t> </a:t>
                      </a:r>
                      <a:r>
                        <a:rPr lang="en-US" sz="1300" dirty="0" smtClean="0">
                          <a:solidFill>
                            <a:schemeClr val="tx1">
                              <a:lumMod val="75000"/>
                              <a:lumOff val="25000"/>
                            </a:schemeClr>
                          </a:solidFill>
                          <a:effectLst/>
                          <a:latin typeface="Helvetica"/>
                          <a:cs typeface="Helvetica"/>
                        </a:rPr>
                        <a:t>&amp;</a:t>
                      </a:r>
                      <a:r>
                        <a:rPr lang="en-US" sz="1300" baseline="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memberikan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dukungan</a:t>
                      </a:r>
                      <a:endParaRPr lang="en-US" sz="13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300" dirty="0" err="1" smtClean="0">
                          <a:solidFill>
                            <a:schemeClr val="tx1">
                              <a:lumMod val="75000"/>
                              <a:lumOff val="25000"/>
                            </a:schemeClr>
                          </a:solidFill>
                          <a:effectLst/>
                          <a:latin typeface="Helvetica"/>
                          <a:cs typeface="Helvetica"/>
                        </a:rPr>
                        <a:t>Melakukan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pertemuan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bulanan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pengguna</a:t>
                      </a:r>
                      <a:endParaRPr lang="en-AU" sz="13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300" dirty="0" err="1" smtClean="0">
                          <a:solidFill>
                            <a:schemeClr val="tx1">
                              <a:lumMod val="75000"/>
                              <a:lumOff val="25000"/>
                            </a:schemeClr>
                          </a:solidFill>
                          <a:effectLst/>
                          <a:latin typeface="Helvetica"/>
                          <a:cs typeface="Helvetica"/>
                        </a:rPr>
                        <a:t>Membersihkan</a:t>
                      </a:r>
                      <a:r>
                        <a:rPr lang="en-US" sz="1300" dirty="0" smtClean="0">
                          <a:solidFill>
                            <a:schemeClr val="tx1">
                              <a:lumMod val="75000"/>
                              <a:lumOff val="25000"/>
                            </a:schemeClr>
                          </a:solidFill>
                          <a:effectLst/>
                          <a:latin typeface="Helvetica"/>
                          <a:cs typeface="Helvetica"/>
                        </a:rPr>
                        <a:t> MCK</a:t>
                      </a:r>
                      <a:endParaRPr lang="en-AU" sz="1300" dirty="0">
                        <a:solidFill>
                          <a:schemeClr val="tx1">
                            <a:lumMod val="75000"/>
                            <a:lumOff val="25000"/>
                          </a:schemeClr>
                        </a:solidFill>
                        <a:effectLst/>
                        <a:latin typeface="Helvetica"/>
                        <a:ea typeface="ＭＳ 明朝"/>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342900" marR="0" lvl="0" indent="-342900" algn="l" defTabSz="457200" rtl="0" eaLnBrk="1" fontAlgn="auto" latinLnBrk="0" hangingPunct="1">
                        <a:lnSpc>
                          <a:spcPct val="100000"/>
                        </a:lnSpc>
                        <a:spcBef>
                          <a:spcPts val="0"/>
                        </a:spcBef>
                        <a:spcAft>
                          <a:spcPts val="200"/>
                        </a:spcAft>
                        <a:buClrTx/>
                        <a:buSzTx/>
                        <a:buFont typeface="Wingdings" charset="2"/>
                        <a:buChar char="q"/>
                        <a:tabLst/>
                        <a:defRPr/>
                      </a:pPr>
                      <a:r>
                        <a:rPr lang="en-US" sz="1500" dirty="0" err="1" smtClean="0">
                          <a:solidFill>
                            <a:schemeClr val="tx1">
                              <a:lumMod val="75000"/>
                              <a:lumOff val="25000"/>
                            </a:schemeClr>
                          </a:solidFill>
                          <a:effectLst/>
                          <a:latin typeface="Helvetica"/>
                          <a:cs typeface="Helvetica"/>
                        </a:rPr>
                        <a:t>Mendidik</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tentang</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manfaat</a:t>
                      </a:r>
                      <a:r>
                        <a:rPr lang="en-US" sz="1500" dirty="0" smtClean="0">
                          <a:solidFill>
                            <a:schemeClr val="tx1">
                              <a:lumMod val="75000"/>
                              <a:lumOff val="25000"/>
                            </a:schemeClr>
                          </a:solidFill>
                          <a:effectLst/>
                          <a:latin typeface="Helvetica"/>
                          <a:cs typeface="Helvetica"/>
                        </a:rPr>
                        <a:t> </a:t>
                      </a:r>
                      <a:r>
                        <a:rPr lang="en-US" sz="1500" dirty="0" err="1" smtClean="0">
                          <a:solidFill>
                            <a:schemeClr val="tx1">
                              <a:lumMod val="75000"/>
                              <a:lumOff val="25000"/>
                            </a:schemeClr>
                          </a:solidFill>
                          <a:effectLst/>
                          <a:latin typeface="Helvetica"/>
                          <a:cs typeface="Helvetica"/>
                        </a:rPr>
                        <a:t>sistem</a:t>
                      </a:r>
                      <a:endParaRPr lang="en-AU" sz="1500" dirty="0" smtClean="0">
                        <a:solidFill>
                          <a:srgbClr val="404040"/>
                        </a:solidFill>
                        <a:effectLst/>
                        <a:latin typeface="Helvetica"/>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882147">
                <a:tc vMerge="1">
                  <a:txBody>
                    <a:bodyPr/>
                    <a:lstStyle/>
                    <a:p>
                      <a:pPr>
                        <a:spcAft>
                          <a:spcPts val="200"/>
                        </a:spcAft>
                      </a:pPr>
                      <a:endParaRPr lang="en-AU" sz="1100" b="1" dirty="0">
                        <a:effectLst/>
                        <a:latin typeface="Helvetica"/>
                        <a:ea typeface="ＭＳ 明朝"/>
                        <a:cs typeface="Helvetica"/>
                      </a:endParaRPr>
                    </a:p>
                  </a:txBody>
                  <a:tcPr marL="68580" marR="68580" marT="0" marB="0" anchor="ctr">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tcPr>
                </a:tc>
                <a:tc>
                  <a:txBody>
                    <a:bodyPr/>
                    <a:lstStyle/>
                    <a:p>
                      <a:pPr marL="180000" lvl="0" indent="-180000">
                        <a:spcAft>
                          <a:spcPts val="200"/>
                        </a:spcAft>
                        <a:buFont typeface="Wingdings" charset="2"/>
                        <a:buChar char="ü"/>
                      </a:pPr>
                      <a:r>
                        <a:rPr lang="en-US" sz="1300" dirty="0" err="1" smtClean="0">
                          <a:solidFill>
                            <a:schemeClr val="tx1">
                              <a:lumMod val="75000"/>
                              <a:lumOff val="25000"/>
                            </a:schemeClr>
                          </a:solidFill>
                          <a:effectLst/>
                          <a:latin typeface="Helvetica"/>
                          <a:cs typeface="Helvetica"/>
                        </a:rPr>
                        <a:t>Menjalankan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mekanisme</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pencatatan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keluhan</a:t>
                      </a:r>
                      <a:endParaRPr lang="en-AU" sz="1300" dirty="0" smtClean="0">
                        <a:solidFill>
                          <a:schemeClr val="tx1">
                            <a:lumMod val="75000"/>
                            <a:lumOff val="25000"/>
                          </a:schemeClr>
                        </a:solidFill>
                        <a:effectLst/>
                        <a:latin typeface="Helvetica"/>
                        <a:cs typeface="Helvetica"/>
                      </a:endParaRPr>
                    </a:p>
                    <a:p>
                      <a:pPr marL="180000" lvl="0" indent="-180000">
                        <a:spcAft>
                          <a:spcPts val="200"/>
                        </a:spcAft>
                        <a:buFont typeface="Wingdings" charset="2"/>
                        <a:buChar char="ü"/>
                      </a:pPr>
                      <a:r>
                        <a:rPr lang="en-US" sz="1300" dirty="0" err="1" smtClean="0">
                          <a:solidFill>
                            <a:schemeClr val="tx1">
                              <a:lumMod val="75000"/>
                              <a:lumOff val="25000"/>
                            </a:schemeClr>
                          </a:solidFill>
                          <a:effectLst/>
                          <a:latin typeface="Helvetica"/>
                          <a:cs typeface="Helvetica"/>
                        </a:rPr>
                        <a:t>Mengadakan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pertemuan</a:t>
                      </a:r>
                      <a:r>
                        <a:rPr lang="en-US" sz="1300" dirty="0" smtClean="0">
                          <a:solidFill>
                            <a:schemeClr val="tx1">
                              <a:lumMod val="75000"/>
                              <a:lumOff val="25000"/>
                            </a:schemeClr>
                          </a:solidFill>
                          <a:effectLst/>
                          <a:latin typeface="Helvetica"/>
                          <a:cs typeface="Helvetica"/>
                        </a:rPr>
                        <a:t> </a:t>
                      </a:r>
                      <a:r>
                        <a:rPr lang="en-US" sz="1300" dirty="0" err="1" smtClean="0">
                          <a:solidFill>
                            <a:schemeClr val="tx1">
                              <a:lumMod val="75000"/>
                              <a:lumOff val="25000"/>
                            </a:schemeClr>
                          </a:solidFill>
                          <a:effectLst/>
                          <a:latin typeface="Helvetica"/>
                          <a:cs typeface="Helvetica"/>
                        </a:rPr>
                        <a:t>rutin</a:t>
                      </a:r>
                      <a:endParaRPr lang="en-US" sz="1300" dirty="0" smtClean="0">
                        <a:solidFill>
                          <a:schemeClr val="tx1">
                            <a:lumMod val="75000"/>
                            <a:lumOff val="25000"/>
                          </a:schemeClr>
                        </a:solidFill>
                        <a:effectLst/>
                        <a:latin typeface="Helvetica"/>
                        <a:cs typeface="Helvetica"/>
                      </a:endParaRPr>
                    </a:p>
                    <a:p>
                      <a:pPr marL="0" lvl="0" indent="0">
                        <a:spcAft>
                          <a:spcPts val="200"/>
                        </a:spcAft>
                        <a:buFont typeface="Wingdings" charset="2"/>
                        <a:buNone/>
                      </a:pPr>
                      <a:endParaRPr lang="en-AU" sz="1300" dirty="0">
                        <a:solidFill>
                          <a:schemeClr val="tx1">
                            <a:lumMod val="75000"/>
                            <a:lumOff val="25000"/>
                          </a:schemeClr>
                        </a:solidFill>
                        <a:effectLst/>
                        <a:latin typeface="Helvetica"/>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tcPr>
                </a:tc>
                <a:tc>
                  <a:txBody>
                    <a:bodyPr/>
                    <a:lstStyle/>
                    <a:p>
                      <a:pPr marL="342900" lvl="0" indent="-342900">
                        <a:spcAft>
                          <a:spcPts val="200"/>
                        </a:spcAft>
                        <a:buFont typeface="Wingdings" charset="2"/>
                        <a:buChar char="q"/>
                      </a:pPr>
                      <a:r>
                        <a:rPr lang="en-US" sz="1300" b="1" dirty="0" err="1" smtClean="0">
                          <a:solidFill>
                            <a:srgbClr val="FF0000"/>
                          </a:solidFill>
                          <a:effectLst/>
                          <a:latin typeface="Helvetica"/>
                          <a:cs typeface="Helvetica"/>
                        </a:rPr>
                        <a:t>Membayar</a:t>
                      </a:r>
                      <a:r>
                        <a:rPr lang="en-US" sz="1300" b="1" dirty="0" smtClean="0">
                          <a:solidFill>
                            <a:srgbClr val="FF0000"/>
                          </a:solidFill>
                          <a:effectLst/>
                          <a:latin typeface="Helvetica"/>
                          <a:cs typeface="Helvetica"/>
                        </a:rPr>
                        <a:t> Operator</a:t>
                      </a:r>
                    </a:p>
                    <a:p>
                      <a:pPr marL="342900" lvl="0" indent="-342900">
                        <a:spcAft>
                          <a:spcPts val="200"/>
                        </a:spcAft>
                        <a:buFont typeface="Wingdings" charset="2"/>
                        <a:buChar char="q"/>
                      </a:pPr>
                      <a:r>
                        <a:rPr lang="en-US" sz="1300" b="1" dirty="0" err="1" smtClean="0">
                          <a:solidFill>
                            <a:srgbClr val="FF0000"/>
                          </a:solidFill>
                          <a:effectLst/>
                          <a:latin typeface="Helvetica"/>
                          <a:cs typeface="Helvetica"/>
                        </a:rPr>
                        <a:t>Memastikan</a:t>
                      </a:r>
                      <a:r>
                        <a:rPr lang="en-US" sz="1300" b="1" dirty="0" smtClean="0">
                          <a:solidFill>
                            <a:srgbClr val="FF0000"/>
                          </a:solidFill>
                          <a:effectLst/>
                          <a:latin typeface="Helvetica"/>
                          <a:cs typeface="Helvetica"/>
                        </a:rPr>
                        <a:t> </a:t>
                      </a:r>
                      <a:r>
                        <a:rPr lang="en-US" sz="1300" b="1" dirty="0" err="1" smtClean="0">
                          <a:solidFill>
                            <a:srgbClr val="FF0000"/>
                          </a:solidFill>
                          <a:effectLst/>
                          <a:latin typeface="Helvetica"/>
                          <a:cs typeface="Helvetica"/>
                        </a:rPr>
                        <a:t>legitimasi</a:t>
                      </a:r>
                      <a:r>
                        <a:rPr lang="en-US" sz="1300" b="1" dirty="0" smtClean="0">
                          <a:solidFill>
                            <a:srgbClr val="FF0000"/>
                          </a:solidFill>
                          <a:effectLst/>
                          <a:latin typeface="Helvetica"/>
                          <a:cs typeface="Helvetica"/>
                        </a:rPr>
                        <a:t> operator di </a:t>
                      </a:r>
                      <a:r>
                        <a:rPr lang="en-US" sz="1300" b="1" dirty="0" err="1" smtClean="0">
                          <a:solidFill>
                            <a:srgbClr val="FF0000"/>
                          </a:solidFill>
                          <a:effectLst/>
                          <a:latin typeface="Helvetica"/>
                          <a:cs typeface="Helvetica"/>
                        </a:rPr>
                        <a:t>masyarakat</a:t>
                      </a:r>
                      <a:endParaRPr lang="en-AU" sz="1300" b="1" dirty="0" smtClean="0">
                        <a:solidFill>
                          <a:srgbClr val="FF0000"/>
                        </a:solidFill>
                        <a:effectLst/>
                        <a:latin typeface="Helvetica"/>
                        <a:ea typeface="ＭＳ 明朝"/>
                        <a:cs typeface="Helvetica"/>
                      </a:endParaRPr>
                    </a:p>
                  </a:txBody>
                  <a:tcPr marL="80201" marR="80201" marT="0" marB="0" anchor="ctr">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tcPr>
                </a:tc>
              </a:tr>
            </a:tbl>
          </a:graphicData>
        </a:graphic>
      </p:graphicFrame>
      <p:sp>
        <p:nvSpPr>
          <p:cNvPr id="7" name="Rectangle 6"/>
          <p:cNvSpPr/>
          <p:nvPr/>
        </p:nvSpPr>
        <p:spPr>
          <a:xfrm>
            <a:off x="132579" y="1278881"/>
            <a:ext cx="1652199" cy="1876315"/>
          </a:xfrm>
          <a:prstGeom prst="rect">
            <a:avLst/>
          </a:prstGeom>
          <a:solidFill>
            <a:srgbClr val="C25F87">
              <a:alpha val="80000"/>
            </a:srgbClr>
          </a:solidFill>
          <a:ln>
            <a:noFill/>
          </a:ln>
          <a:effectLst/>
        </p:spPr>
        <p:style>
          <a:lnRef idx="1">
            <a:schemeClr val="accent2"/>
          </a:lnRef>
          <a:fillRef idx="2">
            <a:schemeClr val="accent2"/>
          </a:fillRef>
          <a:effectRef idx="1">
            <a:schemeClr val="accent2"/>
          </a:effectRef>
          <a:fontRef idx="minor">
            <a:schemeClr val="dk1"/>
          </a:fontRef>
        </p:style>
      </p:sp>
      <p:sp>
        <p:nvSpPr>
          <p:cNvPr id="8" name="TextBox 7"/>
          <p:cNvSpPr txBox="1"/>
          <p:nvPr/>
        </p:nvSpPr>
        <p:spPr>
          <a:xfrm>
            <a:off x="156340" y="1298925"/>
            <a:ext cx="1628437" cy="1074821"/>
          </a:xfrm>
          <a:prstGeom prst="rect">
            <a:avLst/>
          </a:prstGeom>
          <a:noFill/>
        </p:spPr>
        <p:txBody>
          <a:bodyPr wrap="square" lIns="104306" tIns="52153" rIns="104306" bIns="52153" rtlCol="0">
            <a:spAutoFit/>
          </a:bodyPr>
          <a:lstStyle/>
          <a:p>
            <a:pPr lvl="0"/>
            <a:r>
              <a:rPr lang="en-AU" b="1" dirty="0" err="1">
                <a:solidFill>
                  <a:schemeClr val="bg1"/>
                </a:solidFill>
              </a:rPr>
              <a:t>Pengoperasian</a:t>
            </a:r>
            <a:r>
              <a:rPr lang="en-AU" b="1" dirty="0">
                <a:solidFill>
                  <a:schemeClr val="bg1"/>
                </a:solidFill>
              </a:rPr>
              <a:t> yang </a:t>
            </a:r>
            <a:r>
              <a:rPr lang="en-AU" b="1" dirty="0" err="1">
                <a:solidFill>
                  <a:schemeClr val="bg1"/>
                </a:solidFill>
              </a:rPr>
              <a:t>sukses</a:t>
            </a:r>
            <a:endParaRPr lang="en-AU" b="1" dirty="0">
              <a:solidFill>
                <a:schemeClr val="bg1"/>
              </a:solidFill>
            </a:endParaRPr>
          </a:p>
        </p:txBody>
      </p:sp>
      <p:sp>
        <p:nvSpPr>
          <p:cNvPr id="9" name="Rounded Rectangle 13"/>
          <p:cNvSpPr/>
          <p:nvPr/>
        </p:nvSpPr>
        <p:spPr>
          <a:xfrm>
            <a:off x="132579" y="3155198"/>
            <a:ext cx="1652199" cy="1862310"/>
          </a:xfrm>
          <a:prstGeom prst="rect">
            <a:avLst/>
          </a:prstGeom>
          <a:solidFill>
            <a:srgbClr val="50A271">
              <a:alpha val="80000"/>
            </a:srgbClr>
          </a:solidFill>
          <a:ln>
            <a:noFill/>
          </a:ln>
          <a:effectLst/>
        </p:spPr>
        <p:style>
          <a:lnRef idx="1">
            <a:schemeClr val="accent4"/>
          </a:lnRef>
          <a:fillRef idx="2">
            <a:schemeClr val="accent4"/>
          </a:fillRef>
          <a:effectRef idx="1">
            <a:schemeClr val="accent4"/>
          </a:effectRef>
          <a:fontRef idx="minor">
            <a:schemeClr val="dk1"/>
          </a:fontRef>
        </p:style>
      </p:sp>
      <p:sp>
        <p:nvSpPr>
          <p:cNvPr id="10" name="TextBox 9"/>
          <p:cNvSpPr txBox="1"/>
          <p:nvPr/>
        </p:nvSpPr>
        <p:spPr>
          <a:xfrm>
            <a:off x="171192" y="3189329"/>
            <a:ext cx="1628437" cy="659322"/>
          </a:xfrm>
          <a:prstGeom prst="rect">
            <a:avLst/>
          </a:prstGeom>
          <a:noFill/>
        </p:spPr>
        <p:txBody>
          <a:bodyPr wrap="square" lIns="104306" tIns="52153" rIns="104306" bIns="52153" rtlCol="0">
            <a:spAutoFit/>
          </a:bodyPr>
          <a:lstStyle/>
          <a:p>
            <a:pPr lvl="0"/>
            <a:r>
              <a:rPr lang="en-AU" sz="1800" b="1" dirty="0" err="1">
                <a:solidFill>
                  <a:schemeClr val="bg1"/>
                </a:solidFill>
              </a:rPr>
              <a:t>Pembiayaan</a:t>
            </a:r>
            <a:r>
              <a:rPr lang="en-AU" sz="1800" b="1" dirty="0">
                <a:solidFill>
                  <a:schemeClr val="bg1"/>
                </a:solidFill>
              </a:rPr>
              <a:t> </a:t>
            </a:r>
            <a:r>
              <a:rPr lang="en-AU" sz="1800" b="1" dirty="0" err="1">
                <a:solidFill>
                  <a:schemeClr val="bg1"/>
                </a:solidFill>
              </a:rPr>
              <a:t>berkelanjutan</a:t>
            </a:r>
            <a:endParaRPr lang="en-AU" sz="1800" dirty="0">
              <a:solidFill>
                <a:schemeClr val="bg1"/>
              </a:solidFill>
            </a:endParaRPr>
          </a:p>
        </p:txBody>
      </p:sp>
      <p:sp>
        <p:nvSpPr>
          <p:cNvPr id="11" name="Rounded Rectangle 11"/>
          <p:cNvSpPr/>
          <p:nvPr/>
        </p:nvSpPr>
        <p:spPr>
          <a:xfrm>
            <a:off x="132579" y="5017509"/>
            <a:ext cx="1652199" cy="1316220"/>
          </a:xfrm>
          <a:prstGeom prst="rect">
            <a:avLst/>
          </a:prstGeom>
          <a:solidFill>
            <a:srgbClr val="E2856F">
              <a:alpha val="80000"/>
            </a:srgbClr>
          </a:solidFill>
          <a:ln>
            <a:noFill/>
          </a:ln>
          <a:effectLst/>
        </p:spPr>
        <p:style>
          <a:lnRef idx="1">
            <a:schemeClr val="accent6"/>
          </a:lnRef>
          <a:fillRef idx="2">
            <a:schemeClr val="accent6"/>
          </a:fillRef>
          <a:effectRef idx="1">
            <a:schemeClr val="accent6"/>
          </a:effectRef>
          <a:fontRef idx="minor">
            <a:schemeClr val="dk1"/>
          </a:fontRef>
        </p:style>
      </p:sp>
      <p:sp>
        <p:nvSpPr>
          <p:cNvPr id="12" name="TextBox 11"/>
          <p:cNvSpPr txBox="1"/>
          <p:nvPr/>
        </p:nvSpPr>
        <p:spPr>
          <a:xfrm>
            <a:off x="156340" y="5038889"/>
            <a:ext cx="1628437" cy="751655"/>
          </a:xfrm>
          <a:prstGeom prst="rect">
            <a:avLst/>
          </a:prstGeom>
          <a:noFill/>
        </p:spPr>
        <p:txBody>
          <a:bodyPr wrap="square" lIns="104306" tIns="52153" rIns="104306" bIns="52153" rtlCol="0">
            <a:spAutoFit/>
          </a:bodyPr>
          <a:lstStyle/>
          <a:p>
            <a:pPr lvl="0"/>
            <a:r>
              <a:rPr lang="en-AU" b="1" dirty="0" err="1">
                <a:solidFill>
                  <a:schemeClr val="bg1"/>
                </a:solidFill>
              </a:rPr>
              <a:t>Menjaga</a:t>
            </a:r>
            <a:r>
              <a:rPr lang="en-AU" b="1" dirty="0">
                <a:solidFill>
                  <a:schemeClr val="bg1"/>
                </a:solidFill>
              </a:rPr>
              <a:t> </a:t>
            </a:r>
            <a:r>
              <a:rPr lang="en-AU" b="1" dirty="0" err="1">
                <a:solidFill>
                  <a:schemeClr val="bg1"/>
                </a:solidFill>
              </a:rPr>
              <a:t>permintaan</a:t>
            </a:r>
            <a:endParaRPr lang="en-AU" dirty="0">
              <a:solidFill>
                <a:schemeClr val="bg1"/>
              </a:solidFill>
            </a:endParaRPr>
          </a:p>
        </p:txBody>
      </p:sp>
      <p:sp>
        <p:nvSpPr>
          <p:cNvPr id="13" name="Rounded Rectangle 9"/>
          <p:cNvSpPr/>
          <p:nvPr/>
        </p:nvSpPr>
        <p:spPr>
          <a:xfrm>
            <a:off x="132579" y="6333728"/>
            <a:ext cx="1652199" cy="888257"/>
          </a:xfrm>
          <a:prstGeom prst="rect">
            <a:avLst/>
          </a:prstGeom>
          <a:solidFill>
            <a:srgbClr val="9FCE65">
              <a:alpha val="80000"/>
            </a:srgbClr>
          </a:solidFill>
          <a:ln>
            <a:noFill/>
          </a:ln>
          <a:effectLst/>
        </p:spPr>
        <p:style>
          <a:lnRef idx="1">
            <a:schemeClr val="accent3"/>
          </a:lnRef>
          <a:fillRef idx="2">
            <a:schemeClr val="accent3"/>
          </a:fillRef>
          <a:effectRef idx="1">
            <a:schemeClr val="accent3"/>
          </a:effectRef>
          <a:fontRef idx="minor">
            <a:schemeClr val="dk1"/>
          </a:fontRef>
        </p:style>
      </p:sp>
      <p:sp>
        <p:nvSpPr>
          <p:cNvPr id="14" name="TextBox 13"/>
          <p:cNvSpPr txBox="1"/>
          <p:nvPr/>
        </p:nvSpPr>
        <p:spPr>
          <a:xfrm>
            <a:off x="150396" y="6430211"/>
            <a:ext cx="1780358" cy="751655"/>
          </a:xfrm>
          <a:prstGeom prst="rect">
            <a:avLst/>
          </a:prstGeom>
          <a:noFill/>
        </p:spPr>
        <p:txBody>
          <a:bodyPr wrap="square" lIns="104306" tIns="52153" rIns="104306" bIns="52153" rtlCol="0">
            <a:spAutoFit/>
          </a:bodyPr>
          <a:lstStyle/>
          <a:p>
            <a:pPr lvl="0"/>
            <a:r>
              <a:rPr lang="en-AU" b="1" dirty="0" err="1">
                <a:solidFill>
                  <a:schemeClr val="bg1"/>
                </a:solidFill>
              </a:rPr>
              <a:t>Pengelolaan</a:t>
            </a:r>
            <a:r>
              <a:rPr lang="en-AU" b="1" dirty="0">
                <a:solidFill>
                  <a:schemeClr val="bg1"/>
                </a:solidFill>
              </a:rPr>
              <a:t> </a:t>
            </a:r>
            <a:r>
              <a:rPr lang="en-AU" b="1" dirty="0" err="1">
                <a:solidFill>
                  <a:schemeClr val="bg1"/>
                </a:solidFill>
              </a:rPr>
              <a:t>efektif</a:t>
            </a:r>
            <a:endParaRPr lang="en-AU" dirty="0">
              <a:solidFill>
                <a:schemeClr val="bg1"/>
              </a:solidFill>
            </a:endParaRPr>
          </a:p>
        </p:txBody>
      </p:sp>
      <p:sp>
        <p:nvSpPr>
          <p:cNvPr id="15" name="TextBox 14"/>
          <p:cNvSpPr txBox="1"/>
          <p:nvPr/>
        </p:nvSpPr>
        <p:spPr>
          <a:xfrm>
            <a:off x="8059819" y="7228983"/>
            <a:ext cx="2427291" cy="320768"/>
          </a:xfrm>
          <a:prstGeom prst="rect">
            <a:avLst/>
          </a:prstGeom>
          <a:noFill/>
        </p:spPr>
        <p:txBody>
          <a:bodyPr wrap="square" lIns="104306" tIns="52153" rIns="104306" bIns="52153" rtlCol="0">
            <a:spAutoFit/>
          </a:bodyPr>
          <a:lstStyle/>
          <a:p>
            <a:pPr algn="r"/>
            <a:r>
              <a:rPr lang="en-AU" sz="1400" dirty="0">
                <a:solidFill>
                  <a:srgbClr val="7F7F7F"/>
                </a:solidFill>
              </a:rPr>
              <a:t>(</a:t>
            </a:r>
            <a:r>
              <a:rPr lang="en-AU" sz="1400" dirty="0" err="1">
                <a:solidFill>
                  <a:srgbClr val="7F7F7F"/>
                </a:solidFill>
              </a:rPr>
              <a:t>Sumber</a:t>
            </a:r>
            <a:r>
              <a:rPr lang="en-AU" sz="1400" dirty="0">
                <a:solidFill>
                  <a:srgbClr val="7F7F7F"/>
                </a:solidFill>
              </a:rPr>
              <a:t>: AKSANSI)</a:t>
            </a:r>
          </a:p>
        </p:txBody>
      </p:sp>
    </p:spTree>
    <p:extLst>
      <p:ext uri="{BB962C8B-B14F-4D97-AF65-F5344CB8AC3E}">
        <p14:creationId xmlns:p14="http://schemas.microsoft.com/office/powerpoint/2010/main" val="164627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400" dirty="0" err="1"/>
              <a:t>Efisiensi</a:t>
            </a:r>
            <a:r>
              <a:rPr lang="en-AU" sz="6400" dirty="0"/>
              <a:t> yang </a:t>
            </a:r>
            <a:r>
              <a:rPr lang="en-AU" sz="6400" dirty="0" err="1"/>
              <a:t>akan</a:t>
            </a:r>
            <a:r>
              <a:rPr lang="en-AU" sz="6400" dirty="0"/>
              <a:t> </a:t>
            </a:r>
            <a:r>
              <a:rPr lang="en-AU" sz="6400" dirty="0" err="1"/>
              <a:t>didapat</a:t>
            </a:r>
            <a:r>
              <a:rPr lang="en-AU" sz="6400" dirty="0"/>
              <a:t> </a:t>
            </a:r>
            <a:r>
              <a:rPr lang="en-AU" sz="6400" dirty="0" err="1"/>
              <a:t>dengan</a:t>
            </a:r>
            <a:r>
              <a:rPr lang="en-AU" sz="6400" dirty="0"/>
              <a:t> </a:t>
            </a:r>
            <a:r>
              <a:rPr lang="en-AU" sz="6400" dirty="0" err="1"/>
              <a:t>meningkatkan</a:t>
            </a:r>
            <a:r>
              <a:rPr lang="en-AU" sz="6400" dirty="0"/>
              <a:t> </a:t>
            </a:r>
            <a:r>
              <a:rPr lang="en-AU" sz="6400" dirty="0" err="1"/>
              <a:t>peran</a:t>
            </a:r>
            <a:r>
              <a:rPr lang="en-AU" sz="6400" dirty="0"/>
              <a:t> </a:t>
            </a:r>
            <a:r>
              <a:rPr lang="en-AU" sz="6400" dirty="0" err="1"/>
              <a:t>Pemda</a:t>
            </a:r>
            <a:endParaRPr lang="en-AU" sz="6400" dirty="0"/>
          </a:p>
        </p:txBody>
      </p:sp>
    </p:spTree>
    <p:extLst>
      <p:ext uri="{BB962C8B-B14F-4D97-AF65-F5344CB8AC3E}">
        <p14:creationId xmlns:p14="http://schemas.microsoft.com/office/powerpoint/2010/main" val="20698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9113" y="1629833"/>
            <a:ext cx="10550901" cy="4900819"/>
          </a:xfrm>
          <a:prstGeom prst="roundRect">
            <a:avLst>
              <a:gd name="adj" fmla="val 10428"/>
            </a:avLst>
          </a:prstGeom>
          <a:solidFill>
            <a:schemeClr val="bg1">
              <a:lumMod val="95000"/>
              <a:alpha val="70000"/>
            </a:schemeClr>
          </a:solidFill>
          <a:ln>
            <a:noFill/>
          </a:ln>
        </p:spPr>
        <p:style>
          <a:lnRef idx="2">
            <a:schemeClr val="accent2"/>
          </a:lnRef>
          <a:fillRef idx="1">
            <a:schemeClr val="lt1"/>
          </a:fillRef>
          <a:effectRef idx="0">
            <a:schemeClr val="accent2"/>
          </a:effectRef>
          <a:fontRef idx="minor">
            <a:schemeClr val="dk1"/>
          </a:fontRef>
        </p:style>
        <p:txBody>
          <a:bodyPr lIns="104306" tIns="52153" rIns="104306" bIns="52153" rtlCol="0" anchor="ctr"/>
          <a:lstStyle/>
          <a:p>
            <a:pPr algn="r"/>
            <a:endParaRPr lang="en-AU" sz="2500" dirty="0">
              <a:solidFill>
                <a:schemeClr val="tx1">
                  <a:lumMod val="50000"/>
                  <a:lumOff val="50000"/>
                </a:schemeClr>
              </a:solidFill>
            </a:endParaRPr>
          </a:p>
        </p:txBody>
      </p:sp>
      <p:sp>
        <p:nvSpPr>
          <p:cNvPr id="2" name="Title 1"/>
          <p:cNvSpPr>
            <a:spLocks noGrp="1"/>
          </p:cNvSpPr>
          <p:nvPr>
            <p:ph type="title"/>
          </p:nvPr>
        </p:nvSpPr>
        <p:spPr>
          <a:xfrm>
            <a:off x="319042" y="172251"/>
            <a:ext cx="10022312" cy="1325999"/>
          </a:xfrm>
        </p:spPr>
        <p:txBody>
          <a:bodyPr>
            <a:noAutofit/>
          </a:bodyPr>
          <a:lstStyle/>
          <a:p>
            <a:r>
              <a:rPr lang="en-AU" dirty="0" err="1" smtClean="0"/>
              <a:t>Apakah</a:t>
            </a:r>
            <a:r>
              <a:rPr lang="en-AU" dirty="0" smtClean="0"/>
              <a:t> </a:t>
            </a:r>
            <a:r>
              <a:rPr lang="en-AU" dirty="0" err="1" smtClean="0"/>
              <a:t>akan</a:t>
            </a:r>
            <a:r>
              <a:rPr lang="en-AU" dirty="0" smtClean="0"/>
              <a:t> </a:t>
            </a:r>
            <a:r>
              <a:rPr lang="en-AU" dirty="0" err="1" smtClean="0"/>
              <a:t>lebih</a:t>
            </a:r>
            <a:r>
              <a:rPr lang="en-AU" dirty="0" smtClean="0"/>
              <a:t> </a:t>
            </a:r>
            <a:r>
              <a:rPr lang="en-AU" dirty="0" err="1" smtClean="0"/>
              <a:t>berkelanjutan</a:t>
            </a:r>
            <a:r>
              <a:rPr lang="en-AU" dirty="0" smtClean="0"/>
              <a:t> </a:t>
            </a:r>
            <a:r>
              <a:rPr lang="en-AU" dirty="0" err="1" smtClean="0"/>
              <a:t>dan</a:t>
            </a:r>
            <a:r>
              <a:rPr lang="en-AU" dirty="0" smtClean="0"/>
              <a:t> </a:t>
            </a:r>
            <a:r>
              <a:rPr lang="en-AU" dirty="0" err="1" smtClean="0"/>
              <a:t>efisien</a:t>
            </a:r>
            <a:r>
              <a:rPr lang="en-AU" dirty="0" smtClean="0"/>
              <a:t> </a:t>
            </a:r>
            <a:r>
              <a:rPr lang="en-AU" dirty="0" err="1" smtClean="0"/>
              <a:t>apabila</a:t>
            </a:r>
            <a:r>
              <a:rPr lang="en-AU" dirty="0" smtClean="0"/>
              <a:t> </a:t>
            </a:r>
            <a:r>
              <a:rPr lang="en-AU" dirty="0" err="1" smtClean="0"/>
              <a:t>Pemerintah</a:t>
            </a:r>
            <a:r>
              <a:rPr lang="en-AU" dirty="0" smtClean="0"/>
              <a:t> Daerah </a:t>
            </a:r>
            <a:r>
              <a:rPr lang="en-AU" dirty="0" err="1" smtClean="0"/>
              <a:t>bekerja</a:t>
            </a:r>
            <a:r>
              <a:rPr lang="en-AU" dirty="0" smtClean="0"/>
              <a:t> </a:t>
            </a:r>
            <a:r>
              <a:rPr lang="en-AU" dirty="0" err="1" smtClean="0"/>
              <a:t>bermitra</a:t>
            </a:r>
            <a:r>
              <a:rPr lang="en-AU" dirty="0" smtClean="0"/>
              <a:t>, </a:t>
            </a:r>
            <a:r>
              <a:rPr lang="en-AU" dirty="0" err="1" smtClean="0"/>
              <a:t>daripada</a:t>
            </a:r>
            <a:r>
              <a:rPr lang="en-AU" dirty="0" smtClean="0"/>
              <a:t> </a:t>
            </a:r>
            <a:r>
              <a:rPr lang="en-AU" dirty="0" err="1" smtClean="0"/>
              <a:t>sendiri</a:t>
            </a:r>
            <a:r>
              <a:rPr lang="en-AU" dirty="0" smtClean="0"/>
              <a:t>, </a:t>
            </a:r>
            <a:r>
              <a:rPr lang="en-AU" dirty="0" err="1" smtClean="0"/>
              <a:t>untuk</a:t>
            </a:r>
            <a:r>
              <a:rPr lang="en-AU" dirty="0" smtClean="0"/>
              <a:t> </a:t>
            </a:r>
            <a:r>
              <a:rPr lang="en-AU" dirty="0" err="1" smtClean="0"/>
              <a:t>melatih</a:t>
            </a:r>
            <a:r>
              <a:rPr lang="en-AU" dirty="0" smtClean="0"/>
              <a:t> 100.000 KSM?</a:t>
            </a:r>
            <a:endParaRPr lang="en-AU" dirty="0"/>
          </a:p>
        </p:txBody>
      </p:sp>
      <p:sp>
        <p:nvSpPr>
          <p:cNvPr id="4" name="TextBox 3"/>
          <p:cNvSpPr txBox="1"/>
          <p:nvPr/>
        </p:nvSpPr>
        <p:spPr>
          <a:xfrm rot="16200000">
            <a:off x="-2146667" y="3660977"/>
            <a:ext cx="5005170" cy="359928"/>
          </a:xfrm>
          <a:prstGeom prst="rect">
            <a:avLst/>
          </a:prstGeom>
          <a:noFill/>
        </p:spPr>
        <p:txBody>
          <a:bodyPr wrap="square" lIns="104306" tIns="52153" rIns="104306" bIns="52153" rtlCol="0">
            <a:spAutoFit/>
          </a:bodyPr>
          <a:lstStyle/>
          <a:p>
            <a:r>
              <a:rPr lang="en-AU" sz="1600" dirty="0" err="1">
                <a:latin typeface="Helvetica"/>
                <a:cs typeface="Helvetica"/>
              </a:rPr>
              <a:t>Sistem</a:t>
            </a:r>
            <a:r>
              <a:rPr lang="en-AU" sz="1600" dirty="0">
                <a:latin typeface="Helvetica"/>
                <a:cs typeface="Helvetica"/>
              </a:rPr>
              <a:t> yang </a:t>
            </a:r>
            <a:r>
              <a:rPr lang="en-AU" sz="1600" dirty="0" err="1">
                <a:latin typeface="Helvetica"/>
                <a:cs typeface="Helvetica"/>
              </a:rPr>
              <a:t>didanai</a:t>
            </a:r>
            <a:r>
              <a:rPr lang="en-AU" sz="1600" dirty="0">
                <a:latin typeface="Helvetica"/>
                <a:cs typeface="Helvetica"/>
              </a:rPr>
              <a:t> </a:t>
            </a:r>
            <a:r>
              <a:rPr lang="en-AU" sz="1600" dirty="0" err="1">
                <a:latin typeface="Helvetica"/>
                <a:cs typeface="Helvetica"/>
              </a:rPr>
              <a:t>untuk</a:t>
            </a:r>
            <a:r>
              <a:rPr lang="en-AU" sz="1600" dirty="0">
                <a:latin typeface="Helvetica"/>
                <a:cs typeface="Helvetica"/>
              </a:rPr>
              <a:t> </a:t>
            </a:r>
            <a:r>
              <a:rPr lang="en-AU" sz="1600" dirty="0" err="1">
                <a:latin typeface="Helvetica"/>
                <a:cs typeface="Helvetica"/>
              </a:rPr>
              <a:t>instalasi</a:t>
            </a:r>
            <a:r>
              <a:rPr lang="en-AU" sz="1600" dirty="0">
                <a:latin typeface="Helvetica"/>
                <a:cs typeface="Helvetica"/>
              </a:rPr>
              <a:t> per </a:t>
            </a:r>
            <a:r>
              <a:rPr lang="en-AU" sz="1600" dirty="0" err="1">
                <a:latin typeface="Helvetica"/>
                <a:cs typeface="Helvetica"/>
              </a:rPr>
              <a:t>tahun</a:t>
            </a:r>
            <a:r>
              <a:rPr lang="en-AU" sz="1600" dirty="0">
                <a:latin typeface="Helvetica"/>
                <a:cs typeface="Helvetica"/>
              </a:rPr>
              <a:t> (#)</a:t>
            </a:r>
          </a:p>
        </p:txBody>
      </p:sp>
      <p:graphicFrame>
        <p:nvGraphicFramePr>
          <p:cNvPr id="7" name="Chart 6"/>
          <p:cNvGraphicFramePr>
            <a:graphicFrameLocks/>
          </p:cNvGraphicFramePr>
          <p:nvPr>
            <p:extLst>
              <p:ext uri="{D42A27DB-BD31-4B8C-83A1-F6EECF244321}">
                <p14:modId xmlns:p14="http://schemas.microsoft.com/office/powerpoint/2010/main" val="4117340297"/>
              </p:ext>
            </p:extLst>
          </p:nvPr>
        </p:nvGraphicFramePr>
        <p:xfrm>
          <a:off x="766511" y="1697642"/>
          <a:ext cx="9720599" cy="46977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584423" y="4908536"/>
            <a:ext cx="1902686" cy="320768"/>
          </a:xfrm>
          <a:prstGeom prst="rect">
            <a:avLst/>
          </a:prstGeom>
          <a:noFill/>
        </p:spPr>
        <p:txBody>
          <a:bodyPr wrap="square" lIns="104306" tIns="52153" rIns="104306" bIns="52153" rtlCol="0">
            <a:spAutoFit/>
          </a:bodyPr>
          <a:lstStyle/>
          <a:p>
            <a:r>
              <a:rPr lang="en-AU" sz="1400" dirty="0">
                <a:solidFill>
                  <a:srgbClr val="7F7F7F"/>
                </a:solidFill>
              </a:rPr>
              <a:t>(</a:t>
            </a:r>
            <a:r>
              <a:rPr lang="en-AU" sz="1400" dirty="0" err="1">
                <a:solidFill>
                  <a:srgbClr val="7F7F7F"/>
                </a:solidFill>
              </a:rPr>
              <a:t>Sumber</a:t>
            </a:r>
            <a:r>
              <a:rPr lang="en-AU" sz="1400" dirty="0">
                <a:solidFill>
                  <a:srgbClr val="7F7F7F"/>
                </a:solidFill>
              </a:rPr>
              <a:t>: PU, ADB, IDB)</a:t>
            </a:r>
          </a:p>
        </p:txBody>
      </p:sp>
    </p:spTree>
    <p:extLst>
      <p:ext uri="{BB962C8B-B14F-4D97-AF65-F5344CB8AC3E}">
        <p14:creationId xmlns:p14="http://schemas.microsoft.com/office/powerpoint/2010/main" val="39097485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3938" y="1736290"/>
            <a:ext cx="9823608" cy="5171531"/>
          </a:xfrm>
          <a:solidFill>
            <a:schemeClr val="lt1">
              <a:alpha val="82000"/>
            </a:schemeClr>
          </a:solidFill>
        </p:spPr>
        <p:txBody>
          <a:bodyPr anchor="ctr" anchorCtr="0">
            <a:noAutofit/>
          </a:bodyPr>
          <a:lstStyle/>
          <a:p>
            <a:r>
              <a:rPr lang="en-AU" sz="6400" dirty="0" err="1"/>
              <a:t>Berubahnya</a:t>
            </a:r>
            <a:r>
              <a:rPr lang="en-AU" sz="6400" dirty="0"/>
              <a:t> </a:t>
            </a:r>
            <a:r>
              <a:rPr lang="en-AU" sz="6400" dirty="0" err="1"/>
              <a:t>justifikasi</a:t>
            </a:r>
            <a:r>
              <a:rPr lang="en-AU" sz="6400" dirty="0"/>
              <a:t> </a:t>
            </a:r>
            <a:r>
              <a:rPr lang="en-AU" sz="6400" dirty="0" err="1"/>
              <a:t>pemberdayaan</a:t>
            </a:r>
            <a:r>
              <a:rPr lang="en-AU" sz="6400" dirty="0"/>
              <a:t> </a:t>
            </a:r>
            <a:r>
              <a:rPr lang="en-AU" sz="6400" dirty="0" err="1"/>
              <a:t>masyarakat</a:t>
            </a:r>
            <a:endParaRPr lang="en-AU" sz="6400" dirty="0"/>
          </a:p>
        </p:txBody>
      </p:sp>
    </p:spTree>
    <p:extLst>
      <p:ext uri="{BB962C8B-B14F-4D97-AF65-F5344CB8AC3E}">
        <p14:creationId xmlns:p14="http://schemas.microsoft.com/office/powerpoint/2010/main" val="148453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2" y="-51781"/>
            <a:ext cx="10022312" cy="1771603"/>
          </a:xfrm>
        </p:spPr>
        <p:txBody>
          <a:bodyPr>
            <a:noAutofit/>
          </a:bodyPr>
          <a:lstStyle/>
          <a:p>
            <a:r>
              <a:rPr lang="en-AU" sz="2700" dirty="0" err="1"/>
              <a:t>Pada</a:t>
            </a:r>
            <a:r>
              <a:rPr lang="en-AU" sz="2700" dirty="0"/>
              <a:t> </a:t>
            </a:r>
            <a:r>
              <a:rPr lang="en-AU" sz="2700" dirty="0" err="1"/>
              <a:t>awalnya</a:t>
            </a:r>
            <a:r>
              <a:rPr lang="en-AU" sz="2700" dirty="0"/>
              <a:t> </a:t>
            </a:r>
            <a:r>
              <a:rPr lang="en-AU" sz="2700" dirty="0" err="1"/>
              <a:t>pemberdayaan</a:t>
            </a:r>
            <a:r>
              <a:rPr lang="en-AU" sz="2700" dirty="0"/>
              <a:t> </a:t>
            </a:r>
            <a:r>
              <a:rPr lang="en-AU" sz="2700" dirty="0" err="1"/>
              <a:t>masyarakat</a:t>
            </a:r>
            <a:r>
              <a:rPr lang="en-AU" sz="2700" dirty="0"/>
              <a:t> </a:t>
            </a:r>
            <a:r>
              <a:rPr lang="en-AU" sz="2700" dirty="0" err="1"/>
              <a:t>menjadi</a:t>
            </a:r>
            <a:r>
              <a:rPr lang="en-AU" sz="2700" dirty="0"/>
              <a:t> </a:t>
            </a:r>
            <a:r>
              <a:rPr lang="en-AU" sz="2700" dirty="0" err="1"/>
              <a:t>hasil</a:t>
            </a:r>
            <a:r>
              <a:rPr lang="en-AU" sz="2700" dirty="0"/>
              <a:t> </a:t>
            </a:r>
            <a:r>
              <a:rPr lang="en-AU" sz="2700" dirty="0" err="1"/>
              <a:t>utama</a:t>
            </a:r>
            <a:r>
              <a:rPr lang="en-AU" sz="2700" dirty="0"/>
              <a:t> </a:t>
            </a:r>
            <a:r>
              <a:rPr lang="en-AU" sz="2700" dirty="0" err="1"/>
              <a:t>sanitasi</a:t>
            </a:r>
            <a:r>
              <a:rPr lang="en-AU" sz="2700" dirty="0"/>
              <a:t> </a:t>
            </a:r>
            <a:r>
              <a:rPr lang="en-AU" sz="2700" dirty="0" err="1"/>
              <a:t>berbasis</a:t>
            </a:r>
            <a:r>
              <a:rPr lang="en-AU" sz="2700" dirty="0"/>
              <a:t> </a:t>
            </a:r>
            <a:r>
              <a:rPr lang="en-AU" sz="2700" dirty="0" err="1"/>
              <a:t>masyarakat</a:t>
            </a:r>
            <a:r>
              <a:rPr lang="en-AU" sz="2700" dirty="0"/>
              <a:t>. </a:t>
            </a:r>
            <a:r>
              <a:rPr lang="en-AU" sz="2700" dirty="0" err="1"/>
              <a:t>Namun</a:t>
            </a:r>
            <a:r>
              <a:rPr lang="en-AU" sz="2700" dirty="0"/>
              <a:t>, </a:t>
            </a:r>
            <a:r>
              <a:rPr lang="en-AU" sz="2700" dirty="0" err="1"/>
              <a:t>dua</a:t>
            </a:r>
            <a:r>
              <a:rPr lang="en-AU" sz="2700" dirty="0"/>
              <a:t> </a:t>
            </a:r>
            <a:r>
              <a:rPr lang="en-AU" sz="2700" dirty="0" err="1"/>
              <a:t>fitur</a:t>
            </a:r>
            <a:r>
              <a:rPr lang="en-AU" sz="2700" dirty="0"/>
              <a:t> </a:t>
            </a:r>
            <a:r>
              <a:rPr lang="en-AU" sz="2700" dirty="0" err="1"/>
              <a:t>utama</a:t>
            </a:r>
            <a:r>
              <a:rPr lang="en-AU" sz="2700" dirty="0"/>
              <a:t> ‘</a:t>
            </a:r>
            <a:r>
              <a:rPr lang="en-AU" sz="2700" dirty="0" err="1"/>
              <a:t>pemberdayaan</a:t>
            </a:r>
            <a:r>
              <a:rPr lang="en-AU" sz="2700" dirty="0"/>
              <a:t> </a:t>
            </a:r>
            <a:r>
              <a:rPr lang="en-AU" sz="2700" dirty="0" err="1"/>
              <a:t>masyarakat</a:t>
            </a:r>
            <a:r>
              <a:rPr lang="en-AU" sz="2700" dirty="0"/>
              <a:t>’ </a:t>
            </a:r>
            <a:r>
              <a:rPr lang="en-AU" sz="2700" dirty="0" err="1"/>
              <a:t>sedikit</a:t>
            </a:r>
            <a:r>
              <a:rPr lang="en-AU" sz="2700" dirty="0"/>
              <a:t> </a:t>
            </a:r>
            <a:r>
              <a:rPr lang="en-AU" sz="2700" dirty="0" err="1"/>
              <a:t>relevansinya</a:t>
            </a:r>
            <a:r>
              <a:rPr lang="en-AU" sz="2700" dirty="0"/>
              <a:t> </a:t>
            </a:r>
            <a:r>
              <a:rPr lang="en-AU" sz="2700" dirty="0" err="1"/>
              <a:t>dalam</a:t>
            </a:r>
            <a:r>
              <a:rPr lang="en-AU" sz="2700" dirty="0"/>
              <a:t> </a:t>
            </a:r>
            <a:r>
              <a:rPr lang="en-AU" sz="2700" dirty="0" err="1"/>
              <a:t>praktiknya</a:t>
            </a:r>
            <a:endParaRPr lang="en-AU" sz="2700" dirty="0"/>
          </a:p>
        </p:txBody>
      </p:sp>
      <p:sp>
        <p:nvSpPr>
          <p:cNvPr id="3" name="Text Placeholder 2"/>
          <p:cNvSpPr>
            <a:spLocks noGrp="1"/>
          </p:cNvSpPr>
          <p:nvPr>
            <p:ph type="body" sz="quarter" idx="10"/>
          </p:nvPr>
        </p:nvSpPr>
        <p:spPr>
          <a:xfrm>
            <a:off x="339122" y="1735566"/>
            <a:ext cx="10021350" cy="5657669"/>
          </a:xfrm>
          <a:ln>
            <a:solidFill>
              <a:srgbClr val="810048"/>
            </a:solidFill>
          </a:ln>
        </p:spPr>
        <p:txBody>
          <a:bodyPr/>
          <a:lstStyle/>
          <a:p>
            <a:pPr>
              <a:spcBef>
                <a:spcPts val="0"/>
              </a:spcBef>
              <a:spcAft>
                <a:spcPts val="1369"/>
              </a:spcAft>
            </a:pPr>
            <a:r>
              <a:rPr lang="en-AU" sz="2500" b="1" dirty="0"/>
              <a:t>1. </a:t>
            </a:r>
            <a:r>
              <a:rPr lang="en-AU" sz="2500" b="1" dirty="0" err="1"/>
              <a:t>Perubahan</a:t>
            </a:r>
            <a:r>
              <a:rPr lang="en-AU" sz="2500" b="1" dirty="0"/>
              <a:t> </a:t>
            </a:r>
            <a:r>
              <a:rPr lang="en-AU" sz="2500" b="1" dirty="0" err="1"/>
              <a:t>kebiasaan</a:t>
            </a:r>
            <a:endParaRPr lang="en-AU" sz="2500" b="1" dirty="0"/>
          </a:p>
          <a:p>
            <a:pPr>
              <a:spcBef>
                <a:spcPts val="0"/>
              </a:spcBef>
              <a:spcAft>
                <a:spcPts val="1369"/>
              </a:spcAft>
            </a:pPr>
            <a:r>
              <a:rPr lang="en-AU" sz="2500" i="1" dirty="0" err="1"/>
              <a:t>Maksud</a:t>
            </a:r>
            <a:r>
              <a:rPr lang="en-AU" sz="2500" i="1" dirty="0"/>
              <a:t> </a:t>
            </a:r>
            <a:r>
              <a:rPr lang="en-AU" sz="2500" i="1" dirty="0" err="1"/>
              <a:t>awal</a:t>
            </a:r>
            <a:r>
              <a:rPr lang="en-AU" sz="2500" i="1" dirty="0"/>
              <a:t> SANIMAS</a:t>
            </a:r>
            <a:r>
              <a:rPr lang="en-AU" sz="2500" dirty="0"/>
              <a:t>: </a:t>
            </a:r>
            <a:r>
              <a:rPr lang="en-AU" sz="2500" dirty="0" err="1"/>
              <a:t>mencegah</a:t>
            </a:r>
            <a:r>
              <a:rPr lang="en-AU" sz="2500" dirty="0"/>
              <a:t> </a:t>
            </a:r>
            <a:r>
              <a:rPr lang="en-AU" sz="2500" dirty="0" err="1"/>
              <a:t>kebiasaan</a:t>
            </a:r>
            <a:r>
              <a:rPr lang="en-AU" sz="2500" dirty="0"/>
              <a:t> </a:t>
            </a:r>
            <a:r>
              <a:rPr lang="en-AU" sz="2500" dirty="0" err="1"/>
              <a:t>buang</a:t>
            </a:r>
            <a:r>
              <a:rPr lang="en-AU" sz="2500" dirty="0"/>
              <a:t> air </a:t>
            </a:r>
            <a:r>
              <a:rPr lang="en-AU" sz="2500" dirty="0" err="1"/>
              <a:t>besar</a:t>
            </a:r>
            <a:r>
              <a:rPr lang="en-AU" sz="2500" dirty="0"/>
              <a:t> </a:t>
            </a:r>
            <a:r>
              <a:rPr lang="en-AU" sz="2500" dirty="0" err="1"/>
              <a:t>sembarangan</a:t>
            </a:r>
            <a:r>
              <a:rPr lang="en-AU" sz="2500" dirty="0"/>
              <a:t>, </a:t>
            </a:r>
            <a:r>
              <a:rPr lang="en-AU" sz="2500" dirty="0" err="1"/>
              <a:t>mendorong</a:t>
            </a:r>
            <a:r>
              <a:rPr lang="en-AU" sz="2500" dirty="0"/>
              <a:t> </a:t>
            </a:r>
            <a:r>
              <a:rPr lang="en-AU" sz="2500" dirty="0" err="1"/>
              <a:t>penggunaan</a:t>
            </a:r>
            <a:r>
              <a:rPr lang="en-AU" sz="2500" dirty="0"/>
              <a:t> </a:t>
            </a:r>
            <a:r>
              <a:rPr lang="en-AU" sz="2500" dirty="0" err="1"/>
              <a:t>jamban</a:t>
            </a:r>
            <a:r>
              <a:rPr lang="en-AU" sz="2500" dirty="0"/>
              <a:t> </a:t>
            </a:r>
            <a:r>
              <a:rPr lang="en-AU" sz="2500" dirty="0" err="1"/>
              <a:t>dan</a:t>
            </a:r>
            <a:r>
              <a:rPr lang="en-AU" sz="2500" dirty="0"/>
              <a:t> </a:t>
            </a:r>
            <a:r>
              <a:rPr lang="en-AU" sz="2500" dirty="0" err="1"/>
              <a:t>meningkatkan</a:t>
            </a:r>
            <a:r>
              <a:rPr lang="en-AU" sz="2500" dirty="0"/>
              <a:t> </a:t>
            </a:r>
            <a:r>
              <a:rPr lang="en-AU" sz="2500" dirty="0" err="1"/>
              <a:t>higienitas</a:t>
            </a:r>
            <a:r>
              <a:rPr lang="en-AU" sz="2500" dirty="0"/>
              <a:t> </a:t>
            </a:r>
            <a:r>
              <a:rPr lang="en-AU" sz="2500" dirty="0" err="1"/>
              <a:t>melalui</a:t>
            </a:r>
            <a:r>
              <a:rPr lang="en-AU" sz="2500" dirty="0"/>
              <a:t> </a:t>
            </a:r>
            <a:r>
              <a:rPr lang="en-AU" sz="2500" dirty="0" err="1"/>
              <a:t>sistem</a:t>
            </a:r>
            <a:r>
              <a:rPr lang="en-AU" sz="2500" dirty="0"/>
              <a:t> </a:t>
            </a:r>
            <a:r>
              <a:rPr lang="en-AU" sz="2500" dirty="0" err="1"/>
              <a:t>Komunal</a:t>
            </a:r>
            <a:r>
              <a:rPr lang="en-AU" sz="2500" dirty="0"/>
              <a:t> (MCK).</a:t>
            </a:r>
          </a:p>
          <a:p>
            <a:pPr>
              <a:spcBef>
                <a:spcPts val="0"/>
              </a:spcBef>
              <a:spcAft>
                <a:spcPts val="1369"/>
              </a:spcAft>
            </a:pPr>
            <a:r>
              <a:rPr lang="en-AU" sz="2500" dirty="0" err="1"/>
              <a:t>Sekarang</a:t>
            </a:r>
            <a:r>
              <a:rPr lang="en-AU" sz="2500" dirty="0"/>
              <a:t>, </a:t>
            </a:r>
            <a:r>
              <a:rPr lang="en-AU" sz="2500" dirty="0" err="1"/>
              <a:t>hanya</a:t>
            </a:r>
            <a:r>
              <a:rPr lang="en-AU" sz="2500" dirty="0"/>
              <a:t> </a:t>
            </a:r>
            <a:r>
              <a:rPr lang="en-AU" sz="2500" dirty="0" err="1"/>
              <a:t>sistem</a:t>
            </a:r>
            <a:r>
              <a:rPr lang="en-AU" sz="2500" dirty="0"/>
              <a:t> air </a:t>
            </a:r>
            <a:r>
              <a:rPr lang="en-AU" sz="2500" dirty="0" err="1"/>
              <a:t>limbah</a:t>
            </a:r>
            <a:r>
              <a:rPr lang="en-AU" sz="2500" dirty="0"/>
              <a:t> </a:t>
            </a:r>
            <a:r>
              <a:rPr lang="en-AU" sz="2500" dirty="0" err="1"/>
              <a:t>sederhana</a:t>
            </a:r>
            <a:r>
              <a:rPr lang="en-AU" sz="2500" dirty="0"/>
              <a:t> (</a:t>
            </a:r>
            <a:r>
              <a:rPr lang="en-AU" sz="2500" i="1" dirty="0"/>
              <a:t>simple sewer systems </a:t>
            </a:r>
            <a:r>
              <a:rPr lang="en-AU" sz="2500" dirty="0"/>
              <a:t>- SSS) </a:t>
            </a:r>
            <a:r>
              <a:rPr lang="en-AU" sz="2500" dirty="0" err="1"/>
              <a:t>atau</a:t>
            </a:r>
            <a:r>
              <a:rPr lang="en-AU" sz="2500" dirty="0"/>
              <a:t> </a:t>
            </a:r>
            <a:r>
              <a:rPr lang="en-AU" sz="2500" dirty="0" err="1"/>
              <a:t>sistem</a:t>
            </a:r>
            <a:r>
              <a:rPr lang="en-AU" sz="2500" dirty="0"/>
              <a:t> </a:t>
            </a:r>
            <a:r>
              <a:rPr lang="en-AU" sz="2500" dirty="0" err="1"/>
              <a:t>campuran</a:t>
            </a:r>
            <a:r>
              <a:rPr lang="en-AU" sz="2500" dirty="0"/>
              <a:t> (</a:t>
            </a:r>
            <a:r>
              <a:rPr lang="en-AU" sz="2500" dirty="0" err="1"/>
              <a:t>komunal</a:t>
            </a:r>
            <a:r>
              <a:rPr lang="en-AU" sz="2500" dirty="0"/>
              <a:t>/SSS) yang </a:t>
            </a:r>
            <a:r>
              <a:rPr lang="en-AU" sz="2500" dirty="0" err="1"/>
              <a:t>dibangun</a:t>
            </a:r>
            <a:r>
              <a:rPr lang="en-AU" sz="2500" dirty="0"/>
              <a:t>. </a:t>
            </a:r>
            <a:r>
              <a:rPr lang="en-AU" sz="2500" dirty="0" err="1"/>
              <a:t>Komunal</a:t>
            </a:r>
            <a:r>
              <a:rPr lang="en-AU" sz="2500" dirty="0"/>
              <a:t> </a:t>
            </a:r>
            <a:r>
              <a:rPr lang="en-AU" sz="2500" dirty="0" err="1"/>
              <a:t>hanya</a:t>
            </a:r>
            <a:r>
              <a:rPr lang="en-AU" sz="2500" dirty="0"/>
              <a:t> </a:t>
            </a:r>
            <a:r>
              <a:rPr lang="en-AU" sz="2500" dirty="0" err="1"/>
              <a:t>pada</a:t>
            </a:r>
            <a:r>
              <a:rPr lang="en-AU" sz="2500" dirty="0"/>
              <a:t> </a:t>
            </a:r>
            <a:r>
              <a:rPr lang="en-AU" sz="2500" dirty="0" err="1"/>
              <a:t>situasi</a:t>
            </a:r>
            <a:r>
              <a:rPr lang="en-AU" sz="2500" dirty="0"/>
              <a:t> </a:t>
            </a:r>
            <a:r>
              <a:rPr lang="en-AU" sz="2500" dirty="0" err="1"/>
              <a:t>tertentu</a:t>
            </a:r>
            <a:r>
              <a:rPr lang="en-AU" sz="2500" dirty="0"/>
              <a:t>.</a:t>
            </a:r>
          </a:p>
          <a:p>
            <a:pPr>
              <a:spcBef>
                <a:spcPts val="0"/>
              </a:spcBef>
              <a:spcAft>
                <a:spcPts val="1369"/>
              </a:spcAft>
            </a:pPr>
            <a:r>
              <a:rPr lang="en-AU" sz="2500" dirty="0"/>
              <a:t>Di mana SSS </a:t>
            </a:r>
            <a:r>
              <a:rPr lang="en-AU" sz="2500" dirty="0" err="1"/>
              <a:t>dibangun</a:t>
            </a:r>
            <a:r>
              <a:rPr lang="en-AU" sz="2500" dirty="0"/>
              <a:t>, </a:t>
            </a:r>
            <a:r>
              <a:rPr lang="en-AU" sz="2500" dirty="0" err="1"/>
              <a:t>warga</a:t>
            </a:r>
            <a:r>
              <a:rPr lang="en-AU" sz="2500" dirty="0"/>
              <a:t> </a:t>
            </a:r>
            <a:r>
              <a:rPr lang="en-AU" sz="2500" dirty="0" err="1"/>
              <a:t>sudah</a:t>
            </a:r>
            <a:r>
              <a:rPr lang="en-AU" sz="2500" dirty="0"/>
              <a:t> </a:t>
            </a:r>
            <a:r>
              <a:rPr lang="en-AU" sz="2500" dirty="0" err="1"/>
              <a:t>memiliki</a:t>
            </a:r>
            <a:r>
              <a:rPr lang="en-AU" sz="2500" dirty="0"/>
              <a:t> </a:t>
            </a:r>
            <a:r>
              <a:rPr lang="en-AU" sz="2500" dirty="0" err="1"/>
              <a:t>jamban</a:t>
            </a:r>
            <a:r>
              <a:rPr lang="en-AU" sz="2500" dirty="0"/>
              <a:t>. </a:t>
            </a:r>
            <a:r>
              <a:rPr lang="en-AU" sz="2500" dirty="0" err="1"/>
              <a:t>Maka</a:t>
            </a:r>
            <a:r>
              <a:rPr lang="en-AU" sz="2500" dirty="0"/>
              <a:t> </a:t>
            </a:r>
            <a:r>
              <a:rPr lang="en-AU" sz="2500" dirty="0" err="1"/>
              <a:t>maksud</a:t>
            </a:r>
            <a:r>
              <a:rPr lang="en-AU" sz="2500" dirty="0"/>
              <a:t> </a:t>
            </a:r>
            <a:r>
              <a:rPr lang="en-AU" sz="2500" dirty="0" err="1"/>
              <a:t>awal</a:t>
            </a:r>
            <a:r>
              <a:rPr lang="en-AU" sz="2500" dirty="0"/>
              <a:t> </a:t>
            </a:r>
            <a:r>
              <a:rPr lang="en-AU" sz="2500" dirty="0" err="1"/>
              <a:t>untuk</a:t>
            </a:r>
            <a:r>
              <a:rPr lang="en-AU" sz="2500" dirty="0"/>
              <a:t> </a:t>
            </a:r>
            <a:r>
              <a:rPr lang="en-AU" sz="2500" dirty="0" err="1"/>
              <a:t>mengubah</a:t>
            </a:r>
            <a:r>
              <a:rPr lang="en-AU" sz="2500" dirty="0"/>
              <a:t> </a:t>
            </a:r>
            <a:r>
              <a:rPr lang="en-AU" sz="2500" dirty="0" err="1"/>
              <a:t>kebiasaan</a:t>
            </a:r>
            <a:r>
              <a:rPr lang="en-AU" sz="2500" dirty="0"/>
              <a:t> </a:t>
            </a:r>
            <a:r>
              <a:rPr lang="en-AU" sz="2500" dirty="0" err="1"/>
              <a:t>dari</a:t>
            </a:r>
            <a:r>
              <a:rPr lang="en-AU" sz="2500" dirty="0"/>
              <a:t> BABS </a:t>
            </a:r>
            <a:r>
              <a:rPr lang="en-AU" sz="2500" dirty="0" err="1"/>
              <a:t>tidak</a:t>
            </a:r>
            <a:r>
              <a:rPr lang="en-AU" sz="2500" dirty="0"/>
              <a:t> </a:t>
            </a:r>
            <a:r>
              <a:rPr lang="en-AU" sz="2500" dirty="0" err="1"/>
              <a:t>lagi</a:t>
            </a:r>
            <a:r>
              <a:rPr lang="en-AU" sz="2500" dirty="0"/>
              <a:t> </a:t>
            </a:r>
            <a:r>
              <a:rPr lang="en-AU" sz="2500" dirty="0" err="1"/>
              <a:t>relevan</a:t>
            </a:r>
            <a:r>
              <a:rPr lang="en-AU" sz="2500" dirty="0"/>
              <a:t>. </a:t>
            </a:r>
          </a:p>
          <a:p>
            <a:pPr>
              <a:spcBef>
                <a:spcPts val="0"/>
              </a:spcBef>
              <a:spcAft>
                <a:spcPts val="1369"/>
              </a:spcAft>
            </a:pPr>
            <a:r>
              <a:rPr lang="en-AU" sz="2500" dirty="0" err="1"/>
              <a:t>Bagi</a:t>
            </a:r>
            <a:r>
              <a:rPr lang="en-AU" sz="2500" dirty="0"/>
              <a:t> </a:t>
            </a:r>
            <a:r>
              <a:rPr lang="en-AU" sz="2500" dirty="0" err="1"/>
              <a:t>warga</a:t>
            </a:r>
            <a:r>
              <a:rPr lang="en-AU" sz="2500" dirty="0"/>
              <a:t> </a:t>
            </a:r>
            <a:r>
              <a:rPr lang="en-AU" sz="2500" dirty="0" err="1"/>
              <a:t>dengan</a:t>
            </a:r>
            <a:r>
              <a:rPr lang="en-AU" sz="2500" dirty="0"/>
              <a:t> </a:t>
            </a:r>
            <a:r>
              <a:rPr lang="en-AU" sz="2500" dirty="0" err="1"/>
              <a:t>jamban</a:t>
            </a:r>
            <a:r>
              <a:rPr lang="en-AU" sz="2500" dirty="0"/>
              <a:t> </a:t>
            </a:r>
            <a:r>
              <a:rPr lang="en-AU" sz="2500" dirty="0" err="1"/>
              <a:t>dan</a:t>
            </a:r>
            <a:r>
              <a:rPr lang="en-AU" sz="2500" dirty="0"/>
              <a:t> </a:t>
            </a:r>
            <a:r>
              <a:rPr lang="en-AU" sz="2500" dirty="0" err="1"/>
              <a:t>pengolahan</a:t>
            </a:r>
            <a:r>
              <a:rPr lang="en-AU" sz="2500" dirty="0"/>
              <a:t> </a:t>
            </a:r>
            <a:r>
              <a:rPr lang="en-AU" sz="2500" dirty="0" err="1"/>
              <a:t>atau</a:t>
            </a:r>
            <a:r>
              <a:rPr lang="en-AU" sz="2500" dirty="0"/>
              <a:t> </a:t>
            </a:r>
            <a:r>
              <a:rPr lang="en-AU" sz="2500" dirty="0" err="1"/>
              <a:t>pembuangan</a:t>
            </a:r>
            <a:r>
              <a:rPr lang="en-AU" sz="2500" dirty="0"/>
              <a:t> </a:t>
            </a:r>
            <a:r>
              <a:rPr lang="en-AU" sz="2500" i="1" dirty="0"/>
              <a:t>onsite</a:t>
            </a:r>
            <a:r>
              <a:rPr lang="en-AU" sz="2500" dirty="0"/>
              <a:t>, </a:t>
            </a:r>
            <a:r>
              <a:rPr lang="en-AU" sz="2500" dirty="0" err="1"/>
              <a:t>langkah</a:t>
            </a:r>
            <a:r>
              <a:rPr lang="en-AU" sz="2500" dirty="0"/>
              <a:t> </a:t>
            </a:r>
            <a:r>
              <a:rPr lang="en-AU" sz="2500" dirty="0" err="1"/>
              <a:t>selanjutnya</a:t>
            </a:r>
            <a:r>
              <a:rPr lang="en-AU" sz="2500" dirty="0"/>
              <a:t> </a:t>
            </a:r>
            <a:r>
              <a:rPr lang="en-AU" sz="2500" dirty="0" err="1"/>
              <a:t>adalah</a:t>
            </a:r>
            <a:r>
              <a:rPr lang="en-AU" sz="2500" dirty="0"/>
              <a:t> </a:t>
            </a:r>
            <a:r>
              <a:rPr lang="en-AU" sz="2500" dirty="0" err="1"/>
              <a:t>saluran</a:t>
            </a:r>
            <a:r>
              <a:rPr lang="en-AU" sz="2500" dirty="0"/>
              <a:t> </a:t>
            </a:r>
            <a:r>
              <a:rPr lang="en-AU" sz="2500" dirty="0" err="1"/>
              <a:t>limbah</a:t>
            </a:r>
            <a:r>
              <a:rPr lang="en-AU" sz="2500" dirty="0"/>
              <a:t>. </a:t>
            </a:r>
            <a:r>
              <a:rPr lang="en-AU" sz="2500" dirty="0" err="1"/>
              <a:t>Bagi</a:t>
            </a:r>
            <a:r>
              <a:rPr lang="en-AU" sz="2500" dirty="0"/>
              <a:t> </a:t>
            </a:r>
            <a:r>
              <a:rPr lang="en-AU" sz="2500" dirty="0" err="1"/>
              <a:t>mereka</a:t>
            </a:r>
            <a:r>
              <a:rPr lang="en-AU" sz="2500" dirty="0"/>
              <a:t>, </a:t>
            </a:r>
            <a:r>
              <a:rPr lang="en-AU" sz="2500" dirty="0" err="1"/>
              <a:t>dibandingkan</a:t>
            </a:r>
            <a:r>
              <a:rPr lang="en-AU" sz="2500" dirty="0"/>
              <a:t> </a:t>
            </a:r>
            <a:r>
              <a:rPr lang="en-AU" sz="2500" dirty="0" err="1"/>
              <a:t>dengan</a:t>
            </a:r>
            <a:r>
              <a:rPr lang="en-AU" sz="2500" dirty="0"/>
              <a:t> </a:t>
            </a:r>
            <a:r>
              <a:rPr lang="en-AU" sz="2500" dirty="0" err="1"/>
              <a:t>sistem</a:t>
            </a:r>
            <a:r>
              <a:rPr lang="en-AU" sz="2500" dirty="0"/>
              <a:t> </a:t>
            </a:r>
            <a:r>
              <a:rPr lang="en-AU" sz="2500" dirty="0" err="1"/>
              <a:t>terpusat</a:t>
            </a:r>
            <a:r>
              <a:rPr lang="en-AU" sz="2500" dirty="0"/>
              <a:t>, SSS </a:t>
            </a:r>
            <a:r>
              <a:rPr lang="en-AU" sz="2500" dirty="0" err="1"/>
              <a:t>memakan</a:t>
            </a:r>
            <a:r>
              <a:rPr lang="en-AU" sz="2500" dirty="0"/>
              <a:t> </a:t>
            </a:r>
            <a:r>
              <a:rPr lang="en-AU" sz="2500" dirty="0" err="1"/>
              <a:t>lebih</a:t>
            </a:r>
            <a:r>
              <a:rPr lang="en-AU" sz="2500" dirty="0"/>
              <a:t> </a:t>
            </a:r>
            <a:r>
              <a:rPr lang="en-AU" sz="2500" dirty="0" err="1"/>
              <a:t>banyak</a:t>
            </a:r>
            <a:r>
              <a:rPr lang="en-AU" sz="2500" dirty="0"/>
              <a:t> </a:t>
            </a:r>
            <a:r>
              <a:rPr lang="en-AU" sz="2500" dirty="0" err="1"/>
              <a:t>waktu</a:t>
            </a:r>
            <a:r>
              <a:rPr lang="en-AU" sz="2500" dirty="0"/>
              <a:t> </a:t>
            </a:r>
            <a:r>
              <a:rPr lang="en-AU" sz="2500" dirty="0" err="1"/>
              <a:t>dan</a:t>
            </a:r>
            <a:r>
              <a:rPr lang="en-AU" sz="2500" dirty="0"/>
              <a:t> </a:t>
            </a:r>
            <a:r>
              <a:rPr lang="en-AU" sz="2500" dirty="0" err="1"/>
              <a:t>biaya</a:t>
            </a:r>
            <a:r>
              <a:rPr lang="en-AU" sz="2500" dirty="0"/>
              <a:t>, </a:t>
            </a:r>
            <a:r>
              <a:rPr lang="en-AU" sz="2500" dirty="0" err="1"/>
              <a:t>dan</a:t>
            </a:r>
            <a:r>
              <a:rPr lang="en-AU" sz="2500" dirty="0"/>
              <a:t> </a:t>
            </a:r>
            <a:r>
              <a:rPr lang="en-AU" sz="2500" dirty="0" err="1"/>
              <a:t>memberikan</a:t>
            </a:r>
            <a:r>
              <a:rPr lang="en-AU" sz="2500" dirty="0"/>
              <a:t> </a:t>
            </a:r>
            <a:r>
              <a:rPr lang="en-AU" sz="2500" dirty="0" err="1"/>
              <a:t>tingkat</a:t>
            </a:r>
            <a:r>
              <a:rPr lang="en-AU" sz="2500" dirty="0"/>
              <a:t> </a:t>
            </a:r>
            <a:r>
              <a:rPr lang="en-AU" sz="2500" dirty="0" err="1"/>
              <a:t>layanan</a:t>
            </a:r>
            <a:r>
              <a:rPr lang="en-AU" sz="2500" dirty="0"/>
              <a:t> yang </a:t>
            </a:r>
            <a:r>
              <a:rPr lang="en-AU" sz="2500" dirty="0" err="1"/>
              <a:t>lebih</a:t>
            </a:r>
            <a:r>
              <a:rPr lang="en-AU" sz="2500" dirty="0"/>
              <a:t> </a:t>
            </a:r>
            <a:r>
              <a:rPr lang="en-AU" sz="2500" dirty="0" err="1"/>
              <a:t>rendah</a:t>
            </a:r>
            <a:r>
              <a:rPr lang="en-AU" sz="2500" dirty="0"/>
              <a:t>.</a:t>
            </a:r>
          </a:p>
        </p:txBody>
      </p:sp>
      <p:sp>
        <p:nvSpPr>
          <p:cNvPr id="4"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98</a:t>
            </a:fld>
            <a:endParaRPr lang="en-AU"/>
          </a:p>
        </p:txBody>
      </p:sp>
    </p:spTree>
    <p:extLst>
      <p:ext uri="{BB962C8B-B14F-4D97-AF65-F5344CB8AC3E}">
        <p14:creationId xmlns:p14="http://schemas.microsoft.com/office/powerpoint/2010/main" val="39865969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9319" y="1498249"/>
            <a:ext cx="10021350" cy="5798525"/>
          </a:xfrm>
          <a:ln>
            <a:solidFill>
              <a:srgbClr val="810048"/>
            </a:solidFill>
          </a:ln>
        </p:spPr>
        <p:txBody>
          <a:bodyPr/>
          <a:lstStyle/>
          <a:p>
            <a:r>
              <a:rPr lang="en-AU" b="1" dirty="0"/>
              <a:t>2. </a:t>
            </a:r>
            <a:r>
              <a:rPr lang="en-AU" b="1" dirty="0" err="1" smtClean="0"/>
              <a:t>Masyarakat</a:t>
            </a:r>
            <a:r>
              <a:rPr lang="en-AU" b="1" dirty="0" smtClean="0"/>
              <a:t> </a:t>
            </a:r>
            <a:r>
              <a:rPr lang="en-AU" b="1" dirty="0" err="1" smtClean="0"/>
              <a:t>menyediakan</a:t>
            </a:r>
            <a:r>
              <a:rPr lang="en-AU" b="1" dirty="0" smtClean="0"/>
              <a:t> </a:t>
            </a:r>
            <a:r>
              <a:rPr lang="en-AU" b="1" dirty="0" err="1" smtClean="0"/>
              <a:t>lahan</a:t>
            </a:r>
            <a:r>
              <a:rPr lang="en-AU" b="1" dirty="0" smtClean="0"/>
              <a:t> </a:t>
            </a:r>
          </a:p>
          <a:p>
            <a:pPr>
              <a:spcAft>
                <a:spcPts val="1369"/>
              </a:spcAft>
            </a:pPr>
            <a:r>
              <a:rPr lang="en-AU" dirty="0" err="1" smtClean="0"/>
              <a:t>Karena</a:t>
            </a:r>
            <a:r>
              <a:rPr lang="en-AU" dirty="0" smtClean="0"/>
              <a:t> </a:t>
            </a:r>
            <a:r>
              <a:rPr lang="en-AU" dirty="0" err="1" smtClean="0"/>
              <a:t>sebagian</a:t>
            </a:r>
            <a:r>
              <a:rPr lang="en-AU" dirty="0" smtClean="0"/>
              <a:t> </a:t>
            </a:r>
            <a:r>
              <a:rPr lang="en-AU" dirty="0" err="1" smtClean="0"/>
              <a:t>besar</a:t>
            </a:r>
            <a:r>
              <a:rPr lang="en-AU" dirty="0" smtClean="0"/>
              <a:t> </a:t>
            </a:r>
            <a:r>
              <a:rPr lang="en-AU" dirty="0" err="1" smtClean="0"/>
              <a:t>sistem</a:t>
            </a:r>
            <a:r>
              <a:rPr lang="en-AU" dirty="0" smtClean="0"/>
              <a:t> </a:t>
            </a:r>
            <a:r>
              <a:rPr lang="en-AU" dirty="0" err="1" smtClean="0"/>
              <a:t>sekarang</a:t>
            </a:r>
            <a:r>
              <a:rPr lang="en-AU" dirty="0" smtClean="0"/>
              <a:t> </a:t>
            </a:r>
            <a:r>
              <a:rPr lang="en-AU" dirty="0" err="1" smtClean="0"/>
              <a:t>merupakan</a:t>
            </a:r>
            <a:r>
              <a:rPr lang="en-AU" dirty="0" smtClean="0"/>
              <a:t> SSS, di mana </a:t>
            </a:r>
            <a:r>
              <a:rPr lang="en-AU" dirty="0" err="1" smtClean="0"/>
              <a:t>seluruh</a:t>
            </a:r>
            <a:r>
              <a:rPr lang="en-AU" dirty="0" smtClean="0"/>
              <a:t> </a:t>
            </a:r>
            <a:r>
              <a:rPr lang="en-AU" dirty="0" err="1" smtClean="0"/>
              <a:t>prasarana</a:t>
            </a:r>
            <a:r>
              <a:rPr lang="en-AU" dirty="0" smtClean="0"/>
              <a:t> </a:t>
            </a:r>
            <a:r>
              <a:rPr lang="en-AU" dirty="0" err="1" smtClean="0"/>
              <a:t>berada</a:t>
            </a:r>
            <a:r>
              <a:rPr lang="en-AU" dirty="0" smtClean="0"/>
              <a:t> di </a:t>
            </a:r>
            <a:r>
              <a:rPr lang="en-AU" dirty="0" err="1" smtClean="0"/>
              <a:t>bawah</a:t>
            </a:r>
            <a:r>
              <a:rPr lang="en-AU" dirty="0" smtClean="0"/>
              <a:t> </a:t>
            </a:r>
            <a:r>
              <a:rPr lang="en-AU" dirty="0" err="1" smtClean="0"/>
              <a:t>tanah</a:t>
            </a:r>
            <a:r>
              <a:rPr lang="en-AU" dirty="0" smtClean="0"/>
              <a:t>, </a:t>
            </a:r>
            <a:r>
              <a:rPr lang="en-AU" dirty="0" err="1" smtClean="0"/>
              <a:t>sejak</a:t>
            </a:r>
            <a:r>
              <a:rPr lang="en-AU" dirty="0" smtClean="0"/>
              <a:t> </a:t>
            </a:r>
            <a:r>
              <a:rPr lang="en-AU" dirty="0" err="1" smtClean="0"/>
              <a:t>tahun</a:t>
            </a:r>
            <a:r>
              <a:rPr lang="en-AU" dirty="0" smtClean="0"/>
              <a:t> 2016, </a:t>
            </a:r>
            <a:r>
              <a:rPr lang="en-AU" dirty="0" err="1" smtClean="0"/>
              <a:t>kepemilikan</a:t>
            </a:r>
            <a:r>
              <a:rPr lang="en-AU" dirty="0" smtClean="0"/>
              <a:t> </a:t>
            </a:r>
            <a:r>
              <a:rPr lang="en-AU" dirty="0" err="1" smtClean="0"/>
              <a:t>lahan</a:t>
            </a:r>
            <a:r>
              <a:rPr lang="en-AU" dirty="0" smtClean="0"/>
              <a:t> </a:t>
            </a:r>
            <a:r>
              <a:rPr lang="en-AU" dirty="0" err="1" smtClean="0"/>
              <a:t>tidak</a:t>
            </a:r>
            <a:r>
              <a:rPr lang="en-AU" dirty="0" smtClean="0"/>
              <a:t> </a:t>
            </a:r>
            <a:r>
              <a:rPr lang="en-AU" dirty="0" err="1" smtClean="0"/>
              <a:t>lagi</a:t>
            </a:r>
            <a:r>
              <a:rPr lang="en-AU" dirty="0" smtClean="0"/>
              <a:t> </a:t>
            </a:r>
            <a:r>
              <a:rPr lang="en-AU" dirty="0" err="1" smtClean="0"/>
              <a:t>menjadi</a:t>
            </a:r>
            <a:r>
              <a:rPr lang="en-AU" dirty="0" smtClean="0"/>
              <a:t> </a:t>
            </a:r>
            <a:r>
              <a:rPr lang="en-AU" dirty="0" err="1" smtClean="0"/>
              <a:t>prasyarat</a:t>
            </a:r>
            <a:r>
              <a:rPr lang="en-AU" dirty="0" smtClean="0"/>
              <a:t> </a:t>
            </a:r>
            <a:r>
              <a:rPr lang="en-AU" dirty="0" err="1" smtClean="0"/>
              <a:t>Pemerintah</a:t>
            </a:r>
            <a:r>
              <a:rPr lang="en-AU" dirty="0" smtClean="0"/>
              <a:t> (</a:t>
            </a:r>
            <a:r>
              <a:rPr lang="en-AU" dirty="0" err="1" smtClean="0"/>
              <a:t>Kementerian</a:t>
            </a:r>
            <a:r>
              <a:rPr lang="en-AU" dirty="0" smtClean="0"/>
              <a:t> PU) </a:t>
            </a:r>
            <a:r>
              <a:rPr lang="en-AU" dirty="0" err="1" smtClean="0"/>
              <a:t>bagi</a:t>
            </a:r>
            <a:r>
              <a:rPr lang="en-AU" dirty="0" smtClean="0"/>
              <a:t> </a:t>
            </a:r>
            <a:r>
              <a:rPr lang="en-AU" dirty="0" err="1" smtClean="0"/>
              <a:t>masyarakat</a:t>
            </a:r>
            <a:r>
              <a:rPr lang="en-AU" dirty="0" smtClean="0"/>
              <a:t> </a:t>
            </a:r>
            <a:r>
              <a:rPr lang="en-AU" dirty="0" err="1" smtClean="0"/>
              <a:t>untuk</a:t>
            </a:r>
            <a:r>
              <a:rPr lang="en-AU" dirty="0" smtClean="0"/>
              <a:t> </a:t>
            </a:r>
            <a:r>
              <a:rPr lang="en-AU" dirty="0" err="1" smtClean="0"/>
              <a:t>menerima</a:t>
            </a:r>
            <a:r>
              <a:rPr lang="en-AU" dirty="0" smtClean="0"/>
              <a:t> </a:t>
            </a:r>
            <a:r>
              <a:rPr lang="en-AU" dirty="0" err="1" smtClean="0"/>
              <a:t>suatu</a:t>
            </a:r>
            <a:r>
              <a:rPr lang="en-AU" dirty="0" smtClean="0"/>
              <a:t> </a:t>
            </a:r>
            <a:r>
              <a:rPr lang="en-AU" dirty="0" err="1" smtClean="0"/>
              <a:t>sistem</a:t>
            </a:r>
            <a:r>
              <a:rPr lang="en-AU" dirty="0" smtClean="0"/>
              <a:t>. </a:t>
            </a:r>
            <a:endParaRPr lang="en-AU" dirty="0"/>
          </a:p>
          <a:p>
            <a:pPr>
              <a:spcAft>
                <a:spcPts val="1369"/>
              </a:spcAft>
            </a:pPr>
            <a:r>
              <a:rPr lang="en-AU" dirty="0" err="1" smtClean="0"/>
              <a:t>Pemerintah</a:t>
            </a:r>
            <a:r>
              <a:rPr lang="en-AU" dirty="0" smtClean="0"/>
              <a:t> </a:t>
            </a:r>
            <a:r>
              <a:rPr lang="en-AU" dirty="0" err="1" smtClean="0"/>
              <a:t>daerah</a:t>
            </a:r>
            <a:r>
              <a:rPr lang="en-AU" dirty="0" smtClean="0"/>
              <a:t> </a:t>
            </a:r>
            <a:r>
              <a:rPr lang="en-AU" dirty="0" err="1" smtClean="0"/>
              <a:t>sekarang</a:t>
            </a:r>
            <a:r>
              <a:rPr lang="en-AU" dirty="0" smtClean="0"/>
              <a:t> </a:t>
            </a:r>
            <a:r>
              <a:rPr lang="en-AU" dirty="0" err="1" smtClean="0"/>
              <a:t>dapat</a:t>
            </a:r>
            <a:r>
              <a:rPr lang="en-AU" dirty="0" smtClean="0"/>
              <a:t> </a:t>
            </a:r>
            <a:r>
              <a:rPr lang="en-AU" dirty="0" err="1" smtClean="0"/>
              <a:t>menyediakan</a:t>
            </a:r>
            <a:r>
              <a:rPr lang="en-AU" dirty="0" smtClean="0"/>
              <a:t> </a:t>
            </a:r>
            <a:r>
              <a:rPr lang="en-AU" dirty="0" err="1" smtClean="0"/>
              <a:t>lahan</a:t>
            </a:r>
            <a:r>
              <a:rPr lang="en-AU" dirty="0" smtClean="0"/>
              <a:t> </a:t>
            </a:r>
            <a:r>
              <a:rPr lang="en-AU" dirty="0" err="1" smtClean="0"/>
              <a:t>publik</a:t>
            </a:r>
            <a:r>
              <a:rPr lang="en-AU" dirty="0" smtClean="0"/>
              <a:t> (</a:t>
            </a:r>
            <a:r>
              <a:rPr lang="en-AU" dirty="0" err="1" smtClean="0"/>
              <a:t>misalnya</a:t>
            </a:r>
            <a:r>
              <a:rPr lang="en-AU" dirty="0" smtClean="0"/>
              <a:t>, di </a:t>
            </a:r>
            <a:r>
              <a:rPr lang="en-AU" dirty="0" err="1" smtClean="0"/>
              <a:t>bawah</a:t>
            </a:r>
            <a:r>
              <a:rPr lang="en-AU" dirty="0" smtClean="0"/>
              <a:t> </a:t>
            </a:r>
            <a:r>
              <a:rPr lang="en-AU" dirty="0" err="1" smtClean="0"/>
              <a:t>jalan</a:t>
            </a:r>
            <a:r>
              <a:rPr lang="en-AU" dirty="0" smtClean="0"/>
              <a:t> </a:t>
            </a:r>
            <a:r>
              <a:rPr lang="en-AU" dirty="0" err="1" smtClean="0"/>
              <a:t>atau</a:t>
            </a:r>
            <a:r>
              <a:rPr lang="en-AU" dirty="0" smtClean="0"/>
              <a:t> </a:t>
            </a:r>
            <a:r>
              <a:rPr lang="en-AU" dirty="0" err="1" smtClean="0"/>
              <a:t>lahan</a:t>
            </a:r>
            <a:r>
              <a:rPr lang="en-AU" dirty="0" smtClean="0"/>
              <a:t> </a:t>
            </a:r>
            <a:r>
              <a:rPr lang="en-AU" dirty="0" err="1" smtClean="0"/>
              <a:t>publik</a:t>
            </a:r>
            <a:r>
              <a:rPr lang="en-AU" dirty="0" smtClean="0"/>
              <a:t> </a:t>
            </a:r>
            <a:r>
              <a:rPr lang="en-AU" dirty="0" err="1" smtClean="0"/>
              <a:t>lainnya</a:t>
            </a:r>
            <a:r>
              <a:rPr lang="en-AU" dirty="0" smtClean="0"/>
              <a:t>) yang </a:t>
            </a:r>
            <a:r>
              <a:rPr lang="en-AU" dirty="0" err="1" smtClean="0"/>
              <a:t>menciptakan</a:t>
            </a:r>
            <a:r>
              <a:rPr lang="en-AU" dirty="0" smtClean="0"/>
              <a:t> </a:t>
            </a:r>
            <a:r>
              <a:rPr lang="en-AU" dirty="0" err="1" smtClean="0"/>
              <a:t>suatu</a:t>
            </a:r>
            <a:r>
              <a:rPr lang="en-AU" dirty="0" smtClean="0"/>
              <a:t> </a:t>
            </a:r>
            <a:r>
              <a:rPr lang="en-AU" dirty="0" err="1" smtClean="0"/>
              <a:t>kebutuhan</a:t>
            </a:r>
            <a:r>
              <a:rPr lang="en-AU" dirty="0" smtClean="0"/>
              <a:t> </a:t>
            </a:r>
            <a:r>
              <a:rPr lang="en-AU" dirty="0" err="1" smtClean="0"/>
              <a:t>serta</a:t>
            </a:r>
            <a:r>
              <a:rPr lang="en-AU" dirty="0" smtClean="0"/>
              <a:t> </a:t>
            </a:r>
            <a:r>
              <a:rPr lang="en-AU" dirty="0" err="1" smtClean="0"/>
              <a:t>peluang</a:t>
            </a:r>
            <a:r>
              <a:rPr lang="en-AU" dirty="0" smtClean="0"/>
              <a:t> </a:t>
            </a:r>
            <a:r>
              <a:rPr lang="en-AU" dirty="0" err="1" smtClean="0"/>
              <a:t>untuk</a:t>
            </a:r>
            <a:r>
              <a:rPr lang="en-AU" dirty="0" smtClean="0"/>
              <a:t> </a:t>
            </a:r>
            <a:r>
              <a:rPr lang="en-AU" dirty="0" err="1" smtClean="0"/>
              <a:t>memperkuat</a:t>
            </a:r>
            <a:r>
              <a:rPr lang="en-AU" dirty="0" smtClean="0"/>
              <a:t> </a:t>
            </a:r>
            <a:r>
              <a:rPr lang="en-AU" dirty="0" err="1" smtClean="0"/>
              <a:t>keterlibatan</a:t>
            </a:r>
            <a:r>
              <a:rPr lang="en-AU" dirty="0" smtClean="0"/>
              <a:t> </a:t>
            </a:r>
            <a:r>
              <a:rPr lang="en-AU" dirty="0" err="1" smtClean="0"/>
              <a:t>dan</a:t>
            </a:r>
            <a:r>
              <a:rPr lang="en-AU" dirty="0" smtClean="0"/>
              <a:t> </a:t>
            </a:r>
            <a:r>
              <a:rPr lang="en-AU" dirty="0" err="1" smtClean="0"/>
              <a:t>kapasitas</a:t>
            </a:r>
            <a:r>
              <a:rPr lang="en-AU" dirty="0" smtClean="0"/>
              <a:t> PEMDA. </a:t>
            </a:r>
            <a:endParaRPr lang="en-AU" dirty="0"/>
          </a:p>
        </p:txBody>
      </p:sp>
      <p:sp>
        <p:nvSpPr>
          <p:cNvPr id="4" name="Title 3"/>
          <p:cNvSpPr>
            <a:spLocks noGrp="1"/>
          </p:cNvSpPr>
          <p:nvPr>
            <p:ph type="title"/>
          </p:nvPr>
        </p:nvSpPr>
        <p:spPr/>
        <p:txBody>
          <a:bodyPr/>
          <a:lstStyle/>
          <a:p>
            <a:endParaRPr lang="en-US" dirty="0"/>
          </a:p>
        </p:txBody>
      </p:sp>
      <p:sp>
        <p:nvSpPr>
          <p:cNvPr id="5" name="Slide Number Placeholder 4"/>
          <p:cNvSpPr>
            <a:spLocks noGrp="1"/>
          </p:cNvSpPr>
          <p:nvPr>
            <p:ph type="sldNum" sz="quarter" idx="4294967295"/>
          </p:nvPr>
        </p:nvSpPr>
        <p:spPr>
          <a:xfrm>
            <a:off x="10000299" y="7008171"/>
            <a:ext cx="693090" cy="553092"/>
          </a:xfrm>
          <a:prstGeom prst="rect">
            <a:avLst/>
          </a:prstGeom>
        </p:spPr>
        <p:txBody>
          <a:bodyPr vert="horz" lIns="104306" tIns="52153" rIns="104306" bIns="52153" rtlCol="0" anchor="ctr"/>
          <a:lstStyle>
            <a:lvl1pPr algn="r">
              <a:defRPr sz="1100">
                <a:solidFill>
                  <a:schemeClr val="tx1">
                    <a:lumMod val="75000"/>
                    <a:lumOff val="25000"/>
                  </a:schemeClr>
                </a:solidFill>
              </a:defRPr>
            </a:lvl1pPr>
          </a:lstStyle>
          <a:p>
            <a:fld id="{B88A8B4B-A3BE-DA42-A17D-96214CAC89CE}" type="slidenum">
              <a:rPr lang="en-AU" smtClean="0"/>
              <a:pPr/>
              <a:t>99</a:t>
            </a:fld>
            <a:endParaRPr lang="en-AU"/>
          </a:p>
        </p:txBody>
      </p:sp>
    </p:spTree>
    <p:extLst>
      <p:ext uri="{BB962C8B-B14F-4D97-AF65-F5344CB8AC3E}">
        <p14:creationId xmlns:p14="http://schemas.microsoft.com/office/powerpoint/2010/main" val="2786939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CE65">
            <a:alpha val="70000"/>
          </a:srgbClr>
        </a:solidFill>
        <a:ln>
          <a:noFill/>
        </a:ln>
      </a:spPr>
      <a:bodyPr rtlCol="0" anchor="ctr"/>
      <a:lstStyle>
        <a:defPPr algn="ctr">
          <a:defRPr sz="2200" dirty="0" smtClean="0">
            <a:solidFill>
              <a:schemeClr val="tx1">
                <a:lumMod val="75000"/>
                <a:lumOff val="25000"/>
              </a:schemeClr>
            </a:solidFill>
          </a:defRPr>
        </a:defPPr>
      </a:lstStyle>
      <a:style>
        <a:lnRef idx="2">
          <a:schemeClr val="accent2"/>
        </a:lnRef>
        <a:fillRef idx="1">
          <a:schemeClr val="lt1"/>
        </a:fillRef>
        <a:effectRef idx="0">
          <a:schemeClr val="accent2"/>
        </a:effectRef>
        <a:fontRef idx="minor">
          <a:schemeClr val="dk1"/>
        </a:fontRef>
      </a:style>
    </a:spDef>
    <a:lnDef>
      <a:spPr>
        <a:ln>
          <a:solidFill>
            <a:schemeClr val="tx1">
              <a:lumMod val="65000"/>
              <a:lumOff val="3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2200" b="1" dirty="0" smtClean="0">
            <a:solidFill>
              <a:schemeClr val="bg1"/>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CE65">
            <a:alpha val="70000"/>
          </a:srgbClr>
        </a:solidFill>
        <a:ln>
          <a:noFill/>
        </a:ln>
      </a:spPr>
      <a:bodyPr rtlCol="0" anchor="ctr"/>
      <a:lstStyle>
        <a:defPPr algn="ctr">
          <a:defRPr sz="2200" dirty="0" smtClean="0">
            <a:solidFill>
              <a:schemeClr val="tx1">
                <a:lumMod val="75000"/>
                <a:lumOff val="25000"/>
              </a:schemeClr>
            </a:solidFill>
          </a:defRPr>
        </a:defPPr>
      </a:lstStyle>
      <a:style>
        <a:lnRef idx="2">
          <a:schemeClr val="accent2"/>
        </a:lnRef>
        <a:fillRef idx="1">
          <a:schemeClr val="lt1"/>
        </a:fillRef>
        <a:effectRef idx="0">
          <a:schemeClr val="accent2"/>
        </a:effectRef>
        <a:fontRef idx="minor">
          <a:schemeClr val="dk1"/>
        </a:fontRef>
      </a:style>
    </a:spDef>
    <a:lnDef>
      <a:spPr>
        <a:ln>
          <a:solidFill>
            <a:schemeClr val="tx1">
              <a:lumMod val="65000"/>
              <a:lumOff val="3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2200" b="1"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8463644</TotalTime>
  <Words>9164</Words>
  <Application>Microsoft Office PowerPoint</Application>
  <PresentationFormat>Custom</PresentationFormat>
  <Paragraphs>1279</Paragraphs>
  <Slides>150</Slides>
  <Notes>76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150</vt:i4>
      </vt:variant>
    </vt:vector>
  </HeadingPairs>
  <TitlesOfParts>
    <vt:vector size="153" baseType="lpstr">
      <vt:lpstr>Office Theme</vt:lpstr>
      <vt:lpstr>1_Office Theme</vt:lpstr>
      <vt:lpstr>Worksheet</vt:lpstr>
      <vt:lpstr>PowerPoint Presentation</vt:lpstr>
      <vt:lpstr>PowerPoint Presentation</vt:lpstr>
      <vt:lpstr>GAMBARAN UMUM</vt:lpstr>
      <vt:lpstr>Struktur pedoman</vt:lpstr>
      <vt:lpstr>Fokus pedoman ini adalah pada sistem ‘skala lokal’, yang dikenal dengan berbagai nama.</vt:lpstr>
      <vt:lpstr>Harapan terhadap penggunaan bahan ini</vt:lpstr>
      <vt:lpstr>1. PENDAHULUAN</vt:lpstr>
      <vt:lpstr>1. PENDAHULUAN</vt:lpstr>
      <vt:lpstr>Tata Kelola adalah:</vt:lpstr>
      <vt:lpstr>1. PENDAHULUAN</vt:lpstr>
      <vt:lpstr>Tujuan sanitasi (pengelolaan limbah) adalah untuk memisahkan manusia dari patogen (mikroorganisme berbahaya) dalam ekskresi kita, dan untuk melindungi lingkungan. </vt:lpstr>
      <vt:lpstr>Tujuan utama pengelolaan limbah adalah untuk memisahkan manusia dari ekskresi, dan untuk melindungi lingkungan. </vt:lpstr>
      <vt:lpstr>Penggunaan aktual rata-rata sistem skala lokal baru sekitar setengah dari kapasitas desain.</vt:lpstr>
      <vt:lpstr>KSM memiliki kesulitan mengelola banyak tugas penting. </vt:lpstr>
      <vt:lpstr>Dengan meningkatnya tata kelola, manfaat sistem skala lokal pun akan meningkat.</vt:lpstr>
      <vt:lpstr>1. PENDAHULUAN</vt:lpstr>
      <vt:lpstr>Bagaimana cara kita meningkatkan Tata Kelola  sistem skala lokal? </vt:lpstr>
      <vt:lpstr>Untuk membantu sistem skala lokal agar dapat beroperasi dengan baik selama puluhan tahun, tata kelola (cara kita merawatnya) perlu ditingkatkan.   Ada berbagai cara untuk melakukannya – kita dapat membayangkan pendekatan ini sebagai suatu spektrum model tata kelola. Mereka tidak saling mengecualikan.   Dalam pedoman ini, kami akan menelusuri setiap pendekatan dalam spektrum tersebut dan berbagai strategi dalam setiap pendekatannya.</vt:lpstr>
      <vt:lpstr>Seperti sebuah kotak peralatan ...</vt:lpstr>
      <vt:lpstr>Seperti sebuah kotak peralatan…  Satu Pemda bisa saja mencoba strategi ini berdasarkan kebutuhan dan kekuatannya.</vt:lpstr>
      <vt:lpstr>Seperti sebuah kotak peralatan….  Sementara Pemda lainnya dapat mencoba pendekatan ini berdasarkan kebutuhan dan kekuatannya.</vt:lpstr>
      <vt:lpstr>PowerPoint Presentation</vt:lpstr>
      <vt:lpstr>Tujuan pedoman ini adalah untuk membantu Pemerintah Daerah mengeksplorasi perangkat apa saja yang dapat membantu mereka meningkatkan pengelolaan sistem-sistem ini berdasarkan konteks unik masing-masing. </vt:lpstr>
      <vt:lpstr>PESAN UTAMA</vt:lpstr>
      <vt:lpstr>2. APA YANG DITATA KELOLA?</vt:lpstr>
      <vt:lpstr>2. APA YANG DITATA KELOLA?</vt:lpstr>
      <vt:lpstr>Apa yang ditata kelola? </vt:lpstr>
      <vt:lpstr>Dimensi-dimensi ini (1) mengingatkan kita apa yang perlu dipantau dan dikelola dan (2) membantu mendiagnosis permasalahan layanan skala lokal.</vt:lpstr>
      <vt:lpstr>Dimensi-dimensi tersebut memberikan panduan yang bermanfaat tentang apa yang harus dipantau.</vt:lpstr>
      <vt:lpstr>2. APA YANG DITATA KELOLA?</vt:lpstr>
      <vt:lpstr>Kegiatan:  Mengeksplorasi tahap Pengoperasian dalam konteks anda</vt:lpstr>
      <vt:lpstr>Kegiatan:  Mengeksplorasi tahap Pengoperasian dalam konteks anda</vt:lpstr>
      <vt:lpstr>Kegiatan:  Mengeksplorasi tahap Pengoperasian dalam konteks anda</vt:lpstr>
      <vt:lpstr>Contoh:  Berikut adalah salah satu cara untuk menggambarkan keadaan setempat – ada banyak cara lain.</vt:lpstr>
      <vt:lpstr>Renungan:  Mengeksplorasi tahap Pengoperasian dalam konteks anda</vt:lpstr>
      <vt:lpstr> 3. SIAPA YANG HARUS MENJALANKAN TATA KELOLA? DAN BAGAIMANA? </vt:lpstr>
      <vt:lpstr>3. SIAPA YANG HARUS MENJALANKAN TATA KELOLA? DAN BAGAIMANA? </vt:lpstr>
      <vt:lpstr>Untuk kegiatan ini, anda akan memerlukan papan permainan pemangku kepentingan dan kartu-kartu kegiatan yang diperlukan untuk tahap Pengoperasian.</vt:lpstr>
      <vt:lpstr>Anda akan menempatkan setiap kegiatan di samping pemangku kepentingan sesuai bayangan anda mengenai keadaan tata kelola saat ini – berdasarkan siapa yang saat ini bertanggung jawab atas masing-masing kegiatan tersebut. </vt:lpstr>
      <vt:lpstr>Kegiatan: Mengeksplorasi keadaan yang terjadi saat ini di Pemerintah Daerah anda (atau di Pemda pada umumnya) </vt:lpstr>
      <vt:lpstr>Renungan: Mengeksplorasi apa yang terjadi saat ini di Pemerintah Daerah anda (atau pada Pemerintah Daerah umumnya)  </vt:lpstr>
      <vt:lpstr>3. SIAPA YANG HARUS MENJALANKAN TATA KELOLA? DAN BAGAIMANA? </vt:lpstr>
      <vt:lpstr>PowerPoint Presentation</vt:lpstr>
      <vt:lpstr>PowerPoint Presentation</vt:lpstr>
      <vt:lpstr>PowerPoint Presentation</vt:lpstr>
      <vt:lpstr>Kegagalan keuangan akan menimbulkan suatu lingkaran setan.</vt:lpstr>
      <vt:lpstr>Terdapat tiga jenis biaya yang perlu dibayar selama Pengoperasian.</vt:lpstr>
      <vt:lpstr>PowerPoint Presentation</vt:lpstr>
      <vt:lpstr>Biaya berkala dapat mencapai Rp 3 juta dan umumnya ada di luar kemampuan keuangan KSM. </vt:lpstr>
      <vt:lpstr>PowerPoint Presentation</vt:lpstr>
      <vt:lpstr>PowerPoint Presentation</vt:lpstr>
      <vt:lpstr>Satu saran adalah untuk memberi kewenangan kepada KSM untuk menetapkan tarif dan pemungutan iuran. Ini dapat meningkatkan keberhasilan operasional dalam beberapa cara.</vt:lpstr>
      <vt:lpstr>PowerPoint Presentation</vt:lpstr>
      <vt:lpstr>PowerPoint Presentation</vt:lpstr>
      <vt:lpstr>PowerPoint Presentation</vt:lpstr>
      <vt:lpstr>PowerPoint Presentation</vt:lpstr>
      <vt:lpstr>Penggunaan aktual sistem sanitasi skala lokal kira-kira setengah dari kapasitas desain untuk banyak sistem</vt:lpstr>
      <vt:lpstr>Riset kami mengumpulkan contoh-contoh pembiayaan inovatif. </vt:lpstr>
      <vt:lpstr>Keuangan mikro</vt:lpstr>
      <vt:lpstr>Tangerang memiliki koperasi kredit. </vt:lpstr>
      <vt:lpstr>Arisan</vt:lpstr>
      <vt:lpstr>PowerPoint Presentation</vt:lpstr>
      <vt:lpstr>PowerPoint Presentation</vt:lpstr>
      <vt:lpstr>PowerPoint Presentation</vt:lpstr>
      <vt:lpstr>Kebun sayur dan buah, dan kolam lele, Sulawesi Selatan</vt:lpstr>
      <vt:lpstr>Pembilasan terkoordinasi untuk singkong dan pisang, Sleman</vt:lpstr>
      <vt:lpstr>Kredit mikro, tambak ikan, kredit lunak, donor untuk masyarakat, Bogor</vt:lpstr>
      <vt:lpstr>Petani perempuan, Sleman</vt:lpstr>
      <vt:lpstr>Contoh lainnya</vt:lpstr>
      <vt:lpstr>PowerPoint Presentation</vt:lpstr>
      <vt:lpstr>PowerPoint Presentation</vt:lpstr>
      <vt:lpstr>PESAN UTAMA</vt:lpstr>
      <vt:lpstr>PowerPoint Presentation</vt:lpstr>
      <vt:lpstr>3. SIAPA YANG HARUS MENJALANKAN TATA KELOLA? DAN BAGAIMANA? </vt:lpstr>
      <vt:lpstr>PowerPoint Presentation</vt:lpstr>
      <vt:lpstr>PowerPoint Presentation</vt:lpstr>
      <vt:lpstr>Sebelum tahun 2003, Pemerintah Daerah yang bertanggung jawab.  </vt:lpstr>
      <vt:lpstr>PowerPoint Presentation</vt:lpstr>
      <vt:lpstr>Namun, secara hukum, pemerintah daerah lah yang bertanggung jawab.  </vt:lpstr>
      <vt:lpstr>PowerPoint Presentation</vt:lpstr>
      <vt:lpstr>PESAN UTAMA</vt:lpstr>
      <vt:lpstr>Paling tidak, semua Pemerintah Daerah harus: </vt:lpstr>
      <vt:lpstr>PowerPoint Presentation</vt:lpstr>
      <vt:lpstr>Dalam jangka menengah, penataan kelembagaan akan menempatkan Pemerintah Daerah dalam posisi yang mau tidak mau harus mendukung layanan skala lokal</vt:lpstr>
      <vt:lpstr>PowerPoint Presentation</vt:lpstr>
      <vt:lpstr>Warga miskin biasanya diminta untuk berkontribusi lebih.</vt:lpstr>
      <vt:lpstr>Warga miskin menerima dukungan modal yang lebih sedikit dan diminta untuk memberi lebih.</vt:lpstr>
      <vt:lpstr>Biaya Operasional dan Pemeliharaan (O+M) serupa untuk sistem MCK dan terpusat, tapi masyarakat miskin diharapkan untuk menutup senjang pendapatan-biaya.</vt:lpstr>
      <vt:lpstr>PowerPoint Presentation</vt:lpstr>
      <vt:lpstr>PowerPoint Presentation</vt:lpstr>
      <vt:lpstr>Kontaminasi masih dapat terjadi pasca konstruksi sistem. </vt:lpstr>
      <vt:lpstr>Data yang tersedia menunjukkan bahwa kinerja teknis menurun dengan meningkatnya skala implementasi. </vt:lpstr>
      <vt:lpstr>PowerPoint Presentation</vt:lpstr>
      <vt:lpstr>KSM mengalami kesulitan mengelola banyak tugas penting, yang dapat berakibat pada kinerja sistem yang lestari.</vt:lpstr>
      <vt:lpstr>PowerPoint Presentation</vt:lpstr>
      <vt:lpstr>Apakah akan lebih berkelanjutan dan efisien apabila Pemerintah Daerah bekerja bermitra, daripada sendiri, untuk melatih 100.000 KSM?</vt:lpstr>
      <vt:lpstr>PowerPoint Presentation</vt:lpstr>
      <vt:lpstr>Pada awalnya pemberdayaan masyarakat menjadi hasil utama sanitasi berbasis masyarakat. Namun, dua fitur utama ‘pemberdayaan masyarakat’ sedikit relevansinya dalam praktiknya</vt:lpstr>
      <vt:lpstr>PowerPoint Presentation</vt:lpstr>
      <vt:lpstr>PESAN UTAMA</vt:lpstr>
      <vt:lpstr>PowerPoint Presentation</vt:lpstr>
      <vt:lpstr>3. SIAPA YANG HARUS MENJALANKAN TATA KELOLA? DAN BAGAIMANA? </vt:lpstr>
      <vt:lpstr>Kegiatan: Mengeksplorasi bagaimana rupa pengelolaan bersama di Pemerintah Daerah anda (atau Pemerintah Daerah pada umumnya) menggunakan Permainan Tata Kelola lagi</vt:lpstr>
      <vt:lpstr>Renungan: Mengeksplorasi bagaimana rupa pengelolaan bersama di Pemerintah Daerah anda (atau Pemerintah Daerah pada umumnya) </vt:lpstr>
      <vt:lpstr>3. SIAPA YANG HARUS MENJALANKAN TATA KELOLA? DAN BAGAIMANA? </vt:lpstr>
      <vt:lpstr>PowerPoint Presentation</vt:lpstr>
      <vt:lpstr>PowerPoint Presentation</vt:lpstr>
      <vt:lpstr>KSM secara hukum dapat berbentuk (lihat Al Afghani 2015): </vt:lpstr>
      <vt:lpstr>Contoh: Membalikkan insentif – wirausaha mikro</vt:lpstr>
      <vt:lpstr>PowerPoint Presentation</vt:lpstr>
      <vt:lpstr>PowerPoint Presentation</vt:lpstr>
      <vt:lpstr>Pada tahun 2014, setidaknya 19 Pemda memberikan dukungan keuangan, terutama untuk pertemuan dan penghargaan.   Beberapa mendukung operasional dengan pembiayaan berkala dan pembaruan aset. Misalnya, perbaikan lokasi (Rp 170 juta / USD 12.500); memperluas sistem komunal dengan penambahan sambungan rumah (Rp 150 juta / USD 11.000).</vt:lpstr>
      <vt:lpstr>PowerPoint Presentation</vt:lpstr>
      <vt:lpstr>Pengelolaan bersama dapat melibatkan kemitraan dengan penyedia layanan eksternal (LSM, sektor swasta) untuk berperan sebagai koordinator di antara para KSM dan Pemerintah Daerah, misalnya:  </vt:lpstr>
      <vt:lpstr>PowerPoint Presentation</vt:lpstr>
      <vt:lpstr>PowerPoint Presentation</vt:lpstr>
      <vt:lpstr>Tujuan utama AKSANSI</vt:lpstr>
      <vt:lpstr>Tugas utama AKSANSI</vt:lpstr>
      <vt:lpstr>PowerPoint Presentation</vt:lpstr>
      <vt:lpstr>PowerPoint Presentation</vt:lpstr>
      <vt:lpstr>PowerPoint Presentation</vt:lpstr>
      <vt:lpstr>PowerPoint Presentation</vt:lpstr>
      <vt:lpstr>PowerPoint Presentation</vt:lpstr>
      <vt:lpstr>PowerPoint Presentation</vt:lpstr>
      <vt:lpstr>Mengapa Pengelolaan bersama?</vt:lpstr>
      <vt:lpstr>PESAN UTAMA</vt:lpstr>
      <vt:lpstr>PowerPoint Presentation</vt:lpstr>
      <vt:lpstr>3. SIAPA YANG HARUS MENJALANKAN TATA KELOLA? DAN BAGAIMANA? </vt:lpstr>
      <vt:lpstr>PowerPoint Presentation</vt:lpstr>
      <vt:lpstr>PowerPoint Presentation</vt:lpstr>
      <vt:lpstr>Sekurang-kurangnya, Pemerintah pusat harus mewajibkan semua Pemerintah Daerah melaksanakan yang berikut untuk memastikan semua sistem mendapatkan hasil yang diinginkan:  </vt:lpstr>
      <vt:lpstr>PowerPoint Presentation</vt:lpstr>
      <vt:lpstr>PowerPoint Presentation</vt:lpstr>
      <vt:lpstr>Studi Kasus – sistem Japan Johkasou</vt:lpstr>
      <vt:lpstr>PowerPoint Presentation</vt:lpstr>
      <vt:lpstr>PowerPoint Presentation</vt:lpstr>
      <vt:lpstr>Tiga pertanyaan dalam mengeksplorasi bahaya</vt:lpstr>
      <vt:lpstr>Ke mana perginya?</vt:lpstr>
      <vt:lpstr>Studi kasus pengelolaan berdasarkan risiko – US EPA</vt:lpstr>
      <vt:lpstr>PowerPoint Presentation</vt:lpstr>
      <vt:lpstr>PESAN UTAMA</vt:lpstr>
      <vt:lpstr>PowerPoint Presentation</vt:lpstr>
      <vt:lpstr>3. SIAPA YANG HARUS MENJALANKAN TATA KELOLA? DAN BAGAIMANA? </vt:lpstr>
      <vt:lpstr>Kegiatan: Melihat bagaimana pendekatan yang dipimpin lembaga akan tampak di Pemda anda (atau Pemda pada umumnya)</vt:lpstr>
      <vt:lpstr>Renungan: Mengeksplorasi seperti apa pendekatan yang dipimpin lembaga akan tampak di Pemda anda (atau bagi Pemda pada umumnya)</vt:lpstr>
      <vt:lpstr>WRAP UP: Pesan-pesan untuk dibawa pulang</vt:lpstr>
      <vt:lpstr>WRAP-UP: Membuat komitmen</vt:lpstr>
      <vt:lpstr>Material pedoman ini dikembangakan berdasarkan proyek:  Tata kelola efektif untuk keberhasilan pengoperasian jangka panjang sistem sanitasi skala lokal</vt:lpstr>
      <vt:lpstr>Rincian tim proyek  http://communitysanitationgovernance.info  </vt:lpstr>
      <vt:lpstr>Referensi</vt:lpstr>
    </vt:vector>
  </TitlesOfParts>
  <Company>ISF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Ross</dc:creator>
  <cp:lastModifiedBy>Jenni Downes</cp:lastModifiedBy>
  <cp:revision>1899</cp:revision>
  <cp:lastPrinted>2017-01-30T05:58:23Z</cp:lastPrinted>
  <dcterms:created xsi:type="dcterms:W3CDTF">2014-12-17T23:44:12Z</dcterms:created>
  <dcterms:modified xsi:type="dcterms:W3CDTF">2017-01-30T06:01:18Z</dcterms:modified>
</cp:coreProperties>
</file>